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1" r:id="rId5"/>
    <p:sldId id="262" r:id="rId6"/>
    <p:sldId id="330" r:id="rId7"/>
    <p:sldId id="263" r:id="rId8"/>
    <p:sldId id="264" r:id="rId9"/>
    <p:sldId id="265" r:id="rId10"/>
    <p:sldId id="322" r:id="rId11"/>
    <p:sldId id="323" r:id="rId12"/>
    <p:sldId id="277" r:id="rId13"/>
    <p:sldId id="325" r:id="rId14"/>
    <p:sldId id="281" r:id="rId15"/>
    <p:sldId id="343" r:id="rId16"/>
    <p:sldId id="355" r:id="rId17"/>
    <p:sldId id="344" r:id="rId18"/>
    <p:sldId id="345" r:id="rId19"/>
    <p:sldId id="346" r:id="rId20"/>
    <p:sldId id="347" r:id="rId21"/>
    <p:sldId id="349" r:id="rId22"/>
    <p:sldId id="356" r:id="rId23"/>
    <p:sldId id="357" r:id="rId24"/>
    <p:sldId id="358" r:id="rId25"/>
    <p:sldId id="287" r:id="rId26"/>
    <p:sldId id="286" r:id="rId27"/>
    <p:sldId id="288" r:id="rId28"/>
    <p:sldId id="292" r:id="rId29"/>
    <p:sldId id="341" r:id="rId30"/>
    <p:sldId id="342" r:id="rId31"/>
    <p:sldId id="351" r:id="rId32"/>
    <p:sldId id="352" r:id="rId33"/>
    <p:sldId id="353" r:id="rId34"/>
    <p:sldId id="350" r:id="rId35"/>
    <p:sldId id="336" r:id="rId36"/>
    <p:sldId id="360" r:id="rId37"/>
    <p:sldId id="327" r:id="rId38"/>
    <p:sldId id="359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E89"/>
    <a:srgbClr val="F39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91759" autoAdjust="0"/>
  </p:normalViewPr>
  <p:slideViewPr>
    <p:cSldViewPr>
      <p:cViewPr varScale="1">
        <p:scale>
          <a:sx n="105" d="100"/>
          <a:sy n="105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C5B2-4BDE-4F7D-AF66-A53D1C5B6FB4}" type="datetimeFigureOut">
              <a:rPr lang="el-GR" smtClean="0"/>
              <a:t>10/1/2017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0A05A-C4A2-4846-A598-B4457AFA5B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18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4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76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33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312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5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8439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37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88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99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40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2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19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86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92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75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A05A-C4A2-4846-A598-B4457AFA5BD7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28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2263775"/>
            <a:ext cx="5364088" cy="1470025"/>
          </a:xfrm>
        </p:spPr>
        <p:txBody>
          <a:bodyPr/>
          <a:lstStyle>
            <a:lvl1pPr algn="l">
              <a:defRPr b="1"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488" y="3886200"/>
            <a:ext cx="5379624" cy="99060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your name and affiliation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6024" y="4953000"/>
            <a:ext cx="5364088" cy="492224"/>
          </a:xfrm>
        </p:spPr>
        <p:txBody>
          <a:bodyPr>
            <a:noAutofit/>
          </a:bodyPr>
          <a:lstStyle>
            <a:lvl1pPr marL="0" indent="0">
              <a:buNone/>
              <a:defRPr lang="it-IT" sz="2400" kern="120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your email address</a:t>
            </a:r>
            <a:endParaRPr lang="it-I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09086" y="5232476"/>
            <a:ext cx="3200400" cy="101304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F39223"/>
                </a:solidFill>
              </a:defRPr>
            </a:lvl1pPr>
          </a:lstStyle>
          <a:p>
            <a:pPr lvl="0"/>
            <a:r>
              <a:rPr lang="en-US" dirty="0" smtClean="0"/>
              <a:t>Click to edit the name of the event, the date and the location</a:t>
            </a:r>
            <a:endParaRPr lang="it-IT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" y="6280784"/>
            <a:ext cx="826363" cy="57019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8200" y="65303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BlueBRIDGE </a:t>
            </a:r>
            <a:r>
              <a:rPr lang="en-US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receives funding from the European Union’s Horizon 2020 research and innovation p</a:t>
            </a:r>
            <a:r>
              <a:rPr lang="it-IT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rogramme</a:t>
            </a:r>
            <a:r>
              <a:rPr lang="en-US" sz="9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grant agreement No. 675680</a:t>
            </a:r>
          </a:p>
        </p:txBody>
      </p:sp>
      <p:sp>
        <p:nvSpPr>
          <p:cNvPr id="14" name="Subtitle 8"/>
          <p:cNvSpPr txBox="1">
            <a:spLocks/>
          </p:cNvSpPr>
          <p:nvPr userDrawn="1"/>
        </p:nvSpPr>
        <p:spPr>
          <a:xfrm>
            <a:off x="4975992" y="6503734"/>
            <a:ext cx="4168008" cy="32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2000" b="1" dirty="0">
                <a:solidFill>
                  <a:schemeClr val="bg1"/>
                </a:solidFill>
              </a:rPr>
              <a:t>www.bluebridge-vres.eu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custom bullet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125E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2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 algn="r">
              <a:defRPr>
                <a:solidFill>
                  <a:srgbClr val="125E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125E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116632"/>
            <a:ext cx="3352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3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125E8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125E8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125E8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125E8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25E8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25E8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%7btzitzik/marketak|minadakn%7d@ics.forth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bridge-vres.eu/firms/stock/Toothfish%20-%20Eastern%20Ross%20Se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d4science.org/group/grsf" TargetMode="External"/><Relationship Id="rId2" Type="http://schemas.openxmlformats.org/officeDocument/2006/relationships/hyperlink" Target="https://services.d4science.org/group/grsf_admi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forth.gr/isl/VoIDWarehouse/VoID_Extension_Schema.ow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4science.org/projects/stocksandfisherieskb/wiki/GRSF_KB" TargetMode="External"/><Relationship Id="rId2" Type="http://schemas.openxmlformats.org/officeDocument/2006/relationships/hyperlink" Target="https://support.d4science.org/projects/stocksandfisherieskb/wiki/GRS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d4science.org/projects/stocksandfisherieskb/wiki/GRSF_database_overview" TargetMode="External"/><Relationship Id="rId4" Type="http://schemas.openxmlformats.org/officeDocument/2006/relationships/hyperlink" Target="https://support.d4science.org/projects/stocksandfisherieskb/wiki/GRSF_KB_modelin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s.forth.gr/isl/CRMext" TargetMode="External"/><Relationship Id="rId3" Type="http://schemas.openxmlformats.org/officeDocument/2006/relationships/hyperlink" Target="http://wiki.i-marine.eu/index.php/MarineTLO-based_warehouse" TargetMode="External"/><Relationship Id="rId7" Type="http://schemas.openxmlformats.org/officeDocument/2006/relationships/hyperlink" Target="http://www.ics.forth.gr/isl/VoIDWarehouse" TargetMode="External"/><Relationship Id="rId2" Type="http://schemas.openxmlformats.org/officeDocument/2006/relationships/hyperlink" Target="http://wiki.i-marine.eu/index.php/Top_Level_Ont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s.forth.gr/isl/MatWare/files/tzitzik2014_connectivity_LWDM.pdf" TargetMode="External"/><Relationship Id="rId5" Type="http://schemas.openxmlformats.org/officeDocument/2006/relationships/hyperlink" Target="https://i-marine.d4science.org/" TargetMode="External"/><Relationship Id="rId4" Type="http://schemas.openxmlformats.org/officeDocument/2006/relationships/hyperlink" Target="http://www.ics.forth.gr/isl/MarineTLO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redmine-d.d4science.org/projects/gcube/repository/show/application/GRSF/grsf-services-updater" TargetMode="External"/><Relationship Id="rId3" Type="http://schemas.openxmlformats.org/officeDocument/2006/relationships/hyperlink" Target="https://redmine-d.d4science.org/projects/gcube/repository/show/application/MatwarePlugins" TargetMode="External"/><Relationship Id="rId7" Type="http://schemas.openxmlformats.org/officeDocument/2006/relationships/hyperlink" Target="https://wiki.gcube-system.org/index.php?title=GRSF-services#grsf-services-updater" TargetMode="External"/><Relationship Id="rId2" Type="http://schemas.openxmlformats.org/officeDocument/2006/relationships/hyperlink" Target="http://www.ics.forth.gr/isl/MatW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dmine-d.d4science.org/projects/gcube/repository/show/application/GRSF/grsf-services-core" TargetMode="External"/><Relationship Id="rId5" Type="http://schemas.openxmlformats.org/officeDocument/2006/relationships/hyperlink" Target="https://wiki.gcube-system.org/index.php?title=GRSF-services#grsf-services-core" TargetMode="External"/><Relationship Id="rId4" Type="http://schemas.openxmlformats.org/officeDocument/2006/relationships/hyperlink" Target="https://github.com/delving/x3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2263775"/>
            <a:ext cx="903649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Towards Constructing GRSF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FORTH-ICS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0488" y="4587627"/>
            <a:ext cx="6804248" cy="420216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Yannis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Tzitzikas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Yannis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Marketakis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Nikos Minadakis</a:t>
            </a:r>
          </a:p>
          <a:p>
            <a:r>
              <a:rPr lang="en-US" sz="2000" i="1" dirty="0" smtClean="0">
                <a:hlinkClick r:id="rId3"/>
              </a:rPr>
              <a:t>{</a:t>
            </a:r>
            <a:r>
              <a:rPr lang="en-US" sz="2000" i="1" dirty="0" err="1" smtClean="0">
                <a:hlinkClick r:id="rId3"/>
              </a:rPr>
              <a:t>tzitzik|marketak|minadakn</a:t>
            </a:r>
            <a:r>
              <a:rPr lang="en-US" sz="2000" i="1" dirty="0" smtClean="0">
                <a:hlinkClick r:id="rId3"/>
              </a:rPr>
              <a:t>}@ics.forth.gr</a:t>
            </a:r>
            <a:r>
              <a:rPr lang="en-US" sz="2000" i="1" dirty="0" smtClean="0"/>
              <a:t> </a:t>
            </a:r>
          </a:p>
          <a:p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96136" y="5232476"/>
            <a:ext cx="3313350" cy="101304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BlueBRIDGE</a:t>
            </a:r>
            <a:r>
              <a:rPr lang="en-US" dirty="0" smtClean="0"/>
              <a:t> 1st Review</a:t>
            </a:r>
          </a:p>
          <a:p>
            <a:r>
              <a:rPr lang="en-US" dirty="0" smtClean="0"/>
              <a:t>January 5, 2017</a:t>
            </a:r>
          </a:p>
          <a:p>
            <a:r>
              <a:rPr lang="en-US" dirty="0" smtClean="0"/>
              <a:t>Brussels, Belgium</a:t>
            </a:r>
          </a:p>
        </p:txBody>
      </p:sp>
    </p:spTree>
    <p:extLst>
      <p:ext uri="{BB962C8B-B14F-4D97-AF65-F5344CB8AC3E}">
        <p14:creationId xmlns:p14="http://schemas.microsoft.com/office/powerpoint/2010/main" val="34532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2631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Semantic Models</a:t>
            </a:r>
            <a:br>
              <a:rPr lang="en-US" sz="2400" b="1" i="1" dirty="0" smtClean="0"/>
            </a:br>
            <a:r>
              <a:rPr lang="en-US" sz="2400" b="1" i="1" dirty="0" smtClean="0"/>
              <a:t>Modeling Stock example</a:t>
            </a:r>
            <a:endParaRPr lang="el-GR" sz="2400" b="1" i="1" dirty="0"/>
          </a:p>
        </p:txBody>
      </p:sp>
      <p:sp>
        <p:nvSpPr>
          <p:cNvPr id="117" name="AutoShape 16"/>
          <p:cNvSpPr>
            <a:spLocks noChangeArrowheads="1"/>
          </p:cNvSpPr>
          <p:nvPr/>
        </p:nvSpPr>
        <p:spPr bwMode="auto">
          <a:xfrm>
            <a:off x="76200" y="377554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BC75 </a:t>
            </a:r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Stock</a:t>
            </a:r>
            <a:b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Albacore South </a:t>
            </a: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Atlantic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8" name="AutoShape 5"/>
          <p:cNvSpPr>
            <a:spLocks noChangeArrowheads="1"/>
          </p:cNvSpPr>
          <p:nvPr/>
        </p:nvSpPr>
        <p:spPr bwMode="auto">
          <a:xfrm>
            <a:off x="3733800" y="1737378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BC32 Identifier</a:t>
            </a:r>
            <a:endParaRPr lang="en-US" altLang="el-GR" sz="1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el-GR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ALB+ALB_S</a:t>
            </a:r>
          </a:p>
        </p:txBody>
      </p:sp>
      <p:sp>
        <p:nvSpPr>
          <p:cNvPr id="119" name="Text Box 30"/>
          <p:cNvSpPr txBox="1">
            <a:spLocks noChangeArrowheads="1"/>
          </p:cNvSpPr>
          <p:nvPr/>
        </p:nvSpPr>
        <p:spPr bwMode="auto">
          <a:xfrm rot="18745152">
            <a:off x="1907022" y="2721971"/>
            <a:ext cx="162774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LC1 is identified by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0" name="AutoShape 29"/>
          <p:cNvCxnSpPr>
            <a:cxnSpLocks noChangeShapeType="1"/>
            <a:stCxn id="117" idx="3"/>
            <a:endCxn id="118" idx="1"/>
          </p:cNvCxnSpPr>
          <p:nvPr/>
        </p:nvCxnSpPr>
        <p:spPr bwMode="auto">
          <a:xfrm flipV="1">
            <a:off x="1828800" y="1965978"/>
            <a:ext cx="1905000" cy="203816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AutoShape 33"/>
          <p:cNvCxnSpPr>
            <a:cxnSpLocks noChangeShapeType="1"/>
            <a:stCxn id="118" idx="3"/>
            <a:endCxn id="123" idx="1"/>
          </p:cNvCxnSpPr>
          <p:nvPr/>
        </p:nvCxnSpPr>
        <p:spPr bwMode="auto">
          <a:xfrm>
            <a:off x="5486400" y="1965978"/>
            <a:ext cx="1828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 Box 35"/>
          <p:cNvSpPr txBox="1">
            <a:spLocks noChangeArrowheads="1"/>
          </p:cNvSpPr>
          <p:nvPr/>
        </p:nvSpPr>
        <p:spPr bwMode="auto">
          <a:xfrm>
            <a:off x="5848350" y="1727853"/>
            <a:ext cx="1123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LX3 has type</a:t>
            </a:r>
          </a:p>
        </p:txBody>
      </p:sp>
      <p:sp>
        <p:nvSpPr>
          <p:cNvPr id="123" name="AutoShape 4"/>
          <p:cNvSpPr>
            <a:spLocks noChangeArrowheads="1"/>
          </p:cNvSpPr>
          <p:nvPr/>
        </p:nvSpPr>
        <p:spPr bwMode="auto">
          <a:xfrm>
            <a:off x="7315200" y="1737378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E55 Type</a:t>
            </a:r>
            <a: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l-GR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FIGIS Identifier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4" name="AutoShape 32"/>
          <p:cNvSpPr>
            <a:spLocks noChangeArrowheads="1"/>
          </p:cNvSpPr>
          <p:nvPr/>
        </p:nvSpPr>
        <p:spPr bwMode="auto">
          <a:xfrm>
            <a:off x="3733800" y="252786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E55 Type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Unit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5" name="AutoShape 29"/>
          <p:cNvCxnSpPr>
            <a:cxnSpLocks noChangeShapeType="1"/>
            <a:stCxn id="117" idx="3"/>
            <a:endCxn id="124" idx="1"/>
          </p:cNvCxnSpPr>
          <p:nvPr/>
        </p:nvCxnSpPr>
        <p:spPr bwMode="auto">
          <a:xfrm flipV="1">
            <a:off x="1828800" y="2756460"/>
            <a:ext cx="1905000" cy="124768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 Box 30"/>
          <p:cNvSpPr txBox="1">
            <a:spLocks noChangeArrowheads="1"/>
          </p:cNvSpPr>
          <p:nvPr/>
        </p:nvSpPr>
        <p:spPr bwMode="auto">
          <a:xfrm rot="19572448">
            <a:off x="2166736" y="2985767"/>
            <a:ext cx="162774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LX3 has typ</a:t>
            </a:r>
            <a:r>
              <a:rPr lang="en-US" altLang="el-GR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</a:p>
        </p:txBody>
      </p:sp>
      <p:sp>
        <p:nvSpPr>
          <p:cNvPr id="128" name="Text Box 30"/>
          <p:cNvSpPr txBox="1">
            <a:spLocks noChangeArrowheads="1"/>
          </p:cNvSpPr>
          <p:nvPr/>
        </p:nvSpPr>
        <p:spPr bwMode="auto">
          <a:xfrm rot="20780012">
            <a:off x="2388590" y="3472355"/>
            <a:ext cx="131760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 exemplifies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9" name="AutoShape 4"/>
          <p:cNvSpPr>
            <a:spLocks noChangeArrowheads="1"/>
          </p:cNvSpPr>
          <p:nvPr/>
        </p:nvSpPr>
        <p:spPr bwMode="auto">
          <a:xfrm>
            <a:off x="3712900" y="3317324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BT27 Species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ALB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1" name="AutoShape 33"/>
          <p:cNvCxnSpPr>
            <a:cxnSpLocks noChangeShapeType="1"/>
            <a:stCxn id="117" idx="3"/>
            <a:endCxn id="129" idx="1"/>
          </p:cNvCxnSpPr>
          <p:nvPr/>
        </p:nvCxnSpPr>
        <p:spPr bwMode="auto">
          <a:xfrm flipV="1">
            <a:off x="1828800" y="3545924"/>
            <a:ext cx="1884100" cy="45821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AutoShape 33"/>
          <p:cNvCxnSpPr>
            <a:cxnSpLocks noChangeShapeType="1"/>
            <a:stCxn id="117" idx="3"/>
            <a:endCxn id="134" idx="1"/>
          </p:cNvCxnSpPr>
          <p:nvPr/>
        </p:nvCxnSpPr>
        <p:spPr bwMode="auto">
          <a:xfrm>
            <a:off x="1828800" y="4004142"/>
            <a:ext cx="1910765" cy="36419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AutoShape 16"/>
          <p:cNvSpPr>
            <a:spLocks noChangeArrowheads="1"/>
          </p:cNvSpPr>
          <p:nvPr/>
        </p:nvSpPr>
        <p:spPr bwMode="auto">
          <a:xfrm>
            <a:off x="3739565" y="4139738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BC15 Water </a:t>
            </a:r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</a:t>
            </a:r>
            <a: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ALB_S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5" name="Text Box 30"/>
          <p:cNvSpPr txBox="1">
            <a:spLocks noChangeArrowheads="1"/>
          </p:cNvSpPr>
          <p:nvPr/>
        </p:nvSpPr>
        <p:spPr bwMode="auto">
          <a:xfrm rot="703115">
            <a:off x="2462234" y="4003204"/>
            <a:ext cx="131760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 occupied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6" name="AutoShape 29"/>
          <p:cNvCxnSpPr>
            <a:cxnSpLocks noChangeShapeType="1"/>
            <a:stCxn id="134" idx="3"/>
            <a:endCxn id="138" idx="1"/>
          </p:cNvCxnSpPr>
          <p:nvPr/>
        </p:nvCxnSpPr>
        <p:spPr bwMode="auto">
          <a:xfrm flipV="1">
            <a:off x="5492165" y="4361110"/>
            <a:ext cx="1803960" cy="722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 Box 30"/>
          <p:cNvSpPr txBox="1">
            <a:spLocks noChangeArrowheads="1"/>
          </p:cNvSpPr>
          <p:nvPr/>
        </p:nvSpPr>
        <p:spPr bwMode="auto">
          <a:xfrm>
            <a:off x="5641804" y="4088130"/>
            <a:ext cx="162774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LC1 is identified by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" name="AutoShape 32"/>
          <p:cNvSpPr>
            <a:spLocks noChangeArrowheads="1"/>
          </p:cNvSpPr>
          <p:nvPr/>
        </p:nvSpPr>
        <p:spPr bwMode="auto">
          <a:xfrm>
            <a:off x="7296125" y="4132510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BC30 Appellation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South Atlantic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0" name="AutoShape 5"/>
          <p:cNvSpPr>
            <a:spLocks noChangeArrowheads="1"/>
          </p:cNvSpPr>
          <p:nvPr/>
        </p:nvSpPr>
        <p:spPr bwMode="auto">
          <a:xfrm>
            <a:off x="3742988" y="5108848"/>
            <a:ext cx="1752599" cy="515468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BC5 Dimension</a:t>
            </a:r>
            <a:endParaRPr lang="en-US" altLang="el-GR" sz="1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el-GR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SSB of Stock 4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1" name="AutoShape 20"/>
          <p:cNvSpPr>
            <a:spLocks noChangeArrowheads="1"/>
          </p:cNvSpPr>
          <p:nvPr/>
        </p:nvSpPr>
        <p:spPr bwMode="auto">
          <a:xfrm>
            <a:off x="7269549" y="4723629"/>
            <a:ext cx="1814664" cy="348603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Number</a:t>
            </a:r>
            <a:endParaRPr lang="en-US" altLang="el-GR" sz="1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0.92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Text Box 24"/>
          <p:cNvSpPr txBox="1">
            <a:spLocks noChangeArrowheads="1"/>
          </p:cNvSpPr>
          <p:nvPr/>
        </p:nvSpPr>
        <p:spPr bwMode="auto">
          <a:xfrm rot="20680613">
            <a:off x="5929685" y="4825964"/>
            <a:ext cx="13016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LC20 </a:t>
            </a:r>
            <a:r>
              <a:rPr lang="en-US" altLang="el-GR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 value</a:t>
            </a:r>
          </a:p>
        </p:txBody>
      </p:sp>
      <p:cxnSp>
        <p:nvCxnSpPr>
          <p:cNvPr id="143" name="AutoShape 29"/>
          <p:cNvCxnSpPr>
            <a:cxnSpLocks noChangeShapeType="1"/>
            <a:stCxn id="140" idx="3"/>
            <a:endCxn id="141" idx="1"/>
          </p:cNvCxnSpPr>
          <p:nvPr/>
        </p:nvCxnSpPr>
        <p:spPr bwMode="auto">
          <a:xfrm flipV="1">
            <a:off x="5495587" y="4897931"/>
            <a:ext cx="1773962" cy="46865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AutoShape 20"/>
          <p:cNvSpPr>
            <a:spLocks noChangeArrowheads="1"/>
          </p:cNvSpPr>
          <p:nvPr/>
        </p:nvSpPr>
        <p:spPr bwMode="auto">
          <a:xfrm>
            <a:off x="7244823" y="5164216"/>
            <a:ext cx="1814664" cy="379761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BC55 Measurement Unit</a:t>
            </a:r>
            <a:endParaRPr lang="en-US" altLang="el-GR" sz="1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BMSY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5" name="Text Box 24"/>
          <p:cNvSpPr txBox="1">
            <a:spLocks noChangeArrowheads="1"/>
          </p:cNvSpPr>
          <p:nvPr/>
        </p:nvSpPr>
        <p:spPr bwMode="auto">
          <a:xfrm>
            <a:off x="6051642" y="5122149"/>
            <a:ext cx="13016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LC21 </a:t>
            </a:r>
            <a:r>
              <a:rPr lang="en-US" altLang="el-GR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 </a:t>
            </a: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6" name="AutoShape 29"/>
          <p:cNvCxnSpPr>
            <a:cxnSpLocks noChangeShapeType="1"/>
            <a:stCxn id="140" idx="3"/>
            <a:endCxn id="144" idx="1"/>
          </p:cNvCxnSpPr>
          <p:nvPr/>
        </p:nvCxnSpPr>
        <p:spPr bwMode="auto">
          <a:xfrm flipV="1">
            <a:off x="5495587" y="5354097"/>
            <a:ext cx="1749236" cy="1248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AutoShape 33"/>
          <p:cNvCxnSpPr>
            <a:cxnSpLocks noChangeShapeType="1"/>
            <a:stCxn id="117" idx="3"/>
            <a:endCxn id="140" idx="1"/>
          </p:cNvCxnSpPr>
          <p:nvPr/>
        </p:nvCxnSpPr>
        <p:spPr bwMode="auto">
          <a:xfrm>
            <a:off x="1828800" y="4004142"/>
            <a:ext cx="1914188" cy="13624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Text Box 30"/>
          <p:cNvSpPr txBox="1">
            <a:spLocks noChangeArrowheads="1"/>
          </p:cNvSpPr>
          <p:nvPr/>
        </p:nvSpPr>
        <p:spPr bwMode="auto">
          <a:xfrm rot="2072560">
            <a:off x="2214821" y="4594401"/>
            <a:ext cx="1694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LC19 has dimension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7284168" y="5635961"/>
            <a:ext cx="1814664" cy="37976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Dimension Type??</a:t>
            </a:r>
            <a:endParaRPr lang="en-US" altLang="el-GR" sz="1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Abundance Level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AutoShape 32"/>
          <p:cNvSpPr>
            <a:spLocks noChangeArrowheads="1"/>
          </p:cNvSpPr>
          <p:nvPr/>
        </p:nvSpPr>
        <p:spPr bwMode="auto">
          <a:xfrm>
            <a:off x="3742988" y="6139681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BC27_Publication</a:t>
            </a:r>
            <a:b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</a:t>
            </a:r>
            <a:r>
              <a:rPr lang="en-US" sz="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www.iccat.int/Documents</a:t>
            </a:r>
          </a:p>
          <a:p>
            <a:pPr algn="ctr"/>
            <a:r>
              <a:rPr lang="en-US" sz="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BienRep</a:t>
            </a:r>
            <a:r>
              <a:rPr lang="en-US" sz="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/REP_EN_12-13_II_2.pdf</a:t>
            </a:r>
            <a:endParaRPr lang="en-US" altLang="el-GR" sz="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2" name="AutoShape 33"/>
          <p:cNvCxnSpPr>
            <a:cxnSpLocks noChangeShapeType="1"/>
            <a:stCxn id="117" idx="3"/>
            <a:endCxn id="51" idx="1"/>
          </p:cNvCxnSpPr>
          <p:nvPr/>
        </p:nvCxnSpPr>
        <p:spPr bwMode="auto">
          <a:xfrm>
            <a:off x="1828800" y="4004142"/>
            <a:ext cx="1914188" cy="236413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AutoShape 29"/>
          <p:cNvCxnSpPr>
            <a:cxnSpLocks noChangeShapeType="1"/>
            <a:stCxn id="129" idx="3"/>
            <a:endCxn id="57" idx="1"/>
          </p:cNvCxnSpPr>
          <p:nvPr/>
        </p:nvCxnSpPr>
        <p:spPr bwMode="auto">
          <a:xfrm flipV="1">
            <a:off x="5465500" y="3532400"/>
            <a:ext cx="1830625" cy="1352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5624034" y="3308329"/>
            <a:ext cx="1627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 has preferred identifier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AutoShape 32"/>
          <p:cNvSpPr>
            <a:spLocks noChangeArrowheads="1"/>
          </p:cNvSpPr>
          <p:nvPr/>
        </p:nvSpPr>
        <p:spPr bwMode="auto">
          <a:xfrm>
            <a:off x="7296125" y="3303800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BC30 Appellation</a:t>
            </a:r>
          </a:p>
          <a:p>
            <a:pPr algn="ctr"/>
            <a:r>
              <a:rPr lang="en-US" sz="1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Thunnus</a:t>
            </a:r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Alalunga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9" name="AutoShape 29"/>
          <p:cNvCxnSpPr>
            <a:cxnSpLocks noChangeShapeType="1"/>
            <a:stCxn id="140" idx="3"/>
            <a:endCxn id="47" idx="1"/>
          </p:cNvCxnSpPr>
          <p:nvPr/>
        </p:nvCxnSpPr>
        <p:spPr bwMode="auto">
          <a:xfrm>
            <a:off x="5495587" y="5366582"/>
            <a:ext cx="1788581" cy="4592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24"/>
          <p:cNvSpPr txBox="1">
            <a:spLocks noChangeArrowheads="1"/>
          </p:cNvSpPr>
          <p:nvPr/>
        </p:nvSpPr>
        <p:spPr bwMode="auto">
          <a:xfrm rot="769168">
            <a:off x="5983740" y="5426289"/>
            <a:ext cx="13016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LX3 </a:t>
            </a:r>
            <a:r>
              <a:rPr lang="en-US" altLang="el-GR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 </a:t>
            </a: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type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 rot="2973774">
            <a:off x="2196915" y="5211709"/>
            <a:ext cx="17703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LC2 is referred to by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4" name="AutoShape 29"/>
          <p:cNvCxnSpPr>
            <a:cxnSpLocks noChangeShapeType="1"/>
            <a:stCxn id="51" idx="3"/>
            <a:endCxn id="66" idx="1"/>
          </p:cNvCxnSpPr>
          <p:nvPr/>
        </p:nvCxnSpPr>
        <p:spPr bwMode="auto">
          <a:xfrm>
            <a:off x="5495588" y="6368281"/>
            <a:ext cx="1788308" cy="47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5617078" y="6135216"/>
            <a:ext cx="1627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 has current or former owner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AutoShape 32"/>
          <p:cNvSpPr>
            <a:spLocks noChangeArrowheads="1"/>
          </p:cNvSpPr>
          <p:nvPr/>
        </p:nvSpPr>
        <p:spPr bwMode="auto">
          <a:xfrm>
            <a:off x="7283896" y="6140152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BC8 Actor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ICCAT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 animBg="1"/>
      <p:bldP spid="134" grpId="0" animBg="1"/>
      <p:bldP spid="135" grpId="0"/>
      <p:bldP spid="137" grpId="0"/>
      <p:bldP spid="138" grpId="0" animBg="1"/>
      <p:bldP spid="140" grpId="0" animBg="1"/>
      <p:bldP spid="141" grpId="0" animBg="1"/>
      <p:bldP spid="142" grpId="0"/>
      <p:bldP spid="144" grpId="0" animBg="1"/>
      <p:bldP spid="145" grpId="0"/>
      <p:bldP spid="149" grpId="0"/>
      <p:bldP spid="47" grpId="0" animBg="1"/>
      <p:bldP spid="56" grpId="0"/>
      <p:bldP spid="57" grpId="0" animBg="1"/>
      <p:bldP spid="62" grpId="0"/>
      <p:bldP spid="63" grpId="0"/>
      <p:bldP spid="65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7203" y="116632"/>
            <a:ext cx="6553200" cy="680596"/>
          </a:xfrm>
        </p:spPr>
        <p:txBody>
          <a:bodyPr>
            <a:normAutofit fontScale="90000"/>
          </a:bodyPr>
          <a:lstStyle/>
          <a:p>
            <a:r>
              <a:rPr lang="en-US" sz="2400" b="1" i="1" dirty="0" smtClean="0"/>
              <a:t>Semantic Models</a:t>
            </a:r>
            <a:br>
              <a:rPr lang="en-US" sz="2400" b="1" i="1" dirty="0" smtClean="0"/>
            </a:br>
            <a:r>
              <a:rPr lang="en-US" sz="2400" b="1" i="1" dirty="0" smtClean="0"/>
              <a:t>Modeling Fishery example</a:t>
            </a:r>
            <a:endParaRPr lang="el-GR" sz="2400" b="1" i="1" dirty="0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3733800" y="889053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BC32 Identifier</a:t>
            </a:r>
            <a:endParaRPr lang="en-US" altLang="el-GR" sz="1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el-GR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 rot="18745152">
            <a:off x="1907022" y="1873646"/>
            <a:ext cx="162774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LC1 is identified by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5" name="AutoShape 29"/>
          <p:cNvCxnSpPr>
            <a:cxnSpLocks noChangeShapeType="1"/>
            <a:stCxn id="114" idx="3"/>
            <a:endCxn id="53" idx="1"/>
          </p:cNvCxnSpPr>
          <p:nvPr/>
        </p:nvCxnSpPr>
        <p:spPr bwMode="auto">
          <a:xfrm flipV="1">
            <a:off x="1828800" y="1117653"/>
            <a:ext cx="1905000" cy="203816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33"/>
          <p:cNvCxnSpPr>
            <a:cxnSpLocks noChangeShapeType="1"/>
            <a:stCxn id="53" idx="3"/>
            <a:endCxn id="58" idx="1"/>
          </p:cNvCxnSpPr>
          <p:nvPr/>
        </p:nvCxnSpPr>
        <p:spPr bwMode="auto">
          <a:xfrm>
            <a:off x="5486400" y="1117653"/>
            <a:ext cx="18288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5848350" y="879528"/>
            <a:ext cx="1123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LX3 has type</a:t>
            </a: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7315200" y="889053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E55 Type</a:t>
            </a:r>
            <a: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l-GR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FIGIS Identifier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AutoShape 32"/>
          <p:cNvSpPr>
            <a:spLocks noChangeArrowheads="1"/>
          </p:cNvSpPr>
          <p:nvPr/>
        </p:nvSpPr>
        <p:spPr bwMode="auto">
          <a:xfrm>
            <a:off x="3733800" y="1679535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Type</a:t>
            </a: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Fishing Activity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0" name="AutoShape 29"/>
          <p:cNvCxnSpPr>
            <a:cxnSpLocks noChangeShapeType="1"/>
            <a:stCxn id="114" idx="3"/>
            <a:endCxn id="59" idx="1"/>
          </p:cNvCxnSpPr>
          <p:nvPr/>
        </p:nvCxnSpPr>
        <p:spPr bwMode="auto">
          <a:xfrm flipV="1">
            <a:off x="1828800" y="1908135"/>
            <a:ext cx="1905000" cy="124768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0"/>
          <p:cNvSpPr txBox="1">
            <a:spLocks noChangeArrowheads="1"/>
          </p:cNvSpPr>
          <p:nvPr/>
        </p:nvSpPr>
        <p:spPr bwMode="auto">
          <a:xfrm rot="19572448">
            <a:off x="2166736" y="2137442"/>
            <a:ext cx="162774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LX3 has type</a:t>
            </a: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 rot="20880217">
            <a:off x="2388590" y="2624030"/>
            <a:ext cx="131760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 exemplifies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AutoShape 4"/>
          <p:cNvSpPr>
            <a:spLocks noChangeArrowheads="1"/>
          </p:cNvSpPr>
          <p:nvPr/>
        </p:nvSpPr>
        <p:spPr bwMode="auto">
          <a:xfrm>
            <a:off x="3739565" y="2468966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BT27 Species</a:t>
            </a: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CCE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6" name="AutoShape 33"/>
          <p:cNvCxnSpPr>
            <a:cxnSpLocks noChangeShapeType="1"/>
            <a:stCxn id="114" idx="3"/>
            <a:endCxn id="90" idx="1"/>
          </p:cNvCxnSpPr>
          <p:nvPr/>
        </p:nvCxnSpPr>
        <p:spPr bwMode="auto">
          <a:xfrm flipV="1">
            <a:off x="1828800" y="2697566"/>
            <a:ext cx="1910765" cy="45825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AutoShape 33"/>
          <p:cNvCxnSpPr>
            <a:cxnSpLocks noChangeShapeType="1"/>
            <a:stCxn id="114" idx="3"/>
            <a:endCxn id="109" idx="1"/>
          </p:cNvCxnSpPr>
          <p:nvPr/>
        </p:nvCxnSpPr>
        <p:spPr bwMode="auto">
          <a:xfrm>
            <a:off x="1828800" y="3155817"/>
            <a:ext cx="1910765" cy="36419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AutoShape 16"/>
          <p:cNvSpPr>
            <a:spLocks noChangeArrowheads="1"/>
          </p:cNvSpPr>
          <p:nvPr/>
        </p:nvSpPr>
        <p:spPr bwMode="auto">
          <a:xfrm>
            <a:off x="3739565" y="3291413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BC15 Water </a:t>
            </a:r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</a:t>
            </a:r>
            <a: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Text Box 30"/>
          <p:cNvSpPr txBox="1">
            <a:spLocks noChangeArrowheads="1"/>
          </p:cNvSpPr>
          <p:nvPr/>
        </p:nvSpPr>
        <p:spPr bwMode="auto">
          <a:xfrm rot="703115">
            <a:off x="2446117" y="3157107"/>
            <a:ext cx="131760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O15 occupied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1" name="AutoShape 29"/>
          <p:cNvCxnSpPr>
            <a:cxnSpLocks noChangeShapeType="1"/>
            <a:stCxn id="109" idx="3"/>
            <a:endCxn id="113" idx="1"/>
          </p:cNvCxnSpPr>
          <p:nvPr/>
        </p:nvCxnSpPr>
        <p:spPr bwMode="auto">
          <a:xfrm flipV="1">
            <a:off x="5492165" y="3512785"/>
            <a:ext cx="1803960" cy="722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 Box 30"/>
          <p:cNvSpPr txBox="1">
            <a:spLocks noChangeArrowheads="1"/>
          </p:cNvSpPr>
          <p:nvPr/>
        </p:nvSpPr>
        <p:spPr bwMode="auto">
          <a:xfrm>
            <a:off x="5641804" y="3239805"/>
            <a:ext cx="162774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LC1 is identified by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3" name="AutoShape 32"/>
          <p:cNvSpPr>
            <a:spLocks noChangeArrowheads="1"/>
          </p:cNvSpPr>
          <p:nvPr/>
        </p:nvSpPr>
        <p:spPr bwMode="auto">
          <a:xfrm>
            <a:off x="7296125" y="3284185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BC30 Appellation</a:t>
            </a: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Thailand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4" name="AutoShape 12"/>
          <p:cNvSpPr>
            <a:spLocks noChangeArrowheads="1"/>
          </p:cNvSpPr>
          <p:nvPr/>
        </p:nvSpPr>
        <p:spPr bwMode="auto">
          <a:xfrm>
            <a:off x="76200" y="2898083"/>
            <a:ext cx="1752600" cy="51546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BC62 Capture Activity</a:t>
            </a:r>
            <a: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l-GR" sz="1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Shark Fisheries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6" name="AutoShape 29"/>
          <p:cNvCxnSpPr>
            <a:cxnSpLocks noChangeShapeType="1"/>
            <a:stCxn id="114" idx="3"/>
          </p:cNvCxnSpPr>
          <p:nvPr/>
        </p:nvCxnSpPr>
        <p:spPr bwMode="auto">
          <a:xfrm>
            <a:off x="1828800" y="3155817"/>
            <a:ext cx="1910765" cy="251620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30"/>
          <p:cNvSpPr txBox="1">
            <a:spLocks noChangeArrowheads="1"/>
          </p:cNvSpPr>
          <p:nvPr/>
        </p:nvSpPr>
        <p:spPr bwMode="auto">
          <a:xfrm rot="3092708">
            <a:off x="2529172" y="4626012"/>
            <a:ext cx="131760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 exemplifies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AutoShape 4"/>
          <p:cNvSpPr>
            <a:spLocks noChangeArrowheads="1"/>
          </p:cNvSpPr>
          <p:nvPr/>
        </p:nvSpPr>
        <p:spPr bwMode="auto">
          <a:xfrm>
            <a:off x="3778043" y="5443418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BT27 Species</a:t>
            </a:r>
          </a:p>
          <a:p>
            <a:pPr algn="ctr"/>
            <a:r>
              <a:rPr lang="en-US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CCV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8" name="AutoShape 4"/>
          <p:cNvSpPr>
            <a:spLocks noChangeArrowheads="1"/>
          </p:cNvSpPr>
          <p:nvPr/>
        </p:nvSpPr>
        <p:spPr bwMode="auto">
          <a:xfrm>
            <a:off x="3732416" y="4028403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BT11 Equipment Type</a:t>
            </a: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9" name="AutoShape 33"/>
          <p:cNvCxnSpPr>
            <a:cxnSpLocks noChangeShapeType="1"/>
            <a:stCxn id="114" idx="3"/>
            <a:endCxn id="128" idx="1"/>
          </p:cNvCxnSpPr>
          <p:nvPr/>
        </p:nvCxnSpPr>
        <p:spPr bwMode="auto">
          <a:xfrm>
            <a:off x="1828800" y="3155817"/>
            <a:ext cx="1903616" cy="11011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 Box 30"/>
          <p:cNvSpPr txBox="1">
            <a:spLocks noChangeArrowheads="1"/>
          </p:cNvSpPr>
          <p:nvPr/>
        </p:nvSpPr>
        <p:spPr bwMode="auto">
          <a:xfrm rot="1818318">
            <a:off x="2071107" y="3729046"/>
            <a:ext cx="2233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P125 used object of type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1" name="AutoShape 29"/>
          <p:cNvCxnSpPr>
            <a:cxnSpLocks noChangeShapeType="1"/>
            <a:stCxn id="128" idx="3"/>
            <a:endCxn id="133" idx="1"/>
          </p:cNvCxnSpPr>
          <p:nvPr/>
        </p:nvCxnSpPr>
        <p:spPr bwMode="auto">
          <a:xfrm flipV="1">
            <a:off x="5485016" y="4243427"/>
            <a:ext cx="1811109" cy="1357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Text Box 30"/>
          <p:cNvSpPr txBox="1">
            <a:spLocks noChangeArrowheads="1"/>
          </p:cNvSpPr>
          <p:nvPr/>
        </p:nvSpPr>
        <p:spPr bwMode="auto">
          <a:xfrm>
            <a:off x="5641803" y="3975108"/>
            <a:ext cx="162774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LX1 is identified by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" name="AutoShape 32"/>
          <p:cNvSpPr>
            <a:spLocks noChangeArrowheads="1"/>
          </p:cNvSpPr>
          <p:nvPr/>
        </p:nvSpPr>
        <p:spPr bwMode="auto">
          <a:xfrm>
            <a:off x="7296125" y="4028402"/>
            <a:ext cx="1752600" cy="430049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BC30 Appellation</a:t>
            </a: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Otter trawls 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4" name="AutoShape 32"/>
          <p:cNvSpPr>
            <a:spLocks noChangeArrowheads="1"/>
          </p:cNvSpPr>
          <p:nvPr/>
        </p:nvSpPr>
        <p:spPr bwMode="auto">
          <a:xfrm>
            <a:off x="3732416" y="4691325"/>
            <a:ext cx="1752600" cy="4953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BC27 Publication</a:t>
            </a:r>
            <a:endParaRPr lang="en-US" altLang="el-GR" sz="1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 of Shark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Fisheries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Thailand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5" name="AutoShape 33"/>
          <p:cNvCxnSpPr>
            <a:cxnSpLocks noChangeShapeType="1"/>
            <a:stCxn id="114" idx="3"/>
            <a:endCxn id="134" idx="1"/>
          </p:cNvCxnSpPr>
          <p:nvPr/>
        </p:nvCxnSpPr>
        <p:spPr bwMode="auto">
          <a:xfrm>
            <a:off x="1828800" y="3155817"/>
            <a:ext cx="1903616" cy="178315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" name="Text Box 37"/>
          <p:cNvSpPr txBox="1">
            <a:spLocks noChangeArrowheads="1"/>
          </p:cNvSpPr>
          <p:nvPr/>
        </p:nvSpPr>
        <p:spPr bwMode="auto">
          <a:xfrm rot="2621719">
            <a:off x="2298596" y="4149303"/>
            <a:ext cx="17214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LC2 is referred to by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3" name="AutoShape 29"/>
          <p:cNvCxnSpPr>
            <a:cxnSpLocks noChangeShapeType="1"/>
            <a:stCxn id="90" idx="3"/>
            <a:endCxn id="65" idx="1"/>
          </p:cNvCxnSpPr>
          <p:nvPr/>
        </p:nvCxnSpPr>
        <p:spPr bwMode="auto">
          <a:xfrm flipV="1">
            <a:off x="5492165" y="2684589"/>
            <a:ext cx="1837074" cy="1297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5657148" y="2460518"/>
            <a:ext cx="1627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 has preferred identifier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AutoShape 32"/>
          <p:cNvSpPr>
            <a:spLocks noChangeArrowheads="1"/>
          </p:cNvSpPr>
          <p:nvPr/>
        </p:nvSpPr>
        <p:spPr bwMode="auto">
          <a:xfrm>
            <a:off x="7329239" y="2455989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BC30 Appellation</a:t>
            </a:r>
          </a:p>
          <a:p>
            <a:pPr algn="ctr"/>
            <a:r>
              <a:rPr 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Carcharhinus</a:t>
            </a: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leucas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6" name="AutoShape 29"/>
          <p:cNvCxnSpPr>
            <a:cxnSpLocks noChangeShapeType="1"/>
            <a:stCxn id="122" idx="3"/>
            <a:endCxn id="68" idx="1"/>
          </p:cNvCxnSpPr>
          <p:nvPr/>
        </p:nvCxnSpPr>
        <p:spPr bwMode="auto">
          <a:xfrm>
            <a:off x="5530643" y="5672018"/>
            <a:ext cx="1765482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5709958" y="5420795"/>
            <a:ext cx="1627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LX has preferred identifier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AutoShape 32"/>
          <p:cNvSpPr>
            <a:spLocks noChangeArrowheads="1"/>
          </p:cNvSpPr>
          <p:nvPr/>
        </p:nvSpPr>
        <p:spPr bwMode="auto">
          <a:xfrm>
            <a:off x="7296125" y="5443418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BC30 Appellation</a:t>
            </a:r>
          </a:p>
          <a:p>
            <a:pPr algn="ctr"/>
            <a:r>
              <a:rPr 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Carcharhinus</a:t>
            </a:r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perezi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9" name="AutoShape 29"/>
          <p:cNvCxnSpPr>
            <a:cxnSpLocks noChangeShapeType="1"/>
            <a:stCxn id="134" idx="3"/>
            <a:endCxn id="71" idx="1"/>
          </p:cNvCxnSpPr>
          <p:nvPr/>
        </p:nvCxnSpPr>
        <p:spPr bwMode="auto">
          <a:xfrm flipV="1">
            <a:off x="5485016" y="4921515"/>
            <a:ext cx="1825148" cy="1746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5605246" y="4688450"/>
            <a:ext cx="1627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 has current or former owner</a:t>
            </a:r>
            <a:endParaRPr lang="en-US" altLang="el-GR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" name="AutoShape 32"/>
          <p:cNvSpPr>
            <a:spLocks noChangeArrowheads="1"/>
          </p:cNvSpPr>
          <p:nvPr/>
        </p:nvSpPr>
        <p:spPr bwMode="auto">
          <a:xfrm>
            <a:off x="7310164" y="4692915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BC8 Actor</a:t>
            </a:r>
          </a:p>
          <a:p>
            <a:pPr algn="ctr"/>
            <a:r>
              <a:rPr lang="en-US" sz="1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SEAFDEC</a:t>
            </a:r>
            <a:endParaRPr lang="en-US" altLang="el-GR" sz="1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7" grpId="0"/>
      <p:bldP spid="58" grpId="0" animBg="1"/>
      <p:bldP spid="59" grpId="0" animBg="1"/>
      <p:bldP spid="61" grpId="0"/>
      <p:bldP spid="89" grpId="0"/>
      <p:bldP spid="90" grpId="0" animBg="1"/>
      <p:bldP spid="109" grpId="0" animBg="1"/>
      <p:bldP spid="110" grpId="0"/>
      <p:bldP spid="112" grpId="0"/>
      <p:bldP spid="113" grpId="0" animBg="1"/>
      <p:bldP spid="121" grpId="0"/>
      <p:bldP spid="122" grpId="0" animBg="1"/>
      <p:bldP spid="128" grpId="0" animBg="1"/>
      <p:bldP spid="130" grpId="0"/>
      <p:bldP spid="132" grpId="0"/>
      <p:bldP spid="133" grpId="0" animBg="1"/>
      <p:bldP spid="134" grpId="0" animBg="1"/>
      <p:bldP spid="136" grpId="0"/>
      <p:bldP spid="64" grpId="0"/>
      <p:bldP spid="65" grpId="0" animBg="1"/>
      <p:bldP spid="67" grpId="0"/>
      <p:bldP spid="68" grpId="0" animBg="1"/>
      <p:bldP spid="70" grpId="0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9" y="100608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Mappings</a:t>
            </a:r>
            <a:endParaRPr lang="el-GR" sz="3200" b="1" i="1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from the underlying sources are expressed using different models or even formats</a:t>
            </a:r>
          </a:p>
          <a:p>
            <a:r>
              <a:rPr lang="en-US" sz="2400" dirty="0" smtClean="0"/>
              <a:t>We need a </a:t>
            </a:r>
            <a:r>
              <a:rPr lang="en-US" sz="2400" b="1" u="sng" dirty="0" smtClean="0"/>
              <a:t>framework </a:t>
            </a:r>
            <a:r>
              <a:rPr lang="en-US" sz="2400" dirty="0" smtClean="0"/>
              <a:t>to support the </a:t>
            </a:r>
            <a:r>
              <a:rPr lang="en-US" sz="2400" b="1" u="sng" dirty="0" smtClean="0"/>
              <a:t>mappings</a:t>
            </a:r>
            <a:r>
              <a:rPr lang="en-US" sz="2400" dirty="0" smtClean="0"/>
              <a:t> between the original sources and </a:t>
            </a:r>
            <a:r>
              <a:rPr lang="en-US" sz="2400" dirty="0" err="1" smtClean="0"/>
              <a:t>MarineTLO</a:t>
            </a:r>
            <a:r>
              <a:rPr lang="en-US" sz="2400" dirty="0" smtClean="0"/>
              <a:t> as well the transformation of the corresponding data.</a:t>
            </a:r>
            <a:endParaRPr lang="el-GR" sz="2400" dirty="0"/>
          </a:p>
        </p:txBody>
      </p:sp>
      <p:sp>
        <p:nvSpPr>
          <p:cNvPr id="5" name="Oval 4"/>
          <p:cNvSpPr/>
          <p:nvPr/>
        </p:nvSpPr>
        <p:spPr>
          <a:xfrm>
            <a:off x="908736" y="3737620"/>
            <a:ext cx="2097090" cy="301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fi:AqRes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99592" y="5445224"/>
            <a:ext cx="2160240" cy="613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fi:SpeciesRef</a:t>
            </a:r>
            <a:endParaRPr lang="el-GR" sz="16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5" idx="4"/>
            <a:endCxn id="8" idx="0"/>
          </p:cNvCxnSpPr>
          <p:nvPr/>
        </p:nvCxnSpPr>
        <p:spPr>
          <a:xfrm>
            <a:off x="1957281" y="4038810"/>
            <a:ext cx="22431" cy="14064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8856" y="4695410"/>
            <a:ext cx="1829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“related with”</a:t>
            </a:r>
            <a:endParaRPr lang="el-GR" sz="2000" b="1" i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08704" y="3640305"/>
            <a:ext cx="1726528" cy="3246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BC Stock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16632" y="5932140"/>
            <a:ext cx="1582512" cy="6373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BT27 Species</a:t>
            </a:r>
            <a:endParaRPr lang="el-GR" sz="1600" b="1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>
            <a:stCxn id="15" idx="4"/>
            <a:endCxn id="16" idx="0"/>
          </p:cNvCxnSpPr>
          <p:nvPr/>
        </p:nvCxnSpPr>
        <p:spPr>
          <a:xfrm>
            <a:off x="7571968" y="3964937"/>
            <a:ext cx="35920" cy="196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1232" y="4671310"/>
            <a:ext cx="20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</a:rPr>
              <a:t>LX exemplifies</a:t>
            </a:r>
            <a:endParaRPr lang="el-GR" sz="2000" b="1" i="1" dirty="0">
              <a:solidFill>
                <a:srgbClr val="00B05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732427" y="3640305"/>
            <a:ext cx="2186040" cy="3600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>
            <a:off x="3600484" y="5572100"/>
            <a:ext cx="2111328" cy="3600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>
            <a:off x="4122616" y="4715444"/>
            <a:ext cx="1322624" cy="3800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9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634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Components </a:t>
            </a:r>
            <a:br>
              <a:rPr lang="en-US" sz="2400" b="1" i="1" dirty="0" smtClean="0"/>
            </a:br>
            <a:r>
              <a:rPr lang="en-US" sz="2400" b="1" i="1" dirty="0" smtClean="0"/>
              <a:t>Mapping Framework</a:t>
            </a:r>
            <a:endParaRPr lang="el-GR" sz="28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300" b="1" dirty="0"/>
              <a:t>X3ML mapping definition language</a:t>
            </a:r>
          </a:p>
          <a:p>
            <a:pPr lvl="1" algn="just"/>
            <a:r>
              <a:rPr lang="en-US" sz="2300" dirty="0" smtClean="0"/>
              <a:t>XML </a:t>
            </a:r>
            <a:r>
              <a:rPr lang="en-US" sz="2300" dirty="0"/>
              <a:t>based language which </a:t>
            </a:r>
            <a:r>
              <a:rPr lang="en-US" sz="2300" b="1" i="1" dirty="0"/>
              <a:t>describes schema mappings </a:t>
            </a:r>
            <a:r>
              <a:rPr lang="en-US" sz="2300" dirty="0" smtClean="0"/>
              <a:t>to be </a:t>
            </a:r>
            <a:r>
              <a:rPr lang="en-US" sz="2300" dirty="0"/>
              <a:t>collaboratively created and discussed by </a:t>
            </a:r>
            <a:r>
              <a:rPr lang="en-US" sz="2300" dirty="0" smtClean="0"/>
              <a:t>experts.</a:t>
            </a:r>
          </a:p>
          <a:p>
            <a:pPr lvl="1" algn="just"/>
            <a:r>
              <a:rPr lang="en-US" sz="2300" dirty="0" smtClean="0"/>
              <a:t>X3ML </a:t>
            </a:r>
            <a:r>
              <a:rPr lang="en-US" sz="2300" dirty="0"/>
              <a:t>was designed </a:t>
            </a:r>
            <a:r>
              <a:rPr lang="en-US" sz="2300" dirty="0" smtClean="0"/>
              <a:t>in FORTH</a:t>
            </a:r>
          </a:p>
          <a:p>
            <a:pPr lvl="1" algn="just"/>
            <a:r>
              <a:rPr lang="en-US" sz="2300" dirty="0" smtClean="0"/>
              <a:t>Emphasizes </a:t>
            </a:r>
            <a:r>
              <a:rPr lang="en-US" sz="2300" dirty="0"/>
              <a:t>on establishing a </a:t>
            </a:r>
            <a:r>
              <a:rPr lang="en-US" sz="2300" b="1" i="1" dirty="0"/>
              <a:t>standardized mapping </a:t>
            </a:r>
            <a:r>
              <a:rPr lang="en-US" sz="2300" b="1" i="1" dirty="0" smtClean="0"/>
              <a:t>description.</a:t>
            </a:r>
          </a:p>
          <a:p>
            <a:pPr algn="just"/>
            <a:endParaRPr lang="en-US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b="1" dirty="0"/>
              <a:t>X3ML Engine</a:t>
            </a:r>
          </a:p>
          <a:p>
            <a:pPr lvl="1" algn="just"/>
            <a:r>
              <a:rPr lang="en-US" sz="2300" dirty="0"/>
              <a:t>Realizes the </a:t>
            </a:r>
            <a:r>
              <a:rPr lang="en-US" sz="2300" b="1" i="1" dirty="0"/>
              <a:t>transformation</a:t>
            </a:r>
            <a:r>
              <a:rPr lang="en-US" sz="2300" dirty="0"/>
              <a:t> of the source records to the target format. </a:t>
            </a:r>
            <a:endParaRPr lang="en-US" sz="2300" dirty="0" smtClean="0"/>
          </a:p>
          <a:p>
            <a:pPr lvl="1" algn="just"/>
            <a:r>
              <a:rPr lang="en-US" sz="2300" dirty="0" smtClean="0"/>
              <a:t>Takes </a:t>
            </a:r>
            <a:r>
              <a:rPr lang="en-US" sz="2300" dirty="0"/>
              <a:t>as input the </a:t>
            </a:r>
            <a:r>
              <a:rPr lang="en-US" sz="2300" b="1" i="1" dirty="0"/>
              <a:t>source </a:t>
            </a:r>
            <a:r>
              <a:rPr lang="en-US" sz="2300" b="1" i="1" dirty="0" smtClean="0"/>
              <a:t>data,</a:t>
            </a:r>
            <a:r>
              <a:rPr lang="en-US" sz="2300" dirty="0" smtClean="0"/>
              <a:t> </a:t>
            </a:r>
            <a:r>
              <a:rPr lang="en-US" sz="2300" dirty="0"/>
              <a:t>the description of the mappings in the </a:t>
            </a:r>
            <a:r>
              <a:rPr lang="en-US" sz="2300" b="1" i="1" dirty="0"/>
              <a:t>X3ML mapping definition file </a:t>
            </a:r>
            <a:r>
              <a:rPr lang="en-US" sz="2300" dirty="0"/>
              <a:t>and the </a:t>
            </a:r>
            <a:r>
              <a:rPr lang="en-US" sz="2300" b="1" i="1" dirty="0"/>
              <a:t>URI generation policy </a:t>
            </a:r>
            <a:r>
              <a:rPr lang="en-US" sz="2300" b="1" i="1" dirty="0" smtClean="0"/>
              <a:t>file.</a:t>
            </a:r>
          </a:p>
          <a:p>
            <a:pPr lvl="1" algn="just"/>
            <a:r>
              <a:rPr lang="en-US" sz="2300" dirty="0" smtClean="0"/>
              <a:t>Transforms </a:t>
            </a:r>
            <a:r>
              <a:rPr lang="en-US" sz="2300" dirty="0"/>
              <a:t>the source document into a valid </a:t>
            </a:r>
            <a:r>
              <a:rPr lang="en-US" sz="2300" b="1" i="1" dirty="0"/>
              <a:t>RDF </a:t>
            </a:r>
            <a:r>
              <a:rPr lang="en-US" sz="2300" b="1" i="1" dirty="0" smtClean="0"/>
              <a:t>document.</a:t>
            </a:r>
            <a:endParaRPr lang="en-US" sz="2300" b="1" i="1" dirty="0"/>
          </a:p>
          <a:p>
            <a:pPr algn="just"/>
            <a:endParaRPr lang="en-US" sz="23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b="1" dirty="0" smtClean="0"/>
              <a:t>3M </a:t>
            </a:r>
            <a:r>
              <a:rPr lang="en-US" sz="2300" b="1" dirty="0"/>
              <a:t>Editor</a:t>
            </a:r>
          </a:p>
          <a:p>
            <a:pPr lvl="1" algn="just"/>
            <a:r>
              <a:rPr lang="en-US" sz="2300" dirty="0"/>
              <a:t>W</a:t>
            </a:r>
            <a:r>
              <a:rPr lang="en-US" sz="2300" dirty="0" smtClean="0"/>
              <a:t>eb </a:t>
            </a:r>
            <a:r>
              <a:rPr lang="en-US" sz="2300" dirty="0"/>
              <a:t>application </a:t>
            </a:r>
            <a:r>
              <a:rPr lang="en-US" sz="2300" dirty="0" smtClean="0"/>
              <a:t>to </a:t>
            </a:r>
            <a:r>
              <a:rPr lang="en-US" sz="2300" b="1" i="1" dirty="0"/>
              <a:t>assist users</a:t>
            </a:r>
            <a:r>
              <a:rPr lang="en-US" sz="2300" dirty="0"/>
              <a:t> during the </a:t>
            </a:r>
            <a:r>
              <a:rPr lang="en-US" sz="2300" b="1" i="1" dirty="0"/>
              <a:t>mapping definition </a:t>
            </a:r>
            <a:r>
              <a:rPr lang="en-US" sz="2300" b="1" i="1" dirty="0" smtClean="0"/>
              <a:t>process</a:t>
            </a:r>
            <a:r>
              <a:rPr lang="en-US" sz="2300" dirty="0" smtClean="0"/>
              <a:t>. </a:t>
            </a:r>
          </a:p>
          <a:p>
            <a:endParaRPr lang="en-US" sz="43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7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Mapping Activities</a:t>
            </a:r>
            <a:endParaRPr lang="el-GR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259632"/>
            <a:ext cx="3930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x3ml</a:t>
            </a:r>
            <a:r>
              <a:rPr lang="en-US" sz="1600" i="1" dirty="0" smtClean="0"/>
              <a:t> mapping </a:t>
            </a:r>
            <a:r>
              <a:rPr lang="en-US" sz="1600" b="1" i="1" dirty="0" smtClean="0"/>
              <a:t>files</a:t>
            </a:r>
            <a:r>
              <a:rPr lang="en-US" sz="1600" i="1" dirty="0" smtClean="0"/>
              <a:t> created for: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FIRMS stocks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FIRMS fisheries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RAM stocks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i="1" dirty="0" err="1" smtClean="0"/>
              <a:t>FishSource</a:t>
            </a:r>
            <a:r>
              <a:rPr lang="en-US" sz="1600" i="1" dirty="0" smtClean="0"/>
              <a:t> stocks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i="1" dirty="0" err="1" smtClean="0"/>
              <a:t>FishSource</a:t>
            </a:r>
            <a:r>
              <a:rPr lang="en-US" sz="1600" i="1" dirty="0" smtClean="0"/>
              <a:t> fisheries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11 New </a:t>
            </a:r>
            <a:r>
              <a:rPr lang="en-US" sz="1600" b="1" i="1" dirty="0" smtClean="0"/>
              <a:t>generator policies.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x3ml engine </a:t>
            </a:r>
            <a:r>
              <a:rPr lang="en-US" sz="1600" b="1" i="1" dirty="0" smtClean="0"/>
              <a:t>modifications/extensions.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Shortcuts for </a:t>
            </a:r>
            <a:r>
              <a:rPr lang="en-US" sz="1600" b="1" i="1" dirty="0" smtClean="0"/>
              <a:t>efficiency improvement.</a:t>
            </a:r>
            <a:endParaRPr lang="en-US" sz="16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Interface</a:t>
            </a:r>
            <a:r>
              <a:rPr lang="en-US" sz="1600" i="1" dirty="0" smtClean="0"/>
              <a:t> and </a:t>
            </a:r>
            <a:r>
              <a:rPr lang="en-US" sz="1600" b="1" i="1" dirty="0" smtClean="0"/>
              <a:t>actions</a:t>
            </a:r>
            <a:r>
              <a:rPr lang="en-US" sz="1600" i="1" dirty="0" smtClean="0"/>
              <a:t> specifications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196752"/>
            <a:ext cx="4549851" cy="54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800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b="1" i="1" dirty="0"/>
              <a:t>Components </a:t>
            </a:r>
            <a:br>
              <a:rPr lang="en-US" sz="2400" b="1" i="1" dirty="0"/>
            </a:br>
            <a:r>
              <a:rPr lang="en-US" sz="2400" b="1" i="1" dirty="0" err="1" smtClean="0"/>
              <a:t>MatWare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MatWare</a:t>
            </a:r>
            <a:r>
              <a:rPr lang="en-US" sz="2400" dirty="0" smtClean="0"/>
              <a:t> is a tool that </a:t>
            </a:r>
            <a:r>
              <a:rPr lang="en-US" sz="2400" b="1" u="sng" dirty="0" smtClean="0"/>
              <a:t>automates</a:t>
            </a:r>
            <a:r>
              <a:rPr lang="en-US" sz="2400" dirty="0" smtClean="0"/>
              <a:t> </a:t>
            </a:r>
            <a:r>
              <a:rPr lang="en-US" sz="2400" dirty="0"/>
              <a:t>the construction and evaluation of the connectivity of a semantic warehouse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64904"/>
            <a:ext cx="7214482" cy="41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Process: </a:t>
            </a:r>
            <a:endParaRPr lang="en-US" sz="18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i="1" dirty="0" smtClean="0"/>
              <a:t>Downloads</a:t>
            </a:r>
            <a:r>
              <a:rPr lang="en-US" sz="1800" dirty="0" smtClean="0"/>
              <a:t> and </a:t>
            </a:r>
            <a:r>
              <a:rPr lang="en-US" sz="1800" b="1" i="1" dirty="0" smtClean="0"/>
              <a:t>transforms</a:t>
            </a:r>
            <a:r>
              <a:rPr lang="en-US" sz="1800" dirty="0" smtClean="0"/>
              <a:t> data from remote sources.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i="1" dirty="0" smtClean="0"/>
              <a:t>Ingests</a:t>
            </a:r>
            <a:r>
              <a:rPr lang="en-US" sz="1800" dirty="0" smtClean="0"/>
              <a:t> them into semantic repositories (i.e. Virtuoso </a:t>
            </a:r>
            <a:r>
              <a:rPr lang="en-US" sz="1800" dirty="0" err="1" smtClean="0"/>
              <a:t>triplestore</a:t>
            </a:r>
            <a:r>
              <a:rPr lang="en-US" sz="1800" dirty="0" smtClean="0"/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i="1" dirty="0" smtClean="0"/>
              <a:t>Applies transformation rules</a:t>
            </a:r>
            <a:r>
              <a:rPr lang="en-US" sz="1800" dirty="0" smtClean="0"/>
              <a:t>, and </a:t>
            </a:r>
            <a:r>
              <a:rPr lang="en-US" sz="1800" b="1" i="1" dirty="0" smtClean="0"/>
              <a:t>creates </a:t>
            </a:r>
            <a:r>
              <a:rPr lang="en-US" sz="1800" b="1" i="1" dirty="0" err="1" smtClean="0"/>
              <a:t>sameAs</a:t>
            </a:r>
            <a:r>
              <a:rPr lang="en-US" sz="1800" b="1" i="1" dirty="0" smtClean="0"/>
              <a:t> links </a:t>
            </a:r>
            <a:r>
              <a:rPr lang="en-US" sz="1800" dirty="0" smtClean="0"/>
              <a:t>to assist complex query answering.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i="1" dirty="0" smtClean="0"/>
              <a:t>Computes several quality metrics </a:t>
            </a:r>
            <a:r>
              <a:rPr lang="en-US" sz="1800" dirty="0" smtClean="0"/>
              <a:t>as regards the connectivity of the warehouse.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i="1" dirty="0" smtClean="0"/>
              <a:t>Refreshes</a:t>
            </a:r>
            <a:r>
              <a:rPr lang="en-US" sz="1800" dirty="0" smtClean="0"/>
              <a:t> the warehouse if the data derived from remote sources change.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2828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110655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b="1" i="1" dirty="0"/>
              <a:t>Components </a:t>
            </a:r>
            <a:br>
              <a:rPr lang="en-US" sz="2400" b="1" i="1" dirty="0"/>
            </a:br>
            <a:r>
              <a:rPr lang="en-US" sz="2400" b="1" i="1" dirty="0" err="1" smtClean="0"/>
              <a:t>MatWare</a:t>
            </a:r>
            <a:r>
              <a:rPr lang="en-US" sz="2400" b="1" i="1" dirty="0"/>
              <a:t> </a:t>
            </a:r>
            <a:r>
              <a:rPr lang="en-US" sz="2400" b="1" i="1" dirty="0" smtClean="0"/>
              <a:t>– cont’d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601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 descr="https://www.prodpad.com/wp-content/uploads/icon-gear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56" y="2586013"/>
            <a:ext cx="446623" cy="2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/>
          <p:cNvSpPr/>
          <p:nvPr/>
        </p:nvSpPr>
        <p:spPr>
          <a:xfrm>
            <a:off x="4139952" y="5154330"/>
            <a:ext cx="4913242" cy="61164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5" name="Picture 114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40" y="5195283"/>
            <a:ext cx="51637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5281394" y="5227491"/>
            <a:ext cx="85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FIRMS</a:t>
            </a:r>
            <a:br>
              <a:rPr lang="en-US" sz="1400" b="1" dirty="0" smtClean="0">
                <a:solidFill>
                  <a:schemeClr val="accent1"/>
                </a:solidFill>
              </a:rPr>
            </a:br>
            <a:r>
              <a:rPr lang="en-US" sz="1400" b="1" dirty="0" smtClean="0">
                <a:solidFill>
                  <a:schemeClr val="accent1"/>
                </a:solidFill>
              </a:rPr>
              <a:t>Records</a:t>
            </a:r>
            <a:endParaRPr lang="el-GR" sz="1400" b="1" dirty="0">
              <a:solidFill>
                <a:schemeClr val="accent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53562" y="5227332"/>
            <a:ext cx="93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RAM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Records</a:t>
            </a:r>
            <a:endParaRPr lang="el-GR" sz="1400" b="1" dirty="0">
              <a:solidFill>
                <a:schemeClr val="accent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100392" y="5203757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1"/>
                </a:solidFill>
              </a:rPr>
              <a:t>FishSource</a:t>
            </a:r>
            <a:r>
              <a:rPr lang="en-US" sz="1400" b="1" dirty="0" smtClean="0">
                <a:solidFill>
                  <a:schemeClr val="accent1"/>
                </a:solidFill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</a:rPr>
            </a:br>
            <a:r>
              <a:rPr lang="en-US" sz="1400" b="1" dirty="0" smtClean="0">
                <a:solidFill>
                  <a:schemeClr val="accent1"/>
                </a:solidFill>
              </a:rPr>
              <a:t>Records</a:t>
            </a:r>
            <a:endParaRPr lang="el-GR" sz="1400" b="1" dirty="0">
              <a:solidFill>
                <a:schemeClr val="accent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122413" y="4546940"/>
            <a:ext cx="4943964" cy="28820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accent1"/>
                </a:solidFill>
              </a:rPr>
              <a:t>MatWare</a:t>
            </a:r>
            <a:r>
              <a:rPr lang="en-US" sz="1600" b="1" dirty="0" smtClean="0">
                <a:solidFill>
                  <a:schemeClr val="accent1"/>
                </a:solidFill>
              </a:rPr>
              <a:t> - </a:t>
            </a:r>
            <a:r>
              <a:rPr lang="en-US" sz="1600" b="1" dirty="0" err="1" smtClean="0">
                <a:solidFill>
                  <a:schemeClr val="accent1"/>
                </a:solidFill>
              </a:rPr>
              <a:t>SilkLink</a:t>
            </a:r>
            <a:endParaRPr lang="el-GR" sz="1600" b="1" dirty="0">
              <a:solidFill>
                <a:schemeClr val="accent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649752" y="1757670"/>
            <a:ext cx="93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GRSF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Records</a:t>
            </a:r>
            <a:endParaRPr lang="el-GR" sz="1400" b="1" dirty="0">
              <a:solidFill>
                <a:schemeClr val="accent1"/>
              </a:solidFill>
            </a:endParaRPr>
          </a:p>
        </p:txBody>
      </p:sp>
      <p:pic>
        <p:nvPicPr>
          <p:cNvPr id="167" name="Picture 166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42" y="5203757"/>
            <a:ext cx="54902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7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03757"/>
            <a:ext cx="51637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0" name="Straight Arrow Connector 169"/>
          <p:cNvCxnSpPr/>
          <p:nvPr/>
        </p:nvCxnSpPr>
        <p:spPr>
          <a:xfrm>
            <a:off x="6542054" y="4835148"/>
            <a:ext cx="0" cy="31918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6523502" y="4270847"/>
            <a:ext cx="0" cy="26072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041363" y="5508921"/>
            <a:ext cx="108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GRSF KB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Components</a:t>
            </a:r>
            <a:br>
              <a:rPr lang="en-US" sz="2400" b="1" i="1" dirty="0" smtClean="0"/>
            </a:br>
            <a:r>
              <a:rPr lang="en-US" sz="2400" b="1" i="1" dirty="0" smtClean="0"/>
              <a:t>GRSF-services-core Merger &amp; Dissector</a:t>
            </a:r>
            <a:endParaRPr lang="el-GR" sz="2400" b="1" i="1" dirty="0"/>
          </a:p>
        </p:txBody>
      </p:sp>
      <p:sp>
        <p:nvSpPr>
          <p:cNvPr id="61" name="Rectangle 60"/>
          <p:cNvSpPr/>
          <p:nvPr/>
        </p:nvSpPr>
        <p:spPr>
          <a:xfrm>
            <a:off x="4139952" y="3129277"/>
            <a:ext cx="4913242" cy="61164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2" name="Picture 61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40" y="3170230"/>
            <a:ext cx="51637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37" y="3167259"/>
            <a:ext cx="54902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77" y="3167259"/>
            <a:ext cx="51637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4049146" y="3492438"/>
            <a:ext cx="108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GRSF KB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109230" y="3982639"/>
            <a:ext cx="4943964" cy="28820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accent1"/>
                </a:solidFill>
              </a:rPr>
              <a:t>MatWare</a:t>
            </a:r>
            <a:r>
              <a:rPr lang="en-US" sz="1600" b="1" dirty="0" smtClean="0">
                <a:solidFill>
                  <a:schemeClr val="accent1"/>
                </a:solidFill>
              </a:rPr>
              <a:t> - Importer</a:t>
            </a:r>
            <a:endParaRPr lang="el-GR" sz="1600" b="1" dirty="0">
              <a:solidFill>
                <a:schemeClr val="accent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06973" y="2587770"/>
            <a:ext cx="4943964" cy="28820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accent1"/>
                </a:solidFill>
              </a:rPr>
              <a:t>GRSF-services-core-Merger&amp;Dissector</a:t>
            </a:r>
            <a:endParaRPr lang="el-GR" sz="1600" b="1" dirty="0">
              <a:solidFill>
                <a:schemeClr val="accent1"/>
              </a:solidFill>
            </a:endParaRPr>
          </a:p>
        </p:txBody>
      </p:sp>
      <p:pic>
        <p:nvPicPr>
          <p:cNvPr id="76" name="Picture 2" descr="Image result for r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52" y="4294625"/>
            <a:ext cx="207620" cy="2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Arrow Connector 76"/>
          <p:cNvCxnSpPr/>
          <p:nvPr/>
        </p:nvCxnSpPr>
        <p:spPr>
          <a:xfrm flipV="1">
            <a:off x="6516216" y="3714170"/>
            <a:ext cx="0" cy="26072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r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66" y="3737948"/>
            <a:ext cx="207620" cy="2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293778" y="3124584"/>
            <a:ext cx="117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FIRMS 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same-as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RAM</a:t>
            </a:r>
            <a:endParaRPr lang="el-GR" sz="1200" b="1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25199" y="3124584"/>
            <a:ext cx="117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FIRMS 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same-as </a:t>
            </a:r>
          </a:p>
          <a:p>
            <a:r>
              <a:rPr lang="en-US" sz="1200" b="1" dirty="0" err="1" smtClean="0">
                <a:solidFill>
                  <a:schemeClr val="accent1"/>
                </a:solidFill>
              </a:rPr>
              <a:t>FishSource</a:t>
            </a:r>
            <a:endParaRPr lang="el-GR" sz="1200" b="1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75573" y="3134838"/>
            <a:ext cx="117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RAM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same-as </a:t>
            </a:r>
          </a:p>
          <a:p>
            <a:r>
              <a:rPr lang="en-US" sz="1200" b="1" dirty="0" err="1" smtClean="0">
                <a:solidFill>
                  <a:schemeClr val="accent1"/>
                </a:solidFill>
              </a:rPr>
              <a:t>FishSource</a:t>
            </a:r>
            <a:endParaRPr lang="el-GR" sz="1200" b="1" dirty="0">
              <a:solidFill>
                <a:schemeClr val="accent1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6516216" y="2863863"/>
            <a:ext cx="0" cy="26072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https://www.prodpad.com/wp-content/uploads/icon-gear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09" y="4571411"/>
            <a:ext cx="446623" cy="2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https://www.prodpad.com/wp-content/uploads/icon-gear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32" y="4000355"/>
            <a:ext cx="446623" cy="2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mage result for r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52" y="2894941"/>
            <a:ext cx="207620" cy="2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4086742" y="1700808"/>
            <a:ext cx="4913242" cy="61164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6" name="Picture 95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7" y="1738790"/>
            <a:ext cx="54902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3995936" y="2063969"/>
            <a:ext cx="108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GRSF KB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6463092" y="2299738"/>
            <a:ext cx="0" cy="26072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2" descr="Image result for r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28" y="2330816"/>
            <a:ext cx="207620" cy="2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98" y="1272790"/>
            <a:ext cx="39309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Creates</a:t>
            </a:r>
            <a:r>
              <a:rPr lang="en-US" sz="1600" dirty="0" smtClean="0"/>
              <a:t> the </a:t>
            </a:r>
            <a:r>
              <a:rPr lang="en-US" sz="1600" b="1" i="1" dirty="0" smtClean="0"/>
              <a:t>GRSF’s records </a:t>
            </a:r>
            <a:r>
              <a:rPr lang="en-US" sz="1600" dirty="0" smtClean="0"/>
              <a:t>by merging (and </a:t>
            </a:r>
            <a:r>
              <a:rPr lang="en-US" sz="1600" b="1" i="1" dirty="0" smtClean="0"/>
              <a:t>dissecting</a:t>
            </a:r>
            <a:r>
              <a:rPr lang="en-US" sz="1600" dirty="0" smtClean="0"/>
              <a:t> for the case of fisheries) the source’s records according to </a:t>
            </a:r>
            <a:r>
              <a:rPr lang="en-US" sz="1600" b="1" i="1" dirty="0" smtClean="0"/>
              <a:t>matching (</a:t>
            </a:r>
            <a:r>
              <a:rPr lang="en-US" sz="1600" i="1" dirty="0" smtClean="0"/>
              <a:t>and</a:t>
            </a:r>
            <a:r>
              <a:rPr lang="en-US" sz="1600" b="1" i="1" dirty="0" smtClean="0"/>
              <a:t> dissection) rules.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Realizes</a:t>
            </a:r>
            <a:r>
              <a:rPr lang="en-US" sz="1600" dirty="0" smtClean="0"/>
              <a:t> the source’s </a:t>
            </a:r>
            <a:r>
              <a:rPr lang="en-US" sz="1600" b="1" i="1" dirty="0" smtClean="0"/>
              <a:t>priority rules </a:t>
            </a:r>
            <a:r>
              <a:rPr lang="en-US" sz="1600" dirty="0" smtClean="0"/>
              <a:t>(FIRMS&gt;</a:t>
            </a:r>
            <a:r>
              <a:rPr lang="en-US" sz="1600" dirty="0" err="1" smtClean="0"/>
              <a:t>FishSource</a:t>
            </a:r>
            <a:r>
              <a:rPr lang="en-US" sz="1600" dirty="0" smtClean="0"/>
              <a:t>&gt;RAM).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Creates</a:t>
            </a:r>
            <a:r>
              <a:rPr lang="en-US" sz="1600" dirty="0" smtClean="0"/>
              <a:t> the </a:t>
            </a:r>
            <a:r>
              <a:rPr lang="en-US" sz="1600" b="1" i="1" dirty="0" smtClean="0"/>
              <a:t>URIs</a:t>
            </a:r>
            <a:r>
              <a:rPr lang="en-US" sz="1600" dirty="0" smtClean="0"/>
              <a:t> of the GRSF Records.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Creates</a:t>
            </a:r>
            <a:r>
              <a:rPr lang="en-US" sz="1600" dirty="0" smtClean="0"/>
              <a:t> the GRSF Record’s </a:t>
            </a:r>
            <a:r>
              <a:rPr lang="en-US" sz="1600" b="1" i="1" dirty="0" smtClean="0"/>
              <a:t>Semantic IDs </a:t>
            </a:r>
            <a:r>
              <a:rPr lang="en-US" sz="1600" dirty="0" smtClean="0"/>
              <a:t>and </a:t>
            </a:r>
            <a:r>
              <a:rPr lang="en-US" sz="1600" b="1" i="1" dirty="0" smtClean="0"/>
              <a:t>Semantic Titles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Checks</a:t>
            </a:r>
            <a:r>
              <a:rPr lang="en-US" sz="1600" dirty="0" smtClean="0"/>
              <a:t> and </a:t>
            </a:r>
            <a:r>
              <a:rPr lang="en-US" sz="1600" b="1" i="1" dirty="0" smtClean="0"/>
              <a:t>Updates</a:t>
            </a:r>
            <a:r>
              <a:rPr lang="en-US" sz="1600" dirty="0" smtClean="0"/>
              <a:t> the </a:t>
            </a:r>
            <a:r>
              <a:rPr lang="en-US" sz="1600" b="1" i="1" dirty="0" smtClean="0"/>
              <a:t>Traceability Flags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Imports</a:t>
            </a:r>
            <a:r>
              <a:rPr lang="en-US" sz="1600" dirty="0" smtClean="0"/>
              <a:t> the GRSF Records to the GRSF Knowledge Base.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Updates</a:t>
            </a:r>
            <a:r>
              <a:rPr lang="en-US" sz="1600" dirty="0" smtClean="0"/>
              <a:t> the </a:t>
            </a:r>
            <a:r>
              <a:rPr lang="en-US" sz="1600" b="1" i="1" dirty="0" smtClean="0"/>
              <a:t>source’s records </a:t>
            </a:r>
            <a:r>
              <a:rPr lang="en-US" sz="1600" dirty="0" smtClean="0"/>
              <a:t>to refer to their </a:t>
            </a:r>
            <a:r>
              <a:rPr lang="en-US" sz="1600" b="1" i="1" dirty="0" smtClean="0"/>
              <a:t>GRSF parent records</a:t>
            </a:r>
            <a:r>
              <a:rPr lang="en-US" sz="1600" dirty="0" smtClean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16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12445"/>
            <a:ext cx="6553200" cy="1135594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Merging and Dissecting</a:t>
            </a:r>
            <a:endParaRPr lang="el-GR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8597" y="1090745"/>
            <a:ext cx="411351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Stocks’ matching rule</a:t>
            </a:r>
            <a:r>
              <a:rPr lang="en-US" sz="1600" i="1" dirty="0" smtClean="0"/>
              <a:t>: If two stocks have the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species</a:t>
            </a:r>
            <a:r>
              <a:rPr lang="en-US" sz="1600" i="1" dirty="0" smtClean="0"/>
              <a:t>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water areas </a:t>
            </a:r>
          </a:p>
          <a:p>
            <a:pPr algn="just"/>
            <a:r>
              <a:rPr lang="en-US" sz="1600" i="1" dirty="0"/>
              <a:t> </a:t>
            </a:r>
            <a:r>
              <a:rPr lang="en-US" sz="1600" i="1" dirty="0" smtClean="0"/>
              <a:t>      then these stocks are the same</a:t>
            </a:r>
            <a:r>
              <a:rPr lang="en-US" sz="1600" b="1" i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Fisheries’ matching rule</a:t>
            </a:r>
            <a:r>
              <a:rPr lang="en-US" sz="1600" i="1" dirty="0" smtClean="0"/>
              <a:t>: If two fisheries have the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species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fishing areas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jurisdiction area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management unit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fishing gear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flag state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production system type </a:t>
            </a:r>
          </a:p>
          <a:p>
            <a:pPr algn="just"/>
            <a:r>
              <a:rPr lang="en-US" sz="1600" i="1" dirty="0"/>
              <a:t> </a:t>
            </a:r>
            <a:r>
              <a:rPr lang="en-US" sz="1600" i="1" dirty="0" smtClean="0"/>
              <a:t>     then these two fisheries are the same</a:t>
            </a:r>
            <a:r>
              <a:rPr lang="en-US" sz="1600" b="1" i="1" dirty="0" smtClean="0"/>
              <a:t>.</a:t>
            </a:r>
          </a:p>
          <a:p>
            <a:pPr algn="just"/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Priority rule</a:t>
            </a:r>
            <a:r>
              <a:rPr lang="en-US" sz="1600" i="1" dirty="0" smtClean="0"/>
              <a:t>: For time </a:t>
            </a:r>
            <a:r>
              <a:rPr lang="en-US" sz="1600" i="1" dirty="0" err="1" smtClean="0"/>
              <a:t>indepentent</a:t>
            </a:r>
            <a:r>
              <a:rPr lang="en-US" sz="1600" i="1" dirty="0" smtClean="0"/>
              <a:t> information FIRMS &gt; </a:t>
            </a:r>
            <a:r>
              <a:rPr lang="en-US" sz="1600" i="1" dirty="0" err="1" smtClean="0"/>
              <a:t>FishSource</a:t>
            </a:r>
            <a:r>
              <a:rPr lang="en-US" sz="1600" i="1" dirty="0" smtClean="0"/>
              <a:t> &gt; Fisheries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Dissection rule: Dissecting source’s fisheries records by </a:t>
            </a:r>
            <a:r>
              <a:rPr lang="en-US" sz="1600" b="1" i="1" dirty="0" smtClean="0"/>
              <a:t>a) species, b) fishing gear, c) flag state, d) production system type.</a:t>
            </a: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1600" dirty="0"/>
          </a:p>
        </p:txBody>
      </p:sp>
      <p:sp>
        <p:nvSpPr>
          <p:cNvPr id="2" name="Oval 1"/>
          <p:cNvSpPr/>
          <p:nvPr/>
        </p:nvSpPr>
        <p:spPr>
          <a:xfrm>
            <a:off x="4701674" y="1818384"/>
            <a:ext cx="1368152" cy="66994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FIRMS Stock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291274" y="1809661"/>
            <a:ext cx="1383920" cy="66969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</a:rPr>
              <a:t>FishSource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 Stock</a:t>
            </a:r>
            <a:endParaRPr lang="el-GR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26192" y="4106372"/>
            <a:ext cx="108012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GRSF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Stock</a:t>
            </a:r>
            <a:endParaRPr lang="el-G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63513" y="1040193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Water Area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421556" y="1023164"/>
            <a:ext cx="1229253" cy="61623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Water Area</a:t>
            </a:r>
            <a:endParaRPr lang="el-GR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427984" y="2577862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Species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576181" y="2606017"/>
            <a:ext cx="1229253" cy="61623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Species</a:t>
            </a:r>
            <a:endParaRPr lang="el-GR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309675" y="1772816"/>
            <a:ext cx="1295890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Indicators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675194" y="1540263"/>
            <a:ext cx="1427885" cy="61623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Indicators</a:t>
            </a:r>
            <a:endParaRPr lang="el-GR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>
            <a:stCxn id="47" idx="6"/>
            <a:endCxn id="2" idx="2"/>
          </p:cNvCxnSpPr>
          <p:nvPr/>
        </p:nvCxnSpPr>
        <p:spPr>
          <a:xfrm>
            <a:off x="4605565" y="2080934"/>
            <a:ext cx="96109" cy="724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" idx="0"/>
            <a:endCxn id="43" idx="4"/>
          </p:cNvCxnSpPr>
          <p:nvPr/>
        </p:nvCxnSpPr>
        <p:spPr>
          <a:xfrm flipH="1" flipV="1">
            <a:off x="5278140" y="1656428"/>
            <a:ext cx="107610" cy="1619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2" idx="4"/>
          </p:cNvCxnSpPr>
          <p:nvPr/>
        </p:nvCxnSpPr>
        <p:spPr>
          <a:xfrm flipV="1">
            <a:off x="5175127" y="2488327"/>
            <a:ext cx="210623" cy="8953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0" idx="7"/>
            <a:endCxn id="49" idx="2"/>
          </p:cNvCxnSpPr>
          <p:nvPr/>
        </p:nvCxnSpPr>
        <p:spPr>
          <a:xfrm flipV="1">
            <a:off x="7472524" y="1848381"/>
            <a:ext cx="202670" cy="5935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0" idx="0"/>
            <a:endCxn id="44" idx="4"/>
          </p:cNvCxnSpPr>
          <p:nvPr/>
        </p:nvCxnSpPr>
        <p:spPr>
          <a:xfrm flipV="1">
            <a:off x="6983234" y="1639399"/>
            <a:ext cx="52949" cy="17026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6" idx="0"/>
            <a:endCxn id="40" idx="4"/>
          </p:cNvCxnSpPr>
          <p:nvPr/>
        </p:nvCxnSpPr>
        <p:spPr>
          <a:xfrm flipH="1" flipV="1">
            <a:off x="6983234" y="2479354"/>
            <a:ext cx="207574" cy="12666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601609" y="4066201"/>
            <a:ext cx="1427885" cy="61623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Indicators</a:t>
            </a:r>
            <a:endParaRPr lang="el-GR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923928" y="4072101"/>
            <a:ext cx="1295890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Indicators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4841181" y="4973005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Species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6624589" y="4942077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Water Area</a:t>
            </a:r>
            <a:endParaRPr lang="el-GR" sz="1400" b="1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>
            <a:stCxn id="42" idx="2"/>
            <a:endCxn id="73" idx="6"/>
          </p:cNvCxnSpPr>
          <p:nvPr/>
        </p:nvCxnSpPr>
        <p:spPr>
          <a:xfrm flipH="1" flipV="1">
            <a:off x="5219818" y="4380219"/>
            <a:ext cx="606374" cy="141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2" idx="2"/>
            <a:endCxn id="42" idx="6"/>
          </p:cNvCxnSpPr>
          <p:nvPr/>
        </p:nvCxnSpPr>
        <p:spPr>
          <a:xfrm flipH="1">
            <a:off x="6906312" y="4374319"/>
            <a:ext cx="695297" cy="200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2" idx="0"/>
            <a:endCxn id="42" idx="3"/>
          </p:cNvCxnSpPr>
          <p:nvPr/>
        </p:nvCxnSpPr>
        <p:spPr>
          <a:xfrm flipV="1">
            <a:off x="5455808" y="4598073"/>
            <a:ext cx="528564" cy="374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3" idx="0"/>
            <a:endCxn id="42" idx="5"/>
          </p:cNvCxnSpPr>
          <p:nvPr/>
        </p:nvCxnSpPr>
        <p:spPr>
          <a:xfrm flipH="1" flipV="1">
            <a:off x="6748132" y="4598073"/>
            <a:ext cx="491084" cy="344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5946089" y="3363474"/>
            <a:ext cx="708781" cy="422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6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12445"/>
            <a:ext cx="6553200" cy="1135594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Merging and Dissecting</a:t>
            </a:r>
            <a:endParaRPr lang="el-GR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8597" y="1090745"/>
            <a:ext cx="411351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Stocks’ matching rule</a:t>
            </a:r>
            <a:r>
              <a:rPr lang="en-US" sz="1600" i="1" dirty="0" smtClean="0"/>
              <a:t>: If two stocks have the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species</a:t>
            </a:r>
            <a:r>
              <a:rPr lang="en-US" sz="1600" i="1" dirty="0" smtClean="0"/>
              <a:t>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water areas </a:t>
            </a:r>
          </a:p>
          <a:p>
            <a:pPr algn="just"/>
            <a:r>
              <a:rPr lang="en-US" sz="1600" i="1" dirty="0"/>
              <a:t> </a:t>
            </a:r>
            <a:r>
              <a:rPr lang="en-US" sz="1600" i="1" dirty="0" smtClean="0"/>
              <a:t>      then these stocks are the same</a:t>
            </a:r>
            <a:r>
              <a:rPr lang="en-US" sz="1600" b="1" i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Fisheries’ matching rule</a:t>
            </a:r>
            <a:r>
              <a:rPr lang="en-US" sz="1600" i="1" dirty="0" smtClean="0"/>
              <a:t>: If two fisheries have the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species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fishing areas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jurisdiction area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management unit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fishing gear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flag state</a:t>
            </a:r>
            <a:endParaRPr lang="en-US" sz="1600" i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i="1" dirty="0" smtClean="0"/>
              <a:t>same </a:t>
            </a:r>
            <a:r>
              <a:rPr lang="en-US" sz="1600" b="1" i="1" dirty="0" smtClean="0"/>
              <a:t>production system type </a:t>
            </a:r>
          </a:p>
          <a:p>
            <a:pPr algn="just"/>
            <a:r>
              <a:rPr lang="en-US" sz="1600" i="1" dirty="0"/>
              <a:t> </a:t>
            </a:r>
            <a:r>
              <a:rPr lang="en-US" sz="1600" i="1" dirty="0" smtClean="0"/>
              <a:t>     then these two fisheries are the same</a:t>
            </a:r>
            <a:r>
              <a:rPr lang="en-US" sz="1600" b="1" i="1" dirty="0" smtClean="0"/>
              <a:t>.</a:t>
            </a:r>
          </a:p>
          <a:p>
            <a:pPr algn="just"/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Priority rule</a:t>
            </a:r>
            <a:r>
              <a:rPr lang="en-US" sz="1600" i="1" dirty="0" smtClean="0"/>
              <a:t>: For time independent information FIRMS &gt; </a:t>
            </a:r>
            <a:r>
              <a:rPr lang="en-US" sz="1600" i="1" dirty="0" err="1" smtClean="0"/>
              <a:t>FishSource</a:t>
            </a:r>
            <a:r>
              <a:rPr lang="en-US" sz="1600" i="1" dirty="0" smtClean="0"/>
              <a:t> &gt; Fisheries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Dissection rule: Dissecting source’s fisheries records by </a:t>
            </a:r>
            <a:r>
              <a:rPr lang="en-US" sz="1600" b="1" i="1" dirty="0" smtClean="0"/>
              <a:t>a) species, b) fishing gear, c) flag state, d) production system type.</a:t>
            </a: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1600" dirty="0"/>
          </a:p>
        </p:txBody>
      </p:sp>
      <p:sp>
        <p:nvSpPr>
          <p:cNvPr id="2" name="Oval 1"/>
          <p:cNvSpPr/>
          <p:nvPr/>
        </p:nvSpPr>
        <p:spPr>
          <a:xfrm>
            <a:off x="5940152" y="1818384"/>
            <a:ext cx="1368152" cy="66994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FIRMS Fishery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58240" y="3463270"/>
            <a:ext cx="1427768" cy="647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GRSF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Fishery 1</a:t>
            </a:r>
            <a:endParaRPr lang="el-G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61009" y="1014683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Fishing Area 1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623151" y="2521710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Species 1</a:t>
            </a:r>
            <a:endParaRPr lang="el-GR" sz="1400" b="1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>
            <a:stCxn id="2" idx="1"/>
            <a:endCxn id="43" idx="5"/>
          </p:cNvCxnSpPr>
          <p:nvPr/>
        </p:nvCxnSpPr>
        <p:spPr>
          <a:xfrm flipH="1" flipV="1">
            <a:off x="6010242" y="1540672"/>
            <a:ext cx="130271" cy="37582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5" idx="7"/>
            <a:endCxn id="2" idx="3"/>
          </p:cNvCxnSpPr>
          <p:nvPr/>
        </p:nvCxnSpPr>
        <p:spPr>
          <a:xfrm flipV="1">
            <a:off x="5672384" y="2390216"/>
            <a:ext cx="468129" cy="2217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355976" y="3429000"/>
            <a:ext cx="1295890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Water Area 2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5273229" y="4329904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Species 1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056637" y="4298976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Water Area 1</a:t>
            </a:r>
            <a:endParaRPr lang="el-GR" sz="1400" b="1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>
            <a:stCxn id="42" idx="2"/>
            <a:endCxn id="73" idx="6"/>
          </p:cNvCxnSpPr>
          <p:nvPr/>
        </p:nvCxnSpPr>
        <p:spPr>
          <a:xfrm flipH="1" flipV="1">
            <a:off x="5651866" y="3737118"/>
            <a:ext cx="606374" cy="49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2" idx="0"/>
            <a:endCxn id="42" idx="3"/>
          </p:cNvCxnSpPr>
          <p:nvPr/>
        </p:nvCxnSpPr>
        <p:spPr>
          <a:xfrm flipV="1">
            <a:off x="5887856" y="4015605"/>
            <a:ext cx="579476" cy="3142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3" idx="0"/>
            <a:endCxn id="42" idx="5"/>
          </p:cNvCxnSpPr>
          <p:nvPr/>
        </p:nvCxnSpPr>
        <p:spPr>
          <a:xfrm flipH="1" flipV="1">
            <a:off x="7476916" y="4015605"/>
            <a:ext cx="194348" cy="2833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189746" y="962593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Fishing Area 2</a:t>
            </a:r>
            <a:endParaRPr lang="el-GR" sz="1400" b="1" dirty="0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>
            <a:stCxn id="2" idx="7"/>
            <a:endCxn id="27" idx="3"/>
          </p:cNvCxnSpPr>
          <p:nvPr/>
        </p:nvCxnSpPr>
        <p:spPr>
          <a:xfrm flipV="1">
            <a:off x="7107943" y="1488582"/>
            <a:ext cx="261823" cy="42791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619305" y="2488327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Species 2</a:t>
            </a:r>
            <a:endParaRPr lang="el-GR" sz="1400" b="1" dirty="0">
              <a:solidFill>
                <a:srgbClr val="C00000"/>
              </a:solidFill>
            </a:endParaRPr>
          </a:p>
        </p:txBody>
      </p:sp>
      <p:cxnSp>
        <p:nvCxnSpPr>
          <p:cNvPr id="41" name="Straight Connector 40"/>
          <p:cNvCxnSpPr>
            <a:stCxn id="39" idx="1"/>
            <a:endCxn id="2" idx="5"/>
          </p:cNvCxnSpPr>
          <p:nvPr/>
        </p:nvCxnSpPr>
        <p:spPr>
          <a:xfrm flipH="1" flipV="1">
            <a:off x="7107943" y="2390216"/>
            <a:ext cx="691382" cy="18835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205502" y="5411573"/>
            <a:ext cx="1427768" cy="647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GRSF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Fishery 2</a:t>
            </a:r>
            <a:endParaRPr lang="el-G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909612" y="6081889"/>
            <a:ext cx="1295890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Water Area 2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799325" y="5055018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Species 2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03315" y="6109625"/>
            <a:ext cx="1229253" cy="61623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Water Area 1</a:t>
            </a:r>
            <a:endParaRPr lang="el-GR" sz="1400" b="1" dirty="0">
              <a:solidFill>
                <a:srgbClr val="C00000"/>
              </a:solidFill>
            </a:endParaRPr>
          </a:p>
        </p:txBody>
      </p:sp>
      <p:cxnSp>
        <p:nvCxnSpPr>
          <p:cNvPr id="56" name="Straight Connector 55"/>
          <p:cNvCxnSpPr>
            <a:stCxn id="51" idx="3"/>
            <a:endCxn id="53" idx="7"/>
          </p:cNvCxnSpPr>
          <p:nvPr/>
        </p:nvCxnSpPr>
        <p:spPr>
          <a:xfrm flipH="1">
            <a:off x="6015723" y="5963908"/>
            <a:ext cx="398871" cy="2082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2"/>
            <a:endCxn id="51" idx="7"/>
          </p:cNvCxnSpPr>
          <p:nvPr/>
        </p:nvCxnSpPr>
        <p:spPr>
          <a:xfrm flipH="1">
            <a:off x="7424178" y="5363136"/>
            <a:ext cx="375147" cy="1432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1"/>
            <a:endCxn id="51" idx="5"/>
          </p:cNvCxnSpPr>
          <p:nvPr/>
        </p:nvCxnSpPr>
        <p:spPr>
          <a:xfrm flipH="1" flipV="1">
            <a:off x="7424178" y="5963908"/>
            <a:ext cx="259157" cy="235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6381464" y="2889363"/>
            <a:ext cx="708781" cy="422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9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i="1" dirty="0" smtClean="0"/>
              <a:t>Overview</a:t>
            </a:r>
          </a:p>
          <a:p>
            <a:pPr marL="457200" indent="-457200">
              <a:buFont typeface="+mj-lt"/>
              <a:buAutoNum type="arabicPeriod"/>
            </a:pPr>
            <a:endParaRPr lang="en-US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/>
              <a:t>Sources &amp; Main Entities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i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/>
              <a:t>Semantic Models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/>
              <a:t>Mappings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i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/>
              <a:t>Components and Services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i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/>
              <a:t>GRSF construction</a:t>
            </a:r>
          </a:p>
          <a:p>
            <a:pPr marL="457200" indent="-457200">
              <a:buFont typeface="+mj-lt"/>
              <a:buAutoNum type="arabicPeriod"/>
            </a:pPr>
            <a:endParaRPr lang="en-US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/>
              <a:t>GRSF as a product</a:t>
            </a:r>
            <a:endParaRPr lang="en-US" sz="2000" b="1" i="1" dirty="0"/>
          </a:p>
          <a:p>
            <a:pPr marL="457200" indent="-457200">
              <a:buFont typeface="+mj-lt"/>
              <a:buAutoNum type="arabicPeriod"/>
            </a:pPr>
            <a:endParaRPr lang="en-US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/>
              <a:t>Next Steps</a:t>
            </a:r>
            <a:endParaRPr lang="en-US" sz="2000" b="1" i="1" dirty="0"/>
          </a:p>
          <a:p>
            <a:pPr marL="457200" indent="-457200">
              <a:buFont typeface="+mj-lt"/>
              <a:buAutoNum type="arabicPeriod"/>
            </a:pPr>
            <a:endParaRPr lang="en-US" sz="2000" b="1" i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Outline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36919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 descr="https://www.prodpad.com/wp-content/uploads/icon-gear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09" y="3231128"/>
            <a:ext cx="446623" cy="2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6716514" y="4500494"/>
            <a:ext cx="93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GRSF KB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Records</a:t>
            </a:r>
            <a:endParaRPr lang="el-GR" sz="1400" b="1" dirty="0">
              <a:solidFill>
                <a:schemeClr val="accent1"/>
              </a:solidFill>
            </a:endParaRPr>
          </a:p>
        </p:txBody>
      </p:sp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Components</a:t>
            </a:r>
            <a:br>
              <a:rPr lang="en-US" sz="2400" b="1" i="1" dirty="0" smtClean="0"/>
            </a:br>
            <a:r>
              <a:rPr lang="en-US" sz="2400" b="1" i="1" dirty="0" smtClean="0"/>
              <a:t>GRSF-services-core Publisher</a:t>
            </a:r>
            <a:endParaRPr lang="el-GR" sz="2400" b="1" i="1" dirty="0"/>
          </a:p>
        </p:txBody>
      </p:sp>
      <p:sp>
        <p:nvSpPr>
          <p:cNvPr id="75" name="Rectangle 74"/>
          <p:cNvSpPr/>
          <p:nvPr/>
        </p:nvSpPr>
        <p:spPr>
          <a:xfrm>
            <a:off x="4236548" y="3221011"/>
            <a:ext cx="4943964" cy="28820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GRSF-services-core-Publisher</a:t>
            </a:r>
            <a:endParaRPr lang="el-GR" sz="1600" b="1" dirty="0">
              <a:solidFill>
                <a:schemeClr val="accent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153504" y="4443632"/>
            <a:ext cx="4913242" cy="61164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6" name="Picture 95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89" y="4481614"/>
            <a:ext cx="54902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4062698" y="4806793"/>
            <a:ext cx="108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GRSF KB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6" y="1262536"/>
            <a:ext cx="3930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Fetches</a:t>
            </a:r>
            <a:r>
              <a:rPr lang="en-US" sz="1600" dirty="0" smtClean="0"/>
              <a:t> Stock and Fishery records from the GRSF KB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Records from the original sources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Records from the GRSF source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Publishes </a:t>
            </a:r>
            <a:r>
              <a:rPr lang="en-US" sz="1600" dirty="0" smtClean="0"/>
              <a:t>the records in the GRSF VRE catalogue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Updates </a:t>
            </a:r>
            <a:r>
              <a:rPr lang="en-US" sz="1600" dirty="0" smtClean="0"/>
              <a:t>the GRSF KB with the GRSF catalog ID and URL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708530" y="1779383"/>
            <a:ext cx="93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GRSF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Records</a:t>
            </a:r>
            <a:endParaRPr lang="el-GR" sz="1400" b="1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45520" y="1722521"/>
            <a:ext cx="4913242" cy="61164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4" name="Picture 43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05" y="1760503"/>
            <a:ext cx="54902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054714" y="2085682"/>
            <a:ext cx="108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GRSF VRE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439241" y="2492896"/>
            <a:ext cx="162900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Up Arrow 50"/>
          <p:cNvSpPr/>
          <p:nvPr/>
        </p:nvSpPr>
        <p:spPr>
          <a:xfrm>
            <a:off x="6439241" y="3667776"/>
            <a:ext cx="162900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2" name="Picture 2" descr="Image result for rd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87" y="3804441"/>
            <a:ext cx="280854" cy="30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41" y="2623185"/>
            <a:ext cx="853087" cy="2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6745034" y="1973694"/>
            <a:ext cx="93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GRSF KB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Records</a:t>
            </a:r>
            <a:endParaRPr lang="el-GR" sz="1400" b="1" dirty="0">
              <a:solidFill>
                <a:schemeClr val="accent1"/>
              </a:solidFill>
            </a:endParaRPr>
          </a:p>
        </p:txBody>
      </p:sp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Components</a:t>
            </a:r>
            <a:br>
              <a:rPr lang="en-US" sz="2400" b="1" i="1" dirty="0" smtClean="0"/>
            </a:br>
            <a:r>
              <a:rPr lang="en-US" sz="2400" b="1" i="1" dirty="0" smtClean="0"/>
              <a:t>GRSF-services-updater</a:t>
            </a:r>
            <a:endParaRPr lang="el-GR" sz="2400" b="1" i="1" dirty="0"/>
          </a:p>
        </p:txBody>
      </p:sp>
      <p:sp>
        <p:nvSpPr>
          <p:cNvPr id="95" name="Rectangle 94"/>
          <p:cNvSpPr/>
          <p:nvPr/>
        </p:nvSpPr>
        <p:spPr>
          <a:xfrm>
            <a:off x="4182024" y="1916832"/>
            <a:ext cx="4913242" cy="61164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6" name="Picture 95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09" y="1954814"/>
            <a:ext cx="54902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4091218" y="2279993"/>
            <a:ext cx="108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GRSF KB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6" y="1262536"/>
            <a:ext cx="3930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Updates</a:t>
            </a:r>
            <a:r>
              <a:rPr lang="en-US" sz="1600" dirty="0" smtClean="0"/>
              <a:t> the status of a GRSF record (Stock or Fishery)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Pending, Approved, Rejected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Annotates </a:t>
            </a:r>
            <a:r>
              <a:rPr lang="en-US" sz="1600" dirty="0" smtClean="0"/>
              <a:t>a GRSF record with a narrative message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i.e. a justification in the case of record rejection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Re-Publish </a:t>
            </a:r>
            <a:r>
              <a:rPr lang="en-US" sz="1600" dirty="0" smtClean="0"/>
              <a:t>the GRSF record (if it is approved) in the GRSF VRE for public use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53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00" y="4074542"/>
            <a:ext cx="853087" cy="2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65642" y="4687132"/>
            <a:ext cx="93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GRSF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Records</a:t>
            </a:r>
            <a:endParaRPr lang="el-GR" sz="14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2632" y="4630270"/>
            <a:ext cx="4913242" cy="61164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19" descr="http://www.pngall.com/wp-content/uploads/2016/04/Database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17" y="4668252"/>
            <a:ext cx="549025" cy="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11826" y="4993431"/>
            <a:ext cx="108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GRSF VRE</a:t>
            </a:r>
            <a:endParaRPr lang="el-GR" sz="1400" i="1" dirty="0">
              <a:solidFill>
                <a:schemeClr val="accent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6475745" y="3879336"/>
            <a:ext cx="162900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53" y="4020743"/>
            <a:ext cx="853087" cy="2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230876" y="3428824"/>
            <a:ext cx="4943964" cy="288208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GRSF-services-updater</a:t>
            </a:r>
            <a:endParaRPr lang="el-GR" sz="1600" b="1" dirty="0">
              <a:solidFill>
                <a:schemeClr val="accent1"/>
              </a:solidFill>
            </a:endParaRPr>
          </a:p>
        </p:txBody>
      </p:sp>
      <p:pic>
        <p:nvPicPr>
          <p:cNvPr id="25" name="Picture 24" descr="https://www.prodpad.com/wp-content/uploads/icon-gear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1" y="3449058"/>
            <a:ext cx="446623" cy="2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Up Arrow 25"/>
          <p:cNvSpPr/>
          <p:nvPr/>
        </p:nvSpPr>
        <p:spPr>
          <a:xfrm>
            <a:off x="6475745" y="2708920"/>
            <a:ext cx="162900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7" name="Picture 2" descr="Image result for r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45" y="2863985"/>
            <a:ext cx="280854" cy="30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lbow Connector 2"/>
          <p:cNvCxnSpPr>
            <a:stCxn id="24" idx="1"/>
            <a:endCxn id="19" idx="1"/>
          </p:cNvCxnSpPr>
          <p:nvPr/>
        </p:nvCxnSpPr>
        <p:spPr>
          <a:xfrm rot="10800000" flipV="1">
            <a:off x="4202632" y="3572927"/>
            <a:ext cx="28244" cy="1363163"/>
          </a:xfrm>
          <a:prstGeom prst="bentConnector3">
            <a:avLst>
              <a:gd name="adj1" fmla="val 909375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GRSF Construction</a:t>
            </a:r>
            <a:br>
              <a:rPr lang="en-US" sz="2400" b="1" i="1" dirty="0" smtClean="0"/>
            </a:br>
            <a:r>
              <a:rPr lang="en-US" sz="2400" b="1" i="1" dirty="0" smtClean="0"/>
              <a:t>GRSF KB Construction Workflow</a:t>
            </a:r>
            <a:endParaRPr lang="el-GR" sz="2400" b="1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791182" y="5979078"/>
            <a:ext cx="8306624" cy="600156"/>
            <a:chOff x="791182" y="5979078"/>
            <a:chExt cx="8306624" cy="600156"/>
          </a:xfrm>
        </p:grpSpPr>
        <p:pic>
          <p:nvPicPr>
            <p:cNvPr id="35" name="Picture 34" descr="https://maxcdn.icons8.com/wp-content/uploads/2015/08/ms_access_copyright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551" y="6016108"/>
              <a:ext cx="525813" cy="52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http://files.softicons.com/download/system-icons/lozengue-filetype-icons-by-gurato/png/512/SQ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803" y="5989674"/>
              <a:ext cx="521346" cy="521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 descr="http://www.pngall.com/wp-content/uploads/2016/04/Database-PNG-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946" y="6004845"/>
              <a:ext cx="452289" cy="49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94283" y="6097588"/>
              <a:ext cx="864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</a:rPr>
                <a:t>FIRMS</a:t>
              </a:r>
              <a:endParaRPr lang="el-GR" b="1" dirty="0">
                <a:solidFill>
                  <a:schemeClr val="accent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46301" y="6086920"/>
              <a:ext cx="864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</a:rPr>
                <a:t>RAM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795376" y="6085499"/>
              <a:ext cx="1259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accent1"/>
                  </a:solidFill>
                </a:rPr>
                <a:t>FishSource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57" y="5979078"/>
              <a:ext cx="8276849" cy="554289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927678" y="6039062"/>
              <a:ext cx="584358" cy="510162"/>
              <a:chOff x="4114023" y="1724524"/>
              <a:chExt cx="1272252" cy="999634"/>
            </a:xfrm>
          </p:grpSpPr>
          <p:pic>
            <p:nvPicPr>
              <p:cNvPr id="152" name="Picture 151" descr="http://icons.iconarchive.com/icons/custom-icon-design/pretty-office-7/256/Xml-tool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756" y="1724524"/>
                <a:ext cx="767519" cy="76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152" descr="http://www.joilgroup.com/JOILgroup/Services_files/web-maintenance-%20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023" y="1828728"/>
                <a:ext cx="1012863" cy="895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46" name="TextBox 1045"/>
            <p:cNvSpPr txBox="1"/>
            <p:nvPr/>
          </p:nvSpPr>
          <p:spPr>
            <a:xfrm>
              <a:off x="791182" y="6271457"/>
              <a:ext cx="1565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solidFill>
                    <a:schemeClr val="accent1"/>
                  </a:solidFill>
                </a:rPr>
                <a:t>LocalSources</a:t>
              </a:r>
              <a:endParaRPr lang="el-GR" sz="1400" b="1" i="1" dirty="0">
                <a:solidFill>
                  <a:schemeClr val="accent1"/>
                </a:solidFill>
              </a:endParaRPr>
            </a:p>
          </p:txBody>
        </p:sp>
        <p:pic>
          <p:nvPicPr>
            <p:cNvPr id="60" name="Picture 59" descr="http://www.pngall.com/wp-content/uploads/2016/04/Database-PNG-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915" y="6021526"/>
              <a:ext cx="452289" cy="49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http://www.pngall.com/wp-content/uploads/2016/04/Database-PNG-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262" y="6033505"/>
              <a:ext cx="452289" cy="49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74277" y="4591950"/>
            <a:ext cx="8623529" cy="1424159"/>
            <a:chOff x="474277" y="4591950"/>
            <a:chExt cx="8623529" cy="1424159"/>
          </a:xfrm>
        </p:grpSpPr>
        <p:sp>
          <p:nvSpPr>
            <p:cNvPr id="73" name="Rectangle 72"/>
            <p:cNvSpPr/>
            <p:nvPr/>
          </p:nvSpPr>
          <p:spPr>
            <a:xfrm>
              <a:off x="1952946" y="4681416"/>
              <a:ext cx="7144860" cy="2882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(</a:t>
              </a:r>
              <a:r>
                <a:rPr lang="en-US" sz="1600" b="1" dirty="0" err="1" smtClean="0">
                  <a:solidFill>
                    <a:schemeClr val="accent1"/>
                  </a:solidFill>
                </a:rPr>
                <a:t>MatWare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>) x3mlEngineTranformation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03262" y="5390871"/>
              <a:ext cx="4694544" cy="2874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(</a:t>
              </a:r>
              <a:r>
                <a:rPr lang="en-US" sz="1600" b="1" dirty="0" err="1">
                  <a:solidFill>
                    <a:schemeClr val="accent1"/>
                  </a:solidFill>
                </a:rPr>
                <a:t>MatWare</a:t>
              </a:r>
              <a:r>
                <a:rPr lang="en-US" sz="1600" b="1" dirty="0">
                  <a:solidFill>
                    <a:schemeClr val="accent1"/>
                  </a:solidFill>
                </a:rPr>
                <a:t>) </a:t>
              </a:r>
              <a:r>
                <a:rPr lang="en-US" sz="1600" b="1" dirty="0" err="1">
                  <a:solidFill>
                    <a:schemeClr val="accent1"/>
                  </a:solidFill>
                </a:rPr>
                <a:t>TransformersToXML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 flipV="1">
              <a:off x="4639000" y="5679058"/>
              <a:ext cx="6520" cy="33705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6662650" y="5679058"/>
              <a:ext cx="2664" cy="3282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6665314" y="4976729"/>
              <a:ext cx="838" cy="4224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" name="Picture 173" descr="https://www.prodpad.com/wp-content/uploads/icon-gears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334" y="4695592"/>
              <a:ext cx="394889" cy="236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74" descr="https://www.prodpad.com/wp-content/uploads/icon-gears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708" y="5438866"/>
              <a:ext cx="381871" cy="229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8" name="Straight Arrow Connector 77"/>
            <p:cNvCxnSpPr/>
            <p:nvPr/>
          </p:nvCxnSpPr>
          <p:spPr>
            <a:xfrm flipH="1" flipV="1">
              <a:off x="2179090" y="4969624"/>
              <a:ext cx="9848" cy="10009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645520" y="4976729"/>
              <a:ext cx="0" cy="4224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4705253" y="4983874"/>
              <a:ext cx="567297" cy="474368"/>
              <a:chOff x="4114023" y="1724524"/>
              <a:chExt cx="1272252" cy="999634"/>
            </a:xfrm>
          </p:grpSpPr>
          <p:pic>
            <p:nvPicPr>
              <p:cNvPr id="88" name="Picture 87" descr="http://icons.iconarchive.com/icons/custom-icon-design/pretty-office-7/256/Xml-tool-ico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756" y="1724524"/>
                <a:ext cx="767519" cy="76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8" descr="http://www.joilgroup.com/JOILgroup/Services_files/web-maintenance-%20ic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023" y="1828728"/>
                <a:ext cx="1012863" cy="895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6725046" y="4983874"/>
              <a:ext cx="567297" cy="474368"/>
              <a:chOff x="4114023" y="1724524"/>
              <a:chExt cx="1272252" cy="999634"/>
            </a:xfrm>
          </p:grpSpPr>
          <p:pic>
            <p:nvPicPr>
              <p:cNvPr id="91" name="Picture 90" descr="http://icons.iconarchive.com/icons/custom-icon-design/pretty-office-7/256/Xml-tool-ico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756" y="1724524"/>
                <a:ext cx="767519" cy="76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94" descr="http://www.joilgroup.com/JOILgroup/Services_files/web-maintenance-%20ic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023" y="1828728"/>
                <a:ext cx="1012863" cy="895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697313" y="4591950"/>
              <a:ext cx="691959" cy="605822"/>
              <a:chOff x="4114023" y="1724524"/>
              <a:chExt cx="1272252" cy="999634"/>
            </a:xfrm>
          </p:grpSpPr>
          <p:pic>
            <p:nvPicPr>
              <p:cNvPr id="97" name="Picture 96" descr="http://icons.iconarchive.com/icons/custom-icon-design/pretty-office-7/256/Xml-tool-ico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756" y="1724524"/>
                <a:ext cx="767519" cy="767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97" descr="http://www.joilgroup.com/JOILgroup/Services_files/web-maintenance-%20icon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023" y="1828728"/>
                <a:ext cx="1012863" cy="895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99" name="Straight Arrow Connector 98"/>
            <p:cNvCxnSpPr>
              <a:stCxn id="97" idx="3"/>
              <a:endCxn id="73" idx="1"/>
            </p:cNvCxnSpPr>
            <p:nvPr/>
          </p:nvCxnSpPr>
          <p:spPr>
            <a:xfrm>
              <a:off x="1389272" y="4824525"/>
              <a:ext cx="563674" cy="9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277" y="5074247"/>
              <a:ext cx="142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x3ml mappings </a:t>
              </a:r>
            </a:p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+ </a:t>
              </a:r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uri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 generators</a:t>
              </a:r>
              <a:endParaRPr lang="el-G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3994" y="3981112"/>
            <a:ext cx="8324510" cy="740889"/>
            <a:chOff x="783994" y="3981112"/>
            <a:chExt cx="8324510" cy="740889"/>
          </a:xfrm>
        </p:grpSpPr>
        <p:sp>
          <p:nvSpPr>
            <p:cNvPr id="104" name="Rectangle 103"/>
            <p:cNvSpPr/>
            <p:nvPr/>
          </p:nvSpPr>
          <p:spPr>
            <a:xfrm>
              <a:off x="783994" y="3981112"/>
              <a:ext cx="8324510" cy="2882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(</a:t>
              </a:r>
              <a:r>
                <a:rPr lang="en-US" sz="1600" b="1" dirty="0" err="1">
                  <a:solidFill>
                    <a:schemeClr val="accent1"/>
                  </a:solidFill>
                </a:rPr>
                <a:t>MatWare</a:t>
              </a:r>
              <a:r>
                <a:rPr lang="en-US" sz="1600" b="1" dirty="0">
                  <a:solidFill>
                    <a:schemeClr val="accent1"/>
                  </a:solidFill>
                </a:rPr>
                <a:t>) Importer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V="1">
              <a:off x="4622148" y="4303553"/>
              <a:ext cx="7258" cy="3752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6636303" y="4287058"/>
              <a:ext cx="14405" cy="3814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514" y="4326467"/>
              <a:ext cx="294733" cy="32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301" y="4316891"/>
              <a:ext cx="294733" cy="32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837" y="4326467"/>
              <a:ext cx="294733" cy="32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72" descr="https://www.prodpad.com/wp-content/uploads/icon-gears1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489" y="4008471"/>
              <a:ext cx="387731" cy="232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8" name="Straight Arrow Connector 107"/>
            <p:cNvCxnSpPr/>
            <p:nvPr/>
          </p:nvCxnSpPr>
          <p:spPr>
            <a:xfrm flipV="1">
              <a:off x="2174423" y="4288546"/>
              <a:ext cx="4667" cy="3895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2542439" y="4242998"/>
              <a:ext cx="1420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transformed</a:t>
              </a:r>
              <a:b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FIRMS records</a:t>
              </a:r>
              <a:endParaRPr lang="el-G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998465" y="4260336"/>
              <a:ext cx="1420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transformed</a:t>
              </a:r>
              <a:b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RAM records</a:t>
              </a:r>
              <a:endParaRPr lang="el-G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008521" y="4252485"/>
              <a:ext cx="1420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transformed</a:t>
              </a:r>
              <a:b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FishSource</a:t>
              </a:r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records</a:t>
              </a:r>
              <a:endParaRPr lang="el-GR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4707" y="1400239"/>
            <a:ext cx="8556136" cy="1721904"/>
            <a:chOff x="504707" y="1400239"/>
            <a:chExt cx="8556136" cy="1721904"/>
          </a:xfrm>
        </p:grpSpPr>
        <p:sp>
          <p:nvSpPr>
            <p:cNvPr id="128" name="Rectangle 127"/>
            <p:cNvSpPr/>
            <p:nvPr/>
          </p:nvSpPr>
          <p:spPr>
            <a:xfrm>
              <a:off x="1924728" y="2502466"/>
              <a:ext cx="7129191" cy="2882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(</a:t>
              </a:r>
              <a:r>
                <a:rPr lang="en-US" sz="1600" b="1" dirty="0" err="1">
                  <a:solidFill>
                    <a:schemeClr val="accent1"/>
                  </a:solidFill>
                </a:rPr>
                <a:t>MatWare</a:t>
              </a:r>
              <a:r>
                <a:rPr lang="en-US" sz="1600" b="1" dirty="0">
                  <a:solidFill>
                    <a:schemeClr val="accent1"/>
                  </a:solidFill>
                </a:rPr>
                <a:t>) </a:t>
              </a:r>
              <a:r>
                <a:rPr lang="en-US" sz="1600" b="1" dirty="0" err="1" smtClean="0">
                  <a:solidFill>
                    <a:schemeClr val="accent1"/>
                  </a:solidFill>
                </a:rPr>
                <a:t>GRSF-services-core-Merger&amp;Dissector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02" name="Picture 101" descr="https://www.prodpad.com/wp-content/uploads/icon-gears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432" y="2522090"/>
              <a:ext cx="384198" cy="26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783994" y="1441357"/>
              <a:ext cx="8276849" cy="704254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856770" y="1489634"/>
              <a:ext cx="1305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GRSF</a:t>
              </a:r>
            </a:p>
            <a:p>
              <a:r>
                <a:rPr lang="en-US" b="1" dirty="0" smtClean="0">
                  <a:solidFill>
                    <a:schemeClr val="accent1"/>
                  </a:solidFill>
                </a:rPr>
                <a:t>KB Records</a:t>
              </a:r>
              <a:endParaRPr lang="el-GR" b="1" dirty="0">
                <a:solidFill>
                  <a:schemeClr val="accent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33814" y="1851962"/>
              <a:ext cx="1565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1"/>
                  </a:solidFill>
                </a:rPr>
                <a:t>GRSF KB</a:t>
              </a:r>
              <a:endParaRPr lang="el-GR" sz="1600" b="1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2171652" y="2160040"/>
              <a:ext cx="2771" cy="3282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2174870" y="2807333"/>
              <a:ext cx="6096" cy="3148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4619378" y="2792212"/>
              <a:ext cx="2770" cy="3129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6615566" y="2798513"/>
              <a:ext cx="1" cy="3148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12795" y="2171271"/>
              <a:ext cx="2771" cy="3282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4619378" y="2158808"/>
              <a:ext cx="2771" cy="3282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Picture 2" descr="Image result for document ico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13" y="2420402"/>
              <a:ext cx="459166" cy="45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4" name="Straight Arrow Connector 133"/>
            <p:cNvCxnSpPr>
              <a:stCxn id="133" idx="3"/>
              <a:endCxn id="128" idx="1"/>
            </p:cNvCxnSpPr>
            <p:nvPr/>
          </p:nvCxnSpPr>
          <p:spPr>
            <a:xfrm flipV="1">
              <a:off x="1156479" y="2646570"/>
              <a:ext cx="768249" cy="34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283" y="2793807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053" y="2783202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671" y="2183267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468" y="2193182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043" y="2193182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repository icon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078" y="1400239"/>
              <a:ext cx="749871" cy="749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Box 134"/>
            <p:cNvSpPr txBox="1"/>
            <p:nvPr/>
          </p:nvSpPr>
          <p:spPr>
            <a:xfrm>
              <a:off x="504707" y="2804820"/>
              <a:ext cx="142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matching rules</a:t>
              </a:r>
              <a:endParaRPr lang="el-G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3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94" y="2826043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-5611" y="1394241"/>
            <a:ext cx="372851" cy="2066128"/>
            <a:chOff x="-5611" y="1394241"/>
            <a:chExt cx="372851" cy="2066128"/>
          </a:xfrm>
        </p:grpSpPr>
        <p:sp>
          <p:nvSpPr>
            <p:cNvPr id="105" name="TextBox 104"/>
            <p:cNvSpPr txBox="1"/>
            <p:nvPr/>
          </p:nvSpPr>
          <p:spPr>
            <a:xfrm rot="16200000">
              <a:off x="-702406" y="2259000"/>
              <a:ext cx="171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grsf</a:t>
              </a:r>
              <a:r>
                <a:rPr lang="en-US" sz="14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records creation</a:t>
              </a:r>
              <a:endParaRPr lang="el-GR" sz="14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" name="Straight Connector 3"/>
            <p:cNvCxnSpPr>
              <a:stCxn id="105" idx="3"/>
            </p:cNvCxnSpPr>
            <p:nvPr/>
          </p:nvCxnSpPr>
          <p:spPr>
            <a:xfrm flipV="1">
              <a:off x="153692" y="1397418"/>
              <a:ext cx="4401" cy="15937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105" idx="1"/>
            </p:cNvCxnSpPr>
            <p:nvPr/>
          </p:nvCxnSpPr>
          <p:spPr>
            <a:xfrm flipH="1" flipV="1">
              <a:off x="153693" y="3268987"/>
              <a:ext cx="4400" cy="19138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-5611" y="1394241"/>
              <a:ext cx="372851" cy="635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-5610" y="3460369"/>
            <a:ext cx="378461" cy="3061019"/>
            <a:chOff x="-5610" y="3460369"/>
            <a:chExt cx="378461" cy="3061019"/>
          </a:xfrm>
        </p:grpSpPr>
        <p:sp>
          <p:nvSpPr>
            <p:cNvPr id="2" name="TextBox 1"/>
            <p:cNvSpPr txBox="1"/>
            <p:nvPr/>
          </p:nvSpPr>
          <p:spPr>
            <a:xfrm rot="16200000">
              <a:off x="-489398" y="4879434"/>
              <a:ext cx="12949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data importing</a:t>
              </a:r>
              <a:endParaRPr lang="el-GR" sz="14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11" name="Straight Connector 110"/>
            <p:cNvCxnSpPr>
              <a:stCxn id="2" idx="3"/>
            </p:cNvCxnSpPr>
            <p:nvPr/>
          </p:nvCxnSpPr>
          <p:spPr>
            <a:xfrm flipH="1" flipV="1">
              <a:off x="153692" y="3460369"/>
              <a:ext cx="4402" cy="92546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2" idx="1"/>
            </p:cNvCxnSpPr>
            <p:nvPr/>
          </p:nvCxnSpPr>
          <p:spPr>
            <a:xfrm flipV="1">
              <a:off x="150651" y="5680814"/>
              <a:ext cx="7443" cy="82389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5610" y="3472297"/>
              <a:ext cx="372851" cy="635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6515035"/>
              <a:ext cx="372851" cy="635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99918" y="3095741"/>
            <a:ext cx="8354001" cy="890649"/>
            <a:chOff x="699918" y="3095741"/>
            <a:chExt cx="8354001" cy="890649"/>
          </a:xfrm>
        </p:grpSpPr>
        <p:sp>
          <p:nvSpPr>
            <p:cNvPr id="114" name="Rectangle 113"/>
            <p:cNvSpPr/>
            <p:nvPr/>
          </p:nvSpPr>
          <p:spPr>
            <a:xfrm>
              <a:off x="777070" y="3136865"/>
              <a:ext cx="8276849" cy="514606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356474" y="3095741"/>
              <a:ext cx="1001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</a:rPr>
                <a:t>FIRMS</a:t>
              </a:r>
              <a:br>
                <a:rPr lang="en-US" sz="1600" b="1" dirty="0" smtClean="0">
                  <a:solidFill>
                    <a:schemeClr val="accent1"/>
                  </a:solidFill>
                </a:rPr>
              </a:br>
              <a:r>
                <a:rPr lang="en-US" sz="1600" b="1" dirty="0" smtClean="0">
                  <a:solidFill>
                    <a:schemeClr val="accent1"/>
                  </a:solidFill>
                </a:rPr>
                <a:t>Records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96187" y="3095741"/>
              <a:ext cx="936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</a:rPr>
                <a:t>RAM</a:t>
              </a:r>
            </a:p>
            <a:p>
              <a:r>
                <a:rPr lang="en-US" sz="1600" b="1" dirty="0" smtClean="0">
                  <a:solidFill>
                    <a:schemeClr val="accent1"/>
                  </a:solidFill>
                </a:rPr>
                <a:t>Records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3000" y="3095741"/>
              <a:ext cx="1259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accent1"/>
                  </a:solidFill>
                </a:rPr>
                <a:t>FishSource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/>
              </a:r>
              <a:br>
                <a:rPr lang="en-US" sz="1600" b="1" dirty="0" smtClean="0">
                  <a:solidFill>
                    <a:schemeClr val="accent1"/>
                  </a:solidFill>
                </a:rPr>
              </a:br>
              <a:r>
                <a:rPr lang="en-US" sz="1600" b="1" dirty="0" smtClean="0">
                  <a:solidFill>
                    <a:schemeClr val="accent1"/>
                  </a:solidFill>
                </a:rPr>
                <a:t>Records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V="1">
              <a:off x="4619378" y="3665313"/>
              <a:ext cx="2770" cy="3129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6615567" y="3671579"/>
              <a:ext cx="1" cy="3148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699918" y="3364956"/>
              <a:ext cx="1565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1"/>
                  </a:solidFill>
                </a:rPr>
                <a:t>GRSF KB</a:t>
              </a:r>
              <a:endParaRPr lang="el-GR" sz="1600" b="1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2180966" y="3671579"/>
              <a:ext cx="6096" cy="3148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079" y="3663685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005" y="3676099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Image result for rd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965" y="3660310"/>
              <a:ext cx="258340" cy="28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cons.iconarchive.com/icons/iconleak/cerulean/256/database-icon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45" y="3162425"/>
              <a:ext cx="488823" cy="48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0" descr="http://icons.iconarchive.com/icons/iconleak/cerulean/256/database-icon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796" y="3157905"/>
              <a:ext cx="488823" cy="48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0" descr="http://icons.iconarchive.com/icons/iconleak/cerulean/256/database-icon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966" y="3162541"/>
              <a:ext cx="488823" cy="48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9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GRSF Construction</a:t>
            </a:r>
            <a:br>
              <a:rPr lang="en-US" sz="2800" b="1" i="1" dirty="0" smtClean="0"/>
            </a:br>
            <a:r>
              <a:rPr lang="en-US" sz="2800" b="1" i="1" dirty="0" smtClean="0"/>
              <a:t>GRSF Catalogue Publishing Workflow</a:t>
            </a:r>
            <a:endParaRPr lang="el-GR" sz="2800" b="1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-9119" y="1023892"/>
            <a:ext cx="372851" cy="2647889"/>
            <a:chOff x="-9119" y="1023892"/>
            <a:chExt cx="372851" cy="2647889"/>
          </a:xfrm>
        </p:grpSpPr>
        <p:sp>
          <p:nvSpPr>
            <p:cNvPr id="35" name="TextBox 34"/>
            <p:cNvSpPr txBox="1"/>
            <p:nvPr/>
          </p:nvSpPr>
          <p:spPr>
            <a:xfrm rot="16200000">
              <a:off x="-654045" y="2307360"/>
              <a:ext cx="1615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records publishing</a:t>
              </a:r>
              <a:endParaRPr lang="el-GR" sz="14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3"/>
            </p:cNvCxnSpPr>
            <p:nvPr/>
          </p:nvCxnSpPr>
          <p:spPr>
            <a:xfrm flipH="1" flipV="1">
              <a:off x="153692" y="1030246"/>
              <a:ext cx="1" cy="6232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35" idx="1"/>
            </p:cNvCxnSpPr>
            <p:nvPr/>
          </p:nvCxnSpPr>
          <p:spPr>
            <a:xfrm flipV="1">
              <a:off x="153692" y="3268987"/>
              <a:ext cx="2" cy="4027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-9119" y="1023892"/>
              <a:ext cx="372851" cy="635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-9119" y="3680538"/>
            <a:ext cx="372852" cy="3038671"/>
            <a:chOff x="-9119" y="3680538"/>
            <a:chExt cx="372852" cy="3038671"/>
          </a:xfrm>
        </p:grpSpPr>
        <p:sp>
          <p:nvSpPr>
            <p:cNvPr id="34" name="TextBox 33"/>
            <p:cNvSpPr txBox="1"/>
            <p:nvPr/>
          </p:nvSpPr>
          <p:spPr>
            <a:xfrm rot="16200000">
              <a:off x="-584583" y="4867009"/>
              <a:ext cx="1485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records curation</a:t>
              </a:r>
              <a:endParaRPr lang="el-GR" sz="14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>
              <a:stCxn id="34" idx="3"/>
            </p:cNvCxnSpPr>
            <p:nvPr/>
          </p:nvCxnSpPr>
          <p:spPr>
            <a:xfrm flipH="1" flipV="1">
              <a:off x="153692" y="3680538"/>
              <a:ext cx="4402" cy="59768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34" idx="1"/>
            </p:cNvCxnSpPr>
            <p:nvPr/>
          </p:nvCxnSpPr>
          <p:spPr>
            <a:xfrm flipV="1">
              <a:off x="153692" y="5763575"/>
              <a:ext cx="4403" cy="9556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-9119" y="3680540"/>
              <a:ext cx="372851" cy="635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-9118" y="6712854"/>
              <a:ext cx="372851" cy="635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340511" y="5785735"/>
            <a:ext cx="7733352" cy="955633"/>
            <a:chOff x="1340511" y="5785735"/>
            <a:chExt cx="7733352" cy="955633"/>
          </a:xfrm>
        </p:grpSpPr>
        <p:sp>
          <p:nvSpPr>
            <p:cNvPr id="129" name="Rectangle 128"/>
            <p:cNvSpPr/>
            <p:nvPr/>
          </p:nvSpPr>
          <p:spPr>
            <a:xfrm>
              <a:off x="1364861" y="5785735"/>
              <a:ext cx="7709002" cy="933472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221788" y="5914966"/>
              <a:ext cx="130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GRSF</a:t>
              </a:r>
            </a:p>
            <a:p>
              <a:r>
                <a:rPr lang="en-US" b="1" dirty="0" smtClean="0">
                  <a:solidFill>
                    <a:schemeClr val="accent1"/>
                  </a:solidFill>
                </a:rPr>
                <a:t>KB Records</a:t>
              </a:r>
              <a:endParaRPr lang="el-GR" b="1" dirty="0">
                <a:solidFill>
                  <a:schemeClr val="accent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340511" y="6402814"/>
              <a:ext cx="1565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1"/>
                  </a:solidFill>
                </a:rPr>
                <a:t>GRSF KB</a:t>
              </a:r>
              <a:endParaRPr lang="el-GR" sz="1600" b="1" i="1" dirty="0">
                <a:solidFill>
                  <a:schemeClr val="accent1"/>
                </a:solidFill>
              </a:endParaRPr>
            </a:p>
          </p:txBody>
        </p:sp>
        <p:pic>
          <p:nvPicPr>
            <p:cNvPr id="57" name="Picture 2" descr="Image result for repository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954" y="5789488"/>
              <a:ext cx="897915" cy="897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313270" y="3209168"/>
            <a:ext cx="7760593" cy="2554406"/>
            <a:chOff x="1313270" y="3209168"/>
            <a:chExt cx="7760593" cy="2554406"/>
          </a:xfrm>
        </p:grpSpPr>
        <p:sp>
          <p:nvSpPr>
            <p:cNvPr id="92" name="Rectangle 91"/>
            <p:cNvSpPr/>
            <p:nvPr/>
          </p:nvSpPr>
          <p:spPr>
            <a:xfrm>
              <a:off x="1350923" y="3209168"/>
              <a:ext cx="7722940" cy="895738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47429" y="3348616"/>
              <a:ext cx="1859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GRSF </a:t>
              </a:r>
            </a:p>
            <a:p>
              <a:r>
                <a:rPr lang="en-US" b="1" dirty="0" smtClean="0">
                  <a:solidFill>
                    <a:schemeClr val="accent1"/>
                  </a:solidFill>
                </a:rPr>
                <a:t>Admin catalogue</a:t>
              </a:r>
              <a:endParaRPr lang="el-GR" b="1" dirty="0">
                <a:solidFill>
                  <a:schemeClr val="accent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13270" y="3820752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1"/>
                  </a:solidFill>
                </a:rPr>
                <a:t>GRSF Admin VRE</a:t>
              </a:r>
              <a:endParaRPr lang="el-GR" sz="1600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327092" y="4837905"/>
              <a:ext cx="7746770" cy="3776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(</a:t>
              </a:r>
              <a:r>
                <a:rPr lang="en-US" b="1" dirty="0" err="1">
                  <a:solidFill>
                    <a:schemeClr val="accent1"/>
                  </a:solidFill>
                </a:rPr>
                <a:t>MatWare</a:t>
              </a:r>
              <a:r>
                <a:rPr lang="en-US" b="1" dirty="0">
                  <a:solidFill>
                    <a:schemeClr val="accent1"/>
                  </a:solidFill>
                </a:rPr>
                <a:t>) </a:t>
              </a:r>
              <a:r>
                <a:rPr lang="en-US" b="1" dirty="0" smtClean="0">
                  <a:solidFill>
                    <a:schemeClr val="accent1"/>
                  </a:solidFill>
                </a:rPr>
                <a:t>GRSF-services-core-Publisher</a:t>
              </a:r>
              <a:endParaRPr lang="el-GR" b="1" dirty="0">
                <a:solidFill>
                  <a:schemeClr val="accent1"/>
                </a:solidFill>
              </a:endParaRPr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515" y="4179871"/>
              <a:ext cx="594250" cy="59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5" name="Straight Arrow Connector 124"/>
            <p:cNvCxnSpPr/>
            <p:nvPr/>
          </p:nvCxnSpPr>
          <p:spPr>
            <a:xfrm flipH="1" flipV="1">
              <a:off x="4887708" y="5193412"/>
              <a:ext cx="5680" cy="570162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2" descr="Image result for rd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274" y="5234795"/>
              <a:ext cx="439162" cy="47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3" name="Straight Arrow Connector 132"/>
            <p:cNvCxnSpPr/>
            <p:nvPr/>
          </p:nvCxnSpPr>
          <p:spPr>
            <a:xfrm flipH="1" flipV="1">
              <a:off x="4902005" y="4129031"/>
              <a:ext cx="5680" cy="695930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5555990" y="4234137"/>
              <a:ext cx="1437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GRSF records to JSON objects</a:t>
              </a:r>
              <a:endParaRPr lang="el-G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526344" y="5240354"/>
              <a:ext cx="1420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GRSF</a:t>
              </a:r>
            </a:p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RDF records</a:t>
              </a:r>
              <a:endParaRPr lang="el-G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9" name="Picture 138" descr="https://www.prodpad.com/wp-content/uploads/icon-gears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065" y="4908272"/>
              <a:ext cx="394889" cy="236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8" descr="http://icons.iconarchive.com/icons/gakuseisean/ivista-2/256/Misc-Web-Database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774" y="3231496"/>
              <a:ext cx="870392" cy="87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83568" y="1029375"/>
            <a:ext cx="8390294" cy="5223095"/>
            <a:chOff x="683568" y="1029375"/>
            <a:chExt cx="8390294" cy="5223095"/>
          </a:xfrm>
        </p:grpSpPr>
        <p:sp>
          <p:nvSpPr>
            <p:cNvPr id="101" name="Rectangle 100"/>
            <p:cNvSpPr/>
            <p:nvPr/>
          </p:nvSpPr>
          <p:spPr>
            <a:xfrm>
              <a:off x="1362007" y="1029375"/>
              <a:ext cx="7711855" cy="914316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332022" y="1653511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1"/>
                  </a:solidFill>
                </a:rPr>
                <a:t>GRSF Public VRE</a:t>
              </a:r>
              <a:endParaRPr lang="el-GR" sz="1600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338175" y="2400752"/>
              <a:ext cx="7735687" cy="32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GRSF-services-updater</a:t>
              </a:r>
              <a:endParaRPr lang="el-GR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46957" y="1241179"/>
              <a:ext cx="1510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GRSF catalogue</a:t>
              </a:r>
              <a:endParaRPr lang="el-GR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 flipV="1">
              <a:off x="4898917" y="2704649"/>
              <a:ext cx="8768" cy="472627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4878202" y="1923062"/>
              <a:ext cx="8768" cy="472627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892" y="2820317"/>
              <a:ext cx="853087" cy="293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6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274" y="2058537"/>
              <a:ext cx="853087" cy="293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39" descr="https://www.prodpad.com/wp-content/uploads/icon-gears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881" y="2457672"/>
              <a:ext cx="394889" cy="236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Elbow Connector 8"/>
            <p:cNvCxnSpPr>
              <a:stCxn id="111" idx="1"/>
              <a:endCxn id="129" idx="1"/>
            </p:cNvCxnSpPr>
            <p:nvPr/>
          </p:nvCxnSpPr>
          <p:spPr>
            <a:xfrm rot="10800000" flipH="1" flipV="1">
              <a:off x="1338175" y="2563583"/>
              <a:ext cx="26686" cy="3688887"/>
            </a:xfrm>
            <a:prstGeom prst="bentConnector3">
              <a:avLst>
                <a:gd name="adj1" fmla="val -856629"/>
              </a:avLst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Picture 2" descr="Image result for rd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278221"/>
              <a:ext cx="280399" cy="30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" descr="http://icons.iconarchive.com/icons/gakuseisean/ivista-2/256/Misc-Web-Database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809" y="1030245"/>
              <a:ext cx="870392" cy="87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84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Provenance</a:t>
            </a:r>
            <a:endParaRPr lang="el-GR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081767"/>
            <a:ext cx="888358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Source produced </a:t>
            </a:r>
            <a:r>
              <a:rPr lang="en-US" sz="1600" b="1" i="1" dirty="0" err="1" smtClean="0"/>
              <a:t>uri</a:t>
            </a:r>
            <a:r>
              <a:rPr lang="en-US" sz="1600" i="1" dirty="0" smtClean="0"/>
              <a:t> suffix:</a:t>
            </a:r>
          </a:p>
          <a:p>
            <a:pPr algn="just"/>
            <a:r>
              <a:rPr lang="en-US" sz="1400" i="1" dirty="0" smtClean="0"/>
              <a:t>     </a:t>
            </a:r>
            <a:r>
              <a:rPr lang="en-US" sz="1400" i="1" dirty="0" smtClean="0">
                <a:hlinkClick r:id="rId3"/>
              </a:rPr>
              <a:t>http</a:t>
            </a:r>
            <a:r>
              <a:rPr lang="en-US" sz="1400" i="1" dirty="0">
                <a:hlinkClick r:id="rId3"/>
              </a:rPr>
              <a:t>://www.bluebridge-vres.eu/</a:t>
            </a:r>
            <a:r>
              <a:rPr lang="en-US" b="1" i="1" dirty="0">
                <a:hlinkClick r:id="rId3"/>
              </a:rPr>
              <a:t>firms</a:t>
            </a:r>
            <a:r>
              <a:rPr lang="en-US" sz="1400" i="1" dirty="0">
                <a:hlinkClick r:id="rId3"/>
              </a:rPr>
              <a:t>/stock/Toothfish%20-%</a:t>
            </a:r>
            <a:r>
              <a:rPr lang="en-US" sz="1400" i="1" dirty="0" smtClean="0">
                <a:hlinkClick r:id="rId3"/>
              </a:rPr>
              <a:t>20Eastern%20Ross%20Sea</a:t>
            </a:r>
            <a:endParaRPr lang="en-US" sz="1400" i="1" dirty="0" smtClean="0"/>
          </a:p>
          <a:p>
            <a:pPr algn="just"/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“refers to” </a:t>
            </a:r>
            <a:r>
              <a:rPr lang="en-US" sz="1600" i="1" dirty="0" smtClean="0"/>
              <a:t>relationship: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algn="just"/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Factsheet and </a:t>
            </a:r>
            <a:r>
              <a:rPr lang="en-US" sz="1600" b="1" i="1" dirty="0" smtClean="0"/>
              <a:t>Source of information </a:t>
            </a:r>
            <a:r>
              <a:rPr lang="en-US" sz="1600" i="1" dirty="0" smtClean="0"/>
              <a:t>fields: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algn="just"/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Database Source field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algn="just"/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CKAN catalogue field: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algn="just"/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79663" y="2242094"/>
            <a:ext cx="3979280" cy="519313"/>
            <a:chOff x="467544" y="2477639"/>
            <a:chExt cx="3979280" cy="519313"/>
          </a:xfrm>
        </p:grpSpPr>
        <p:sp>
          <p:nvSpPr>
            <p:cNvPr id="9" name="Oval 8"/>
            <p:cNvSpPr/>
            <p:nvPr/>
          </p:nvSpPr>
          <p:spPr>
            <a:xfrm>
              <a:off x="467544" y="2509004"/>
              <a:ext cx="1089540" cy="48794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GRSF record</a:t>
              </a:r>
              <a:endParaRPr lang="el-G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6"/>
              <a:endCxn id="15" idx="2"/>
            </p:cNvCxnSpPr>
            <p:nvPr/>
          </p:nvCxnSpPr>
          <p:spPr>
            <a:xfrm>
              <a:off x="1557084" y="2752978"/>
              <a:ext cx="1800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357284" y="2509004"/>
              <a:ext cx="1089540" cy="48794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Source</a:t>
              </a:r>
            </a:p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record</a:t>
              </a:r>
              <a:endParaRPr lang="el-G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97762" y="2477639"/>
              <a:ext cx="1118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refers to</a:t>
              </a:r>
              <a:endParaRPr lang="el-GR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9663" y="3237537"/>
            <a:ext cx="5382032" cy="457200"/>
            <a:chOff x="473164" y="3763888"/>
            <a:chExt cx="5382032" cy="457200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473164" y="3763888"/>
              <a:ext cx="1752600" cy="457200"/>
            </a:xfrm>
            <a:prstGeom prst="roundRect">
              <a:avLst>
                <a:gd name="adj" fmla="val 16667"/>
              </a:avLst>
            </a:prstGeom>
            <a:solidFill>
              <a:srgbClr val="A5DFF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l-GR" sz="10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BC Stock</a:t>
              </a:r>
              <a:br>
                <a:rPr lang="en-US" altLang="el-GR" sz="10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0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Albacore South </a:t>
              </a:r>
              <a:r>
                <a:rPr lang="en-US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Atlantic</a:t>
              </a:r>
              <a:endParaRPr lang="en-US" altLang="el-GR" sz="10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4102596" y="3763888"/>
              <a:ext cx="1752600" cy="457200"/>
            </a:xfrm>
            <a:prstGeom prst="roundRect">
              <a:avLst>
                <a:gd name="adj" fmla="val 16667"/>
              </a:avLst>
            </a:prstGeom>
            <a:solidFill>
              <a:srgbClr val="A5DFF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l-GR" sz="10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BC27_Publication</a:t>
              </a:r>
              <a:br>
                <a:rPr lang="en-US" altLang="el-GR" sz="10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8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http://</a:t>
              </a:r>
              <a:r>
                <a:rPr lang="en-US" sz="8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www.iccat.int/Documents</a:t>
              </a:r>
            </a:p>
            <a:p>
              <a:pPr algn="ctr"/>
              <a:r>
                <a:rPr lang="en-US" sz="8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</a:t>
              </a:r>
              <a:r>
                <a:rPr lang="en-US" sz="800" i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BienRep</a:t>
              </a:r>
              <a:r>
                <a:rPr lang="en-US" sz="8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/REP_EN_12-13_II_2.pdf</a:t>
              </a:r>
              <a:endParaRPr lang="en-US" altLang="el-GR" sz="8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1" name="AutoShape 33"/>
            <p:cNvCxnSpPr>
              <a:cxnSpLocks noChangeShapeType="1"/>
              <a:stCxn id="19" idx="3"/>
              <a:endCxn id="20" idx="1"/>
            </p:cNvCxnSpPr>
            <p:nvPr/>
          </p:nvCxnSpPr>
          <p:spPr bwMode="auto">
            <a:xfrm>
              <a:off x="2225764" y="3992488"/>
              <a:ext cx="1876832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2278998" y="3763888"/>
              <a:ext cx="177036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l-GR" sz="12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LC2 is referred to by</a:t>
              </a:r>
              <a:endParaRPr lang="en-US" altLang="el-GR" sz="1200" b="1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8603"/>
              </p:ext>
            </p:extLst>
          </p:nvPr>
        </p:nvGraphicFramePr>
        <p:xfrm>
          <a:off x="506503" y="4214466"/>
          <a:ext cx="7521881" cy="731520"/>
        </p:xfrm>
        <a:graphic>
          <a:graphicData uri="http://schemas.openxmlformats.org/drawingml/2006/table">
            <a:tbl>
              <a:tblPr/>
              <a:tblGrid>
                <a:gridCol w="1761241"/>
                <a:gridCol w="1368152"/>
                <a:gridCol w="792088"/>
                <a:gridCol w="3600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stock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source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factsheet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Northern Bluefin tuna - Western Atlantic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Assessment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FIRMS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http://firms.fao.org/fishery/xml/resource/10015/en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03" y="5407670"/>
            <a:ext cx="6448425" cy="857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48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18312"/>
              </p:ext>
            </p:extLst>
          </p:nvPr>
        </p:nvGraphicFramePr>
        <p:xfrm>
          <a:off x="467544" y="1772816"/>
          <a:ext cx="8208911" cy="4133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854"/>
                <a:gridCol w="1368152"/>
                <a:gridCol w="1368152"/>
                <a:gridCol w="1368152"/>
                <a:gridCol w="1563601"/>
              </a:tblGrid>
              <a:tr h="383665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GRSF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FIRMS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FishSource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RAM</a:t>
                      </a:r>
                      <a:endParaRPr lang="el-GR" sz="1600" dirty="0"/>
                    </a:p>
                  </a:txBody>
                  <a:tcPr/>
                </a:tc>
              </a:tr>
              <a:tr h="44504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Resources/Assessment Units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2189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492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873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989</a:t>
                      </a:r>
                      <a:endParaRPr lang="el-GR" sz="1600" b="1" dirty="0"/>
                    </a:p>
                  </a:txBody>
                  <a:tcPr/>
                </a:tc>
              </a:tr>
              <a:tr h="44504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Fishery Activities/Descriptions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7427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190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/>
                        <a:t>2203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</a:tr>
              <a:tr h="44504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Species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1204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578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389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264</a:t>
                      </a:r>
                      <a:endParaRPr lang="el-GR" sz="1600" dirty="0"/>
                    </a:p>
                  </a:txBody>
                  <a:tcPr/>
                </a:tc>
              </a:tr>
              <a:tr h="38366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Water Areas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1181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636</a:t>
                      </a:r>
                      <a:endParaRPr lang="el-GR" sz="1600" dirty="0"/>
                    </a:p>
                  </a:txBody>
                  <a:tcPr/>
                </a:tc>
              </a:tr>
              <a:tr h="44169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Gears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97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</a:tr>
              <a:tr h="445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Flag States</a:t>
                      </a:r>
                      <a:endParaRPr lang="el-GR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69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</a:tr>
              <a:tr h="4139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Assessment Methods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74</a:t>
                      </a:r>
                      <a:endParaRPr lang="el-GR" sz="1600" dirty="0"/>
                    </a:p>
                  </a:txBody>
                  <a:tcPr/>
                </a:tc>
              </a:tr>
              <a:tr h="46247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Scientific Advices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506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243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326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GRSF as a product </a:t>
            </a:r>
            <a:br>
              <a:rPr lang="en-US" sz="2800" b="1" i="1" dirty="0" smtClean="0"/>
            </a:br>
            <a:r>
              <a:rPr lang="en-US" sz="2800" b="1" i="1" dirty="0" smtClean="0"/>
              <a:t>The contents of GRSF KB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10773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60032" y="1471458"/>
            <a:ext cx="2632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97 Gears</a:t>
            </a: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163 </a:t>
            </a:r>
            <a:r>
              <a:rPr lang="en-US" sz="1600" b="1" i="1" dirty="0" err="1" smtClean="0"/>
              <a:t>FlagStates</a:t>
            </a: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algn="just"/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110 Assessment Methods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506 Scientific Advices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7014" y="1468232"/>
            <a:ext cx="39309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2190 Resources </a:t>
            </a:r>
          </a:p>
          <a:p>
            <a:pPr algn="just"/>
            <a:r>
              <a:rPr lang="en-US" sz="1600" b="1" i="1" dirty="0"/>
              <a:t> </a:t>
            </a:r>
            <a:r>
              <a:rPr lang="en-US" sz="1600" b="1" i="1" dirty="0" smtClean="0"/>
              <a:t>    / Assessment Units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7712 Fishery</a:t>
            </a:r>
          </a:p>
          <a:p>
            <a:pPr algn="just"/>
            <a:r>
              <a:rPr lang="en-US" sz="1600" b="1" i="1" dirty="0"/>
              <a:t> </a:t>
            </a:r>
            <a:r>
              <a:rPr lang="en-US" sz="1600" b="1" i="1" dirty="0" smtClean="0"/>
              <a:t>      Activities/Descriptions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1204 Species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1181 Areas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 smtClean="0"/>
          </a:p>
        </p:txBody>
      </p:sp>
      <p:pic>
        <p:nvPicPr>
          <p:cNvPr id="3074" name="Picture 2" descr="Image result for fish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74" y="1289993"/>
            <a:ext cx="999508" cy="9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sher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63" y="2266267"/>
            <a:ext cx="963751" cy="9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cea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33" y="4420202"/>
            <a:ext cx="990332" cy="9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fish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70" y="3439170"/>
            <a:ext cx="890058" cy="8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method 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35" y="360223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fla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81" y="2283336"/>
            <a:ext cx="641608" cy="6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advic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66" y="4463312"/>
            <a:ext cx="891861" cy="8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fishing gear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54" y="110286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GRSF as a product </a:t>
            </a:r>
            <a:br>
              <a:rPr lang="en-US" sz="2800" b="1" i="1" dirty="0" smtClean="0"/>
            </a:br>
            <a:r>
              <a:rPr lang="en-US" sz="2800" b="1" i="1" dirty="0" smtClean="0"/>
              <a:t>The contents of GRSF KB – cont’d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26922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484784"/>
            <a:ext cx="39309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/>
              <a:t>108 Total Queries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/>
              <a:t>34 Competency Queries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/>
              <a:t>37 FIRMS Queries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/>
              <a:t>26 </a:t>
            </a:r>
            <a:r>
              <a:rPr lang="en-US" i="1" dirty="0" err="1" smtClean="0"/>
              <a:t>FishSource</a:t>
            </a:r>
            <a:r>
              <a:rPr lang="en-US" i="1" dirty="0" smtClean="0"/>
              <a:t> Queries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/>
              <a:t>11 RAM Queries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 be tested at:</a:t>
            </a:r>
          </a:p>
          <a:p>
            <a:r>
              <a:rPr lang="en-US" sz="1600" b="1" i="1" dirty="0"/>
              <a:t>https://</a:t>
            </a:r>
            <a:r>
              <a:rPr lang="en-US" sz="1600" b="1" i="1" dirty="0" smtClean="0"/>
              <a:t>i-marine.d4science.org/group/</a:t>
            </a:r>
            <a:br>
              <a:rPr lang="en-US" sz="1600" b="1" i="1" dirty="0" smtClean="0"/>
            </a:br>
            <a:r>
              <a:rPr lang="en-US" sz="1600" b="1" i="1" dirty="0" err="1" smtClean="0"/>
              <a:t>grsf_admin</a:t>
            </a:r>
            <a:r>
              <a:rPr lang="en-US" sz="1600" b="1" i="1" dirty="0" smtClean="0"/>
              <a:t>/</a:t>
            </a:r>
            <a:r>
              <a:rPr lang="en-US" sz="1600" b="1" i="1" dirty="0" err="1" smtClean="0"/>
              <a:t>grsf</a:t>
            </a:r>
            <a:r>
              <a:rPr lang="en-US" sz="1600" b="1" i="1" dirty="0" smtClean="0"/>
              <a:t>-competency-queries</a:t>
            </a:r>
            <a:endParaRPr lang="en-US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980728"/>
            <a:ext cx="5088243" cy="5784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GRSF as a product </a:t>
            </a:r>
            <a:br>
              <a:rPr lang="en-US" sz="2800" b="1" i="1" dirty="0" smtClean="0"/>
            </a:br>
            <a:r>
              <a:rPr lang="en-US" sz="2800" b="1" i="1" dirty="0" smtClean="0"/>
              <a:t>Indicative Competency Queries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5749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052736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i="1" dirty="0" smtClean="0"/>
              <a:t>Retrieve records according to Species Name / Area / Production System Type/ Flag State / Fishing Gear </a:t>
            </a:r>
            <a:endParaRPr lang="en-US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42625"/>
              </p:ext>
            </p:extLst>
          </p:nvPr>
        </p:nvGraphicFramePr>
        <p:xfrm>
          <a:off x="201468" y="1772817"/>
          <a:ext cx="8813065" cy="4680981"/>
        </p:xfrm>
        <a:graphic>
          <a:graphicData uri="http://schemas.openxmlformats.org/drawingml/2006/table">
            <a:tbl>
              <a:tblPr/>
              <a:tblGrid>
                <a:gridCol w="1346196"/>
                <a:gridCol w="1080120"/>
                <a:gridCol w="1080120"/>
                <a:gridCol w="1296144"/>
                <a:gridCol w="936104"/>
                <a:gridCol w="720080"/>
                <a:gridCol w="1080120"/>
                <a:gridCol w="1274181"/>
              </a:tblGrid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</a:rPr>
                        <a:t>fishery</a:t>
                      </a:r>
                    </a:p>
                  </a:txBody>
                  <a:tcPr marL="13273" marR="13273" marT="6636" marB="66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</a:rPr>
                        <a:t>species</a:t>
                      </a:r>
                    </a:p>
                  </a:txBody>
                  <a:tcPr marL="13273" marR="13273" marT="6636" marB="66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n>
                            <a:noFill/>
                          </a:ln>
                        </a:rPr>
                        <a:t>Fishing area</a:t>
                      </a:r>
                    </a:p>
                  </a:txBody>
                  <a:tcPr marL="13273" marR="13273" marT="6636" marB="66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noFill/>
                          </a:ln>
                        </a:rPr>
                        <a:t>Management entity</a:t>
                      </a:r>
                      <a:endParaRPr lang="en-US" sz="1200" b="1" dirty="0">
                        <a:ln>
                          <a:noFill/>
                        </a:ln>
                      </a:endParaRPr>
                    </a:p>
                  </a:txBody>
                  <a:tcPr marL="13273" marR="13273" marT="6636" marB="66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</a:rPr>
                        <a:t>production</a:t>
                      </a:r>
                      <a:r>
                        <a:rPr lang="en-US" sz="1200" b="1" dirty="0" smtClean="0">
                          <a:ln>
                            <a:noFill/>
                          </a:ln>
                        </a:rPr>
                        <a:t>_</a:t>
                      </a:r>
                    </a:p>
                    <a:p>
                      <a:pPr algn="ctr"/>
                      <a:r>
                        <a:rPr lang="en-US" sz="1200" b="1" dirty="0" err="1" smtClean="0">
                          <a:ln>
                            <a:noFill/>
                          </a:ln>
                        </a:rPr>
                        <a:t>system_type</a:t>
                      </a:r>
                      <a:endParaRPr lang="en-US" sz="1200" b="1" dirty="0">
                        <a:ln>
                          <a:noFill/>
                        </a:ln>
                      </a:endParaRPr>
                    </a:p>
                  </a:txBody>
                  <a:tcPr marL="13273" marR="13273" marT="6636" marB="66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n>
                            <a:noFill/>
                          </a:ln>
                        </a:rPr>
                        <a:t>flag_state</a:t>
                      </a:r>
                      <a:endParaRPr lang="en-US" sz="1200" b="1" dirty="0">
                        <a:ln>
                          <a:noFill/>
                        </a:ln>
                      </a:endParaRPr>
                    </a:p>
                  </a:txBody>
                  <a:tcPr marL="13273" marR="13273" marT="6636" marB="66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n>
                            <a:noFill/>
                          </a:ln>
                        </a:rPr>
                        <a:t>fishing_gear</a:t>
                      </a:r>
                      <a:endParaRPr lang="en-US" sz="1200" b="1" dirty="0">
                        <a:ln>
                          <a:noFill/>
                        </a:ln>
                      </a:endParaRPr>
                    </a:p>
                  </a:txBody>
                  <a:tcPr marL="13273" marR="13273" marT="6636" marB="66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</a:rPr>
                        <a:t>factsheet</a:t>
                      </a:r>
                    </a:p>
                  </a:txBody>
                  <a:tcPr marL="13273" marR="13273" marT="6636" marB="66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69985">
                <a:tc>
                  <a:txBody>
                    <a:bodyPr/>
                    <a:lstStyle/>
                    <a:p>
                      <a:r>
                        <a:rPr lang="en-US" sz="1100" dirty="0" err="1">
                          <a:ln>
                            <a:noFill/>
                          </a:ln>
                        </a:rPr>
                        <a:t>Sparidentex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 hasta Gulf subarea Bahrain </a:t>
                      </a:r>
                      <a:r>
                        <a:rPr lang="en-US" sz="1100" dirty="0" err="1" smtClean="0">
                          <a:ln>
                            <a:noFill/>
                          </a:ln>
                        </a:rPr>
                        <a:t>Bahrain</a:t>
                      </a:r>
                      <a:r>
                        <a:rPr lang="en-US" sz="110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Hooks and lines Bahrain Artisanal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n>
                            <a:noFill/>
                          </a:ln>
                        </a:rPr>
                        <a:t>Sparidentex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 hasta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Gulf subarea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Public Commission for The Protection of Marine Resources, Environment and Wild Life.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Artisanal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Bahrain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Hooks and 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http://firms.fao.org/fishery/xml/fishery/671/en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4694">
                <a:tc>
                  <a:txBody>
                    <a:bodyPr/>
                    <a:lstStyle/>
                    <a:p>
                      <a:r>
                        <a:rPr lang="en-US" sz="1100" dirty="0" err="1">
                          <a:ln>
                            <a:noFill/>
                          </a:ln>
                        </a:rPr>
                        <a:t>Istiophorus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100" dirty="0" err="1">
                          <a:ln>
                            <a:noFill/>
                          </a:ln>
                        </a:rPr>
                        <a:t>platypterus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 Gulf subarea Iran </a:t>
                      </a:r>
                      <a:r>
                        <a:rPr lang="en-US" sz="11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100" dirty="0" smtClean="0">
                          <a:ln>
                            <a:noFill/>
                          </a:ln>
                        </a:rPr>
                        <a:t>Gillnets Iran Artisanal</a:t>
                      </a:r>
                      <a:endParaRPr lang="en-US" sz="11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Istiophorus platypterus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Gulf subarea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Iran Fisheries Organization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Artisanal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Iran </a:t>
                      </a:r>
                      <a:endParaRPr lang="en-US" sz="1100" dirty="0" smtClean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n>
                            <a:noFill/>
                          </a:ln>
                        </a:rPr>
                        <a:t>Gillnets</a:t>
                      </a:r>
                      <a:endParaRPr lang="en-US" sz="11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http://firms.fao.org/fishery/xml/fishery/691/en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4694">
                <a:tc>
                  <a:txBody>
                    <a:bodyPr/>
                    <a:lstStyle/>
                    <a:p>
                      <a:r>
                        <a:rPr lang="en-US" sz="1100" dirty="0" err="1">
                          <a:ln>
                            <a:noFill/>
                          </a:ln>
                        </a:rPr>
                        <a:t>Makaira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100" dirty="0" err="1">
                          <a:ln>
                            <a:noFill/>
                          </a:ln>
                        </a:rPr>
                        <a:t>indica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 Gulf subarea Iran </a:t>
                      </a:r>
                      <a:r>
                        <a:rPr lang="en-US" sz="1100" dirty="0" smtClean="0">
                          <a:ln>
                            <a:noFill/>
                          </a:ln>
                        </a:rPr>
                        <a:t>Hooks 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and lines Iran </a:t>
                      </a:r>
                      <a:r>
                        <a:rPr lang="en-US" sz="1100" dirty="0" smtClean="0">
                          <a:ln>
                            <a:noFill/>
                          </a:ln>
                        </a:rPr>
                        <a:t>Artisanal</a:t>
                      </a:r>
                      <a:endParaRPr lang="en-US" sz="11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Makaira indica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Gulf subarea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Iran Fisheries Organization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Artisanal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Iran </a:t>
                      </a:r>
                      <a:endParaRPr lang="en-US" sz="1100" dirty="0" smtClean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Hooks and 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http://firms.fao.org/fishery/xml/fishery/690/en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7630">
                <a:tc>
                  <a:txBody>
                    <a:bodyPr/>
                    <a:lstStyle/>
                    <a:p>
                      <a:r>
                        <a:rPr lang="en-US" sz="1100" dirty="0" err="1">
                          <a:ln>
                            <a:noFill/>
                          </a:ln>
                        </a:rPr>
                        <a:t>Stolephorus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100" dirty="0" err="1">
                          <a:ln>
                            <a:noFill/>
                          </a:ln>
                        </a:rPr>
                        <a:t>indicus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 Gulf subarea Iran </a:t>
                      </a:r>
                      <a:r>
                        <a:rPr lang="en-US" sz="1100" dirty="0" err="1" smtClean="0">
                          <a:ln>
                            <a:noFill/>
                          </a:ln>
                        </a:rPr>
                        <a:t>Iran</a:t>
                      </a:r>
                      <a:r>
                        <a:rPr lang="en-US" sz="110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Fisheries Organization Iran </a:t>
                      </a:r>
                      <a:r>
                        <a:rPr lang="en-US" sz="1100" dirty="0" smtClean="0">
                          <a:ln>
                            <a:noFill/>
                          </a:ln>
                        </a:rPr>
                        <a:t>Pair </a:t>
                      </a:r>
                      <a:r>
                        <a:rPr lang="en-US" sz="1100" dirty="0">
                          <a:ln>
                            <a:noFill/>
                          </a:ln>
                        </a:rPr>
                        <a:t>seines Iran </a:t>
                      </a:r>
                      <a:r>
                        <a:rPr lang="en-US" sz="1100" dirty="0" smtClean="0">
                          <a:ln>
                            <a:noFill/>
                          </a:ln>
                        </a:rPr>
                        <a:t>Artisanal</a:t>
                      </a:r>
                      <a:endParaRPr lang="en-US" sz="11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Stolephorus indicus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Gulf subarea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Iran Fisheries Organization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n>
                            <a:noFill/>
                          </a:ln>
                        </a:rPr>
                        <a:t>Artisanal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Iran </a:t>
                      </a:r>
                      <a:endParaRPr lang="en-US" sz="1100" dirty="0" smtClean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Pair seines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>
                            <a:noFill/>
                          </a:ln>
                        </a:rPr>
                        <a:t>http://firms.fao.org/fishery/xml/fishery/694/en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590800" y="-39615"/>
            <a:ext cx="6553200" cy="113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25E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GRSF as a product </a:t>
            </a:r>
            <a:br>
              <a:rPr lang="en-US" sz="2800" b="1" i="1" dirty="0" smtClean="0"/>
            </a:br>
            <a:r>
              <a:rPr lang="en-US" sz="2800" b="1" i="1" dirty="0" smtClean="0"/>
              <a:t>Indicative Competency Queries – cont’d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9584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5963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i="1" dirty="0"/>
              <a:t>Where is "Redfish - Flemish Cap" </a:t>
            </a:r>
            <a:r>
              <a:rPr lang="en-US" b="1" i="1" dirty="0" smtClean="0"/>
              <a:t>stock?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251520" y="314096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i="1" dirty="0"/>
              <a:t>What is the </a:t>
            </a:r>
            <a:r>
              <a:rPr lang="en-US" b="1" i="1" dirty="0" err="1"/>
              <a:t>Explotation</a:t>
            </a:r>
            <a:r>
              <a:rPr lang="en-US" b="1" i="1" dirty="0"/>
              <a:t> Rate for "Bigeye tuna - Atlantic"?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86409"/>
              </p:ext>
            </p:extLst>
          </p:nvPr>
        </p:nvGraphicFramePr>
        <p:xfrm>
          <a:off x="539552" y="3685958"/>
          <a:ext cx="8136905" cy="2914904"/>
        </p:xfrm>
        <a:graphic>
          <a:graphicData uri="http://schemas.openxmlformats.org/drawingml/2006/table">
            <a:tbl>
              <a:tblPr/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2485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value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stock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indicator_or_unit</a:t>
                      </a:r>
                      <a:endParaRPr lang="en-US" sz="1400" b="1" dirty="0"/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factsheet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8762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0.369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Bigeye tuna - Atlantic Ocean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1973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ratio_F_Fmsy</a:t>
                      </a:r>
                      <a:endParaRPr lang="en-US" sz="1400" dirty="0"/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https://www.fishsource.org/stock_page/708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762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0.301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Bigeye tuna - Atlantic Ocean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/>
                        <a:t>1972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ratio_F_Fmsy</a:t>
                      </a:r>
                      <a:endParaRPr lang="en-US" sz="1400" dirty="0"/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https://www.fishsource.org/stock_page/708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762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0.56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Bigeye tuna - Atlantic Ocean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1985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ratio_F_Fmsy</a:t>
                      </a:r>
                      <a:endParaRPr lang="en-US" sz="1400" dirty="0"/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https://www.fishsource.org/stock_page/708</a:t>
                      </a:r>
                    </a:p>
                  </a:txBody>
                  <a:tcPr marL="38683" marR="38683" marT="19342" marB="193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44455"/>
              </p:ext>
            </p:extLst>
          </p:nvPr>
        </p:nvGraphicFramePr>
        <p:xfrm>
          <a:off x="522453" y="1797525"/>
          <a:ext cx="8229600" cy="822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record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factsheet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Redfish - Flemish Cap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Atlantic, Northwest / 21.3.M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http://firms.fao.org/fishery/xml/resource/10318/en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GRSF as a product </a:t>
            </a:r>
            <a:br>
              <a:rPr lang="en-US" sz="2800" b="1" i="1" dirty="0" smtClean="0"/>
            </a:br>
            <a:r>
              <a:rPr lang="en-US" sz="2800" b="1" i="1" dirty="0" smtClean="0"/>
              <a:t>Indicative Competency Queries – cont’d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7368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259632"/>
            <a:ext cx="8229600" cy="50405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i="1" dirty="0"/>
              <a:t>S</a:t>
            </a:r>
            <a:r>
              <a:rPr lang="en-US" sz="1800" b="1" i="1" dirty="0" smtClean="0"/>
              <a:t>upport</a:t>
            </a:r>
            <a:r>
              <a:rPr lang="en-US" sz="1800" dirty="0" smtClean="0"/>
              <a:t> </a:t>
            </a:r>
            <a:r>
              <a:rPr lang="en-US" sz="1800" dirty="0"/>
              <a:t>the production of </a:t>
            </a:r>
            <a:r>
              <a:rPr lang="en-US" sz="1800" b="1" i="1" dirty="0"/>
              <a:t>reliable stock </a:t>
            </a:r>
            <a:r>
              <a:rPr lang="en-US" sz="1800" dirty="0"/>
              <a:t>and </a:t>
            </a:r>
            <a:r>
              <a:rPr lang="en-US" sz="1800" b="1" i="1" dirty="0"/>
              <a:t>fisheries information</a:t>
            </a:r>
            <a:r>
              <a:rPr lang="en-US" sz="1800" dirty="0"/>
              <a:t>. </a:t>
            </a:r>
            <a:endParaRPr lang="en-US" sz="1800" b="1" i="1" dirty="0" smtClean="0"/>
          </a:p>
          <a:p>
            <a:pPr marL="400050" lvl="1" indent="0" algn="just">
              <a:buNone/>
            </a:pPr>
            <a:r>
              <a:rPr lang="en-US" sz="1800" i="1" dirty="0" smtClean="0"/>
              <a:t>(taken from the </a:t>
            </a:r>
            <a:r>
              <a:rPr lang="en-US" sz="1800" i="1" dirty="0" err="1" smtClean="0"/>
              <a:t>DoA</a:t>
            </a:r>
            <a:r>
              <a:rPr lang="en-US" sz="1800" i="1" dirty="0" smtClean="0"/>
              <a:t>)</a:t>
            </a:r>
          </a:p>
          <a:p>
            <a:pPr marL="400050" lvl="1" indent="0" algn="just">
              <a:buNone/>
            </a:pPr>
            <a:r>
              <a:rPr lang="en-US" sz="1800" b="1" dirty="0" smtClean="0"/>
              <a:t>T5.2</a:t>
            </a:r>
            <a:r>
              <a:rPr lang="en-US" sz="1800" dirty="0"/>
              <a:t>: Global record of Stocks and Fisheries </a:t>
            </a:r>
            <a:r>
              <a:rPr lang="en-US" sz="1800" dirty="0" smtClean="0"/>
              <a:t>VRE:</a:t>
            </a:r>
          </a:p>
          <a:p>
            <a:pPr marL="400050" lvl="1" indent="0" algn="just">
              <a:buNone/>
            </a:pPr>
            <a:r>
              <a:rPr lang="en-US" sz="1800" dirty="0" smtClean="0"/>
              <a:t>This </a:t>
            </a:r>
            <a:r>
              <a:rPr lang="en-US" sz="1800" dirty="0"/>
              <a:t>task aims to </a:t>
            </a:r>
            <a:r>
              <a:rPr lang="en-US" sz="1800" b="1" i="1" dirty="0"/>
              <a:t>produce a collaborative environment </a:t>
            </a:r>
            <a:r>
              <a:rPr lang="en-US" sz="1800" dirty="0"/>
              <a:t>to maintain a global </a:t>
            </a:r>
            <a:r>
              <a:rPr lang="en-US" sz="1800" dirty="0" smtClean="0"/>
              <a:t>     </a:t>
            </a:r>
            <a:r>
              <a:rPr lang="en-US" sz="1800" b="1" i="1" dirty="0" smtClean="0"/>
              <a:t>knowledge </a:t>
            </a:r>
            <a:r>
              <a:rPr lang="en-US" sz="1800" b="1" i="1" dirty="0"/>
              <a:t>B</a:t>
            </a:r>
            <a:r>
              <a:rPr lang="en-US" sz="1800" b="1" i="1" dirty="0" smtClean="0"/>
              <a:t>ase </a:t>
            </a:r>
            <a:r>
              <a:rPr lang="en-US" sz="1800" dirty="0"/>
              <a:t>of stocks and fisheries. </a:t>
            </a:r>
            <a:endParaRPr lang="en-US" sz="1800" dirty="0" smtClean="0"/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b="1" i="1" dirty="0"/>
              <a:t>Collect existing datasets</a:t>
            </a:r>
            <a:r>
              <a:rPr lang="en-US" sz="1800" dirty="0"/>
              <a:t> on stocks and fisheries into a managed </a:t>
            </a:r>
            <a:r>
              <a:rPr lang="en-US" sz="1800" b="1" i="1" dirty="0"/>
              <a:t>ontology-based knowledge base.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i="1" dirty="0"/>
              <a:t>Identify</a:t>
            </a:r>
            <a:r>
              <a:rPr lang="en-US" sz="1800" dirty="0"/>
              <a:t> additional </a:t>
            </a:r>
            <a:r>
              <a:rPr lang="en-US" sz="1800" b="1" i="1" dirty="0"/>
              <a:t>datasets/data sources</a:t>
            </a:r>
            <a:r>
              <a:rPr lang="en-US" sz="1800" dirty="0"/>
              <a:t> to </a:t>
            </a:r>
            <a:r>
              <a:rPr lang="en-US" sz="1800" b="1" i="1" dirty="0"/>
              <a:t>enrich</a:t>
            </a:r>
            <a:r>
              <a:rPr lang="en-US" sz="1800" dirty="0"/>
              <a:t> the stocks and fisheries with required inputs and bringing those into the infrastructure.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i="1" dirty="0"/>
              <a:t>Deliver</a:t>
            </a:r>
            <a:r>
              <a:rPr lang="en-US" sz="1800" dirty="0"/>
              <a:t> a number of </a:t>
            </a:r>
            <a:r>
              <a:rPr lang="en-US" sz="1800" b="1" i="1" dirty="0"/>
              <a:t>tools</a:t>
            </a:r>
            <a:r>
              <a:rPr lang="en-US" sz="1800" dirty="0"/>
              <a:t> by extending and revising existing platforms.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i="1" dirty="0"/>
              <a:t>Deliver services </a:t>
            </a:r>
            <a:r>
              <a:rPr lang="en-US" sz="1800" dirty="0"/>
              <a:t>to expose stocks and fisheries identifiers and connected information to external clients as Linked Open Data.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1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Overview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11524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 smtClean="0"/>
              <a:t>Found in the following Stock Assessment VREs</a:t>
            </a:r>
          </a:p>
          <a:p>
            <a:pPr lvl="1" algn="just"/>
            <a:r>
              <a:rPr lang="en-US" sz="1800" dirty="0" err="1" smtClean="0"/>
              <a:t>GRSF_Admin</a:t>
            </a:r>
            <a:r>
              <a:rPr lang="en-US" sz="1800" dirty="0" smtClean="0"/>
              <a:t>  (only for user with administrative permissions</a:t>
            </a:r>
          </a:p>
          <a:p>
            <a:pPr lvl="2" algn="just"/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://services.d4science.org/group/grsf_admin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</a:p>
          <a:p>
            <a:pPr lvl="1" algn="just"/>
            <a:r>
              <a:rPr lang="en-US" sz="1800" dirty="0" smtClean="0"/>
              <a:t>GRSF (for public use)</a:t>
            </a:r>
          </a:p>
          <a:p>
            <a:pPr lvl="2" algn="just"/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services.d4science.org/group/grsf</a:t>
            </a:r>
            <a:endParaRPr lang="en-US" sz="1400" dirty="0" smtClean="0"/>
          </a:p>
          <a:p>
            <a:pPr lvl="2" algn="just"/>
            <a:endParaRPr lang="en-US" sz="1800" dirty="0" smtClean="0"/>
          </a:p>
          <a:p>
            <a:pPr algn="just"/>
            <a:r>
              <a:rPr lang="en-US" sz="1800" dirty="0" smtClean="0"/>
              <a:t>It is based on the new CKAN-based catalogue (offered by Blue Commons)</a:t>
            </a:r>
            <a:endParaRPr lang="el-GR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0800" y="-39615"/>
            <a:ext cx="6553200" cy="113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25E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GRSF as a product </a:t>
            </a:r>
            <a:br>
              <a:rPr lang="en-US" sz="2800" b="1" i="1" dirty="0" smtClean="0"/>
            </a:br>
            <a:r>
              <a:rPr lang="en-US" sz="2800" b="1" i="1" dirty="0" smtClean="0"/>
              <a:t>GRSF Catalogue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1676698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9" y="1238526"/>
            <a:ext cx="8768481" cy="52493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90800" y="-39615"/>
            <a:ext cx="6553200" cy="113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25E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/>
              <a:t>GRSF as a product </a:t>
            </a:r>
            <a:br>
              <a:rPr lang="en-US" sz="2400" b="1" i="1" dirty="0" smtClean="0"/>
            </a:br>
            <a:r>
              <a:rPr lang="en-US" sz="2400" b="1" i="1" dirty="0" smtClean="0"/>
              <a:t>GRSF Catalogue – cont’d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4278402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114632"/>
            <a:ext cx="8484942" cy="55446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0800" y="-39615"/>
            <a:ext cx="6553200" cy="113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25E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/>
              <a:t>GRSF as a product </a:t>
            </a:r>
            <a:br>
              <a:rPr lang="en-US" sz="2400" b="1" i="1" dirty="0" smtClean="0"/>
            </a:br>
            <a:r>
              <a:rPr lang="en-US" sz="2400" b="1" i="1" dirty="0" smtClean="0"/>
              <a:t>GRSF Catalogue – cont’d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2641130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0" y="1600200"/>
            <a:ext cx="5254210" cy="3075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566" y="2924944"/>
            <a:ext cx="3738865" cy="37052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90800" y="-39615"/>
            <a:ext cx="6553200" cy="1135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25E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GRSF as a product </a:t>
            </a:r>
            <a:br>
              <a:rPr lang="en-US" sz="2800" b="1" i="1" dirty="0" smtClean="0"/>
            </a:br>
            <a:r>
              <a:rPr lang="en-US" sz="2800" b="1" i="1" dirty="0" smtClean="0"/>
              <a:t>GRSF Catalogue – cont’d</a:t>
            </a:r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1846425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Next Steps</a:t>
            </a:r>
            <a:endParaRPr lang="el-GR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2915" y="1204575"/>
            <a:ext cx="888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There is much </a:t>
            </a:r>
            <a:r>
              <a:rPr lang="en-US" sz="1600" b="1" i="1" dirty="0" smtClean="0"/>
              <a:t>heterogeneity</a:t>
            </a:r>
            <a:r>
              <a:rPr lang="en-US" sz="1600" i="1" dirty="0" smtClean="0"/>
              <a:t> with the usage of </a:t>
            </a:r>
            <a:r>
              <a:rPr lang="en-US" sz="1600" b="1" i="1" dirty="0" smtClean="0"/>
              <a:t>standards</a:t>
            </a:r>
            <a:r>
              <a:rPr lang="en-US" sz="1600" i="1" dirty="0" smtClean="0"/>
              <a:t> between the sources that </a:t>
            </a:r>
            <a:r>
              <a:rPr lang="en-US" sz="1600" b="1" i="1" dirty="0" smtClean="0"/>
              <a:t>prevents the merging </a:t>
            </a:r>
            <a:r>
              <a:rPr lang="en-US" sz="1600" i="1" dirty="0" smtClean="0"/>
              <a:t>of the majority of records.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77783" y="4103744"/>
            <a:ext cx="8883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Solution 1 (and plan for the next period): agreement on standards </a:t>
            </a:r>
            <a:r>
              <a:rPr lang="en-US" sz="1600" dirty="0" smtClean="0"/>
              <a:t>between the sources </a:t>
            </a:r>
            <a:r>
              <a:rPr lang="en-US" sz="1600" i="1" dirty="0" smtClean="0"/>
              <a:t>and</a:t>
            </a:r>
            <a:r>
              <a:rPr lang="en-US" sz="1600" b="1" i="1" dirty="0" smtClean="0"/>
              <a:t> harmonization </a:t>
            </a:r>
            <a:r>
              <a:rPr lang="en-US" sz="1600" i="1" dirty="0" smtClean="0"/>
              <a:t>of their data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Solution 2: Transformation </a:t>
            </a:r>
            <a:r>
              <a:rPr lang="en-US" sz="1600" i="1" dirty="0" smtClean="0"/>
              <a:t>of the sources records to align with specific standards.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b="1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Solution 3: </a:t>
            </a:r>
            <a:r>
              <a:rPr lang="en-US" sz="1600" i="1" dirty="0" smtClean="0"/>
              <a:t>Creation of </a:t>
            </a:r>
            <a:r>
              <a:rPr lang="en-US" sz="1600" b="1" i="1" dirty="0" smtClean="0"/>
              <a:t>same-as relationships </a:t>
            </a:r>
            <a:r>
              <a:rPr lang="en-US" sz="1600" i="1" dirty="0" smtClean="0"/>
              <a:t>using the experts</a:t>
            </a:r>
            <a:r>
              <a:rPr lang="en-US" sz="1600" b="1" i="1" dirty="0" smtClean="0"/>
              <a:t>.</a:t>
            </a:r>
            <a:endParaRPr lang="el-GR" sz="1600" dirty="0"/>
          </a:p>
        </p:txBody>
      </p:sp>
      <p:sp>
        <p:nvSpPr>
          <p:cNvPr id="2" name="Rectangle 1"/>
          <p:cNvSpPr/>
          <p:nvPr/>
        </p:nvSpPr>
        <p:spPr>
          <a:xfrm>
            <a:off x="107504" y="1950268"/>
            <a:ext cx="4377680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FIRMS</a:t>
            </a:r>
          </a:p>
          <a:p>
            <a:pPr algn="just"/>
            <a:r>
              <a:rPr lang="en-US" sz="1600" i="1" dirty="0" smtClean="0"/>
              <a:t>Species </a:t>
            </a:r>
            <a:r>
              <a:rPr lang="en-US" sz="1600" i="1" dirty="0"/>
              <a:t>standard</a:t>
            </a:r>
            <a:r>
              <a:rPr lang="en-US" sz="1600" dirty="0"/>
              <a:t>: 3alpha code (or scientific </a:t>
            </a:r>
            <a:r>
              <a:rPr lang="en-US" sz="1600" dirty="0" smtClean="0"/>
              <a:t>name)</a:t>
            </a:r>
          </a:p>
          <a:p>
            <a:pPr algn="just"/>
            <a:r>
              <a:rPr lang="en-US" sz="1600" i="1" dirty="0" smtClean="0"/>
              <a:t>Area </a:t>
            </a:r>
            <a:r>
              <a:rPr lang="en-US" sz="1600" i="1" dirty="0"/>
              <a:t>standard: </a:t>
            </a:r>
            <a:r>
              <a:rPr lang="en-US" sz="1600" dirty="0" err="1" smtClean="0"/>
              <a:t>iccat_smu</a:t>
            </a:r>
            <a:r>
              <a:rPr lang="en-US" sz="1600" dirty="0" smtClean="0"/>
              <a:t> (and others)</a:t>
            </a:r>
          </a:p>
          <a:p>
            <a:pPr algn="just"/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07504" y="3257839"/>
            <a:ext cx="437768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FIRMS record </a:t>
            </a:r>
            <a:r>
              <a:rPr lang="en-US" dirty="0"/>
              <a:t>: YFT + </a:t>
            </a:r>
            <a:r>
              <a:rPr lang="en-US" dirty="0" smtClean="0"/>
              <a:t>YFT_ATL</a:t>
            </a:r>
          </a:p>
          <a:p>
            <a:pPr algn="just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55563" y="1947558"/>
            <a:ext cx="4480934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RAM</a:t>
            </a:r>
          </a:p>
          <a:p>
            <a:pPr algn="just"/>
            <a:r>
              <a:rPr lang="en-US" sz="1600" i="1" dirty="0" smtClean="0"/>
              <a:t>Species </a:t>
            </a:r>
            <a:r>
              <a:rPr lang="en-US" sz="1600" i="1" dirty="0"/>
              <a:t>standard: </a:t>
            </a:r>
            <a:r>
              <a:rPr lang="en-US" sz="1600" dirty="0"/>
              <a:t>scientific </a:t>
            </a:r>
            <a:r>
              <a:rPr lang="en-US" sz="1600" dirty="0" smtClean="0"/>
              <a:t>name</a:t>
            </a:r>
          </a:p>
          <a:p>
            <a:pPr algn="just"/>
            <a:r>
              <a:rPr lang="en-US" sz="1600" i="1" dirty="0" smtClean="0"/>
              <a:t>Area </a:t>
            </a:r>
            <a:r>
              <a:rPr lang="en-US" sz="1600" i="1" dirty="0"/>
              <a:t>standard: </a:t>
            </a:r>
            <a:r>
              <a:rPr lang="en-US" sz="1600" dirty="0"/>
              <a:t>their own naming &amp; included FAO code from mapping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72001" y="3257838"/>
            <a:ext cx="446449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RAM </a:t>
            </a:r>
            <a:r>
              <a:rPr lang="en-US" b="1" dirty="0"/>
              <a:t>record </a:t>
            </a:r>
            <a:r>
              <a:rPr lang="en-US" dirty="0"/>
              <a:t>: </a:t>
            </a:r>
            <a:r>
              <a:rPr lang="en-US" dirty="0" err="1"/>
              <a:t>Thunnus</a:t>
            </a:r>
            <a:r>
              <a:rPr lang="en-US" dirty="0"/>
              <a:t> </a:t>
            </a:r>
            <a:r>
              <a:rPr lang="en-US" dirty="0" err="1"/>
              <a:t>albacares</a:t>
            </a:r>
            <a:r>
              <a:rPr lang="en-US" dirty="0"/>
              <a:t> + multinational-ICCAT-ATL;</a:t>
            </a:r>
            <a:r>
              <a:rPr lang="el-GR" dirty="0"/>
              <a:t>27</a:t>
            </a:r>
            <a:r>
              <a:rPr lang="en-US" dirty="0"/>
              <a:t>;</a:t>
            </a:r>
            <a:r>
              <a:rPr lang="el-GR" dirty="0"/>
              <a:t>21</a:t>
            </a:r>
            <a:r>
              <a:rPr lang="en-US" dirty="0"/>
              <a:t>;</a:t>
            </a:r>
            <a:r>
              <a:rPr lang="el-GR" dirty="0"/>
              <a:t>41</a:t>
            </a:r>
            <a:r>
              <a:rPr lang="en-US" dirty="0"/>
              <a:t>;</a:t>
            </a:r>
            <a:r>
              <a:rPr lang="el-GR" dirty="0"/>
              <a:t>47</a:t>
            </a:r>
            <a:r>
              <a:rPr lang="en-US" dirty="0"/>
              <a:t>;</a:t>
            </a:r>
            <a:r>
              <a:rPr lang="el-GR" dirty="0"/>
              <a:t>31</a:t>
            </a:r>
            <a:r>
              <a:rPr lang="en-US" dirty="0"/>
              <a:t>;</a:t>
            </a:r>
            <a:r>
              <a:rPr lang="el-GR" dirty="0"/>
              <a:t>34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2590800" y="-39615"/>
            <a:ext cx="6553200" cy="1135594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Next Steps – cont’d</a:t>
            </a:r>
            <a:endParaRPr lang="el-GR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2915" y="1204575"/>
            <a:ext cx="88835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Fully integrate </a:t>
            </a:r>
            <a:r>
              <a:rPr lang="en-US" dirty="0" err="1" smtClean="0"/>
              <a:t>grsf</a:t>
            </a:r>
            <a:r>
              <a:rPr lang="en-US" dirty="0" smtClean="0"/>
              <a:t>-services-core components with </a:t>
            </a:r>
            <a:r>
              <a:rPr lang="en-US" dirty="0" err="1" smtClean="0"/>
              <a:t>MatWare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Implement a front-end for </a:t>
            </a:r>
            <a:r>
              <a:rPr lang="en-US" dirty="0" err="1" smtClean="0"/>
              <a:t>MatWare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Support update functionalities for published records (both in the GRSF KB and the GRSF Catalog)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Include VOID descriptions (provenance extensions) to keep the provenance of information in the </a:t>
            </a:r>
            <a:r>
              <a:rPr lang="en-US" dirty="0"/>
              <a:t>Knowledge Base </a:t>
            </a:r>
            <a:r>
              <a:rPr lang="en-US" i="1" dirty="0"/>
              <a:t>(</a:t>
            </a:r>
            <a:r>
              <a:rPr lang="en-US" i="1" dirty="0">
                <a:hlinkClick r:id="rId3"/>
              </a:rPr>
              <a:t>http://</a:t>
            </a:r>
            <a:r>
              <a:rPr lang="en-US" i="1" dirty="0" smtClean="0">
                <a:hlinkClick r:id="rId3"/>
              </a:rPr>
              <a:t>www.ics.forth.gr/isl/VoIDWarehouse/VoID_Extension_Schema.owl</a:t>
            </a:r>
            <a:r>
              <a:rPr lang="en-US" i="1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56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References</a:t>
            </a:r>
            <a:endParaRPr lang="el-GR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GRSF Wiki pages</a:t>
            </a:r>
            <a:endParaRPr lang="en-US" sz="2400" dirty="0"/>
          </a:p>
          <a:p>
            <a:pPr lvl="1"/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support.d4science.org/projects/stocksandfisherieskb/wiki/GRSF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support.d4science.org/projects/stocksandfisherieskb/wiki/GRSF_KB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support.d4science.org/projects/stocksandfisherieskb/wiki/GRSF_KB_modeling</a:t>
            </a:r>
            <a:endParaRPr lang="en-US" sz="1800" dirty="0" smtClean="0"/>
          </a:p>
          <a:p>
            <a:pPr lvl="1"/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support.d4science.org/projects/stocksandfisherieskb/wiki/GRSF_database_overview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lvl="1"/>
            <a:endParaRPr lang="en-GB" sz="2000" dirty="0" smtClean="0"/>
          </a:p>
          <a:p>
            <a:pPr lvl="1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87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References</a:t>
            </a:r>
            <a:endParaRPr lang="el-GR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MarineTLO</a:t>
            </a:r>
            <a:endParaRPr lang="en-US" sz="2400" dirty="0"/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wiki.i-marine.eu/index.php/Top_Level_Ontology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wiki.i-marine.eu/index.php/MarineTLO-based_warehouse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http://www.ics.forth.gr/isl/MarineTLO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</a:p>
          <a:p>
            <a:pPr lvl="1"/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MarineTLO</a:t>
            </a:r>
            <a:r>
              <a:rPr lang="en-US" sz="2400" dirty="0" smtClean="0"/>
              <a:t>-based warehouse</a:t>
            </a:r>
          </a:p>
          <a:p>
            <a:pPr lvl="1"/>
            <a:r>
              <a:rPr lang="en-US" sz="2000" dirty="0">
                <a:hlinkClick r:id="rId5"/>
              </a:rPr>
              <a:t>https://i-marine.d4science.org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Connectivity Metrics &amp; </a:t>
            </a:r>
            <a:r>
              <a:rPr lang="en-US" sz="2400" dirty="0" err="1" smtClean="0"/>
              <a:t>VoID</a:t>
            </a:r>
            <a:r>
              <a:rPr lang="en-US" sz="2400" dirty="0" smtClean="0"/>
              <a:t> extension: </a:t>
            </a:r>
            <a:r>
              <a:rPr lang="en-US" sz="2400" dirty="0"/>
              <a:t>A set of metrics to assess the </a:t>
            </a:r>
            <a:r>
              <a:rPr lang="en-US" sz="2400" dirty="0">
                <a:solidFill>
                  <a:srgbClr val="FF0000"/>
                </a:solidFill>
              </a:rPr>
              <a:t>connectivity</a:t>
            </a:r>
            <a:r>
              <a:rPr lang="en-US" sz="2400" dirty="0"/>
              <a:t> of sources and the </a:t>
            </a:r>
            <a:r>
              <a:rPr lang="en-US" sz="2400" dirty="0">
                <a:solidFill>
                  <a:srgbClr val="FF0000"/>
                </a:solidFill>
              </a:rPr>
              <a:t>quality</a:t>
            </a:r>
            <a:r>
              <a:rPr lang="en-US" sz="2400" dirty="0"/>
              <a:t> of the constructed Knowledge </a:t>
            </a:r>
            <a:r>
              <a:rPr lang="en-US" sz="2400" dirty="0" smtClean="0"/>
              <a:t>Base</a:t>
            </a:r>
          </a:p>
          <a:p>
            <a:pPr lvl="1"/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www.ics.forth.gr/isl/MatWare/files/tzitzik2014_connectivity_LWDM.pdf</a:t>
            </a:r>
            <a:endParaRPr lang="en-US" sz="2000" dirty="0"/>
          </a:p>
          <a:p>
            <a:pPr lvl="1"/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www.ics.forth.gr/isl/VoIDWarehouse</a:t>
            </a:r>
            <a:r>
              <a:rPr lang="en-US" sz="2000" dirty="0" smtClean="0"/>
              <a:t> </a:t>
            </a:r>
          </a:p>
          <a:p>
            <a:pPr lvl="1"/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CIDOC and CRM Family models</a:t>
            </a:r>
          </a:p>
          <a:p>
            <a:pPr lvl="1"/>
            <a:r>
              <a:rPr lang="en-GB" sz="2000" dirty="0">
                <a:hlinkClick r:id="rId8"/>
              </a:rPr>
              <a:t>http://www.cidoc-crm.org</a:t>
            </a:r>
            <a:r>
              <a:rPr lang="en-GB" sz="2000" dirty="0" smtClean="0">
                <a:hlinkClick r:id=""/>
              </a:rPr>
              <a:t>/ </a:t>
            </a:r>
          </a:p>
          <a:p>
            <a:pPr lvl="1"/>
            <a:r>
              <a:rPr lang="en-GB" sz="2000" dirty="0" smtClean="0">
                <a:hlinkClick r:id=""/>
              </a:rPr>
              <a:t>http</a:t>
            </a:r>
            <a:r>
              <a:rPr lang="en-GB" sz="2000" dirty="0">
                <a:hlinkClick r:id="rId8"/>
              </a:rPr>
              <a:t>://</a:t>
            </a:r>
            <a:r>
              <a:rPr lang="en-GB" sz="2000" dirty="0" smtClean="0">
                <a:hlinkClick r:id="rId8"/>
              </a:rPr>
              <a:t>www.ics.forth.gr/isl/CRMext</a:t>
            </a:r>
            <a:r>
              <a:rPr lang="en-GB" sz="2000" dirty="0" smtClean="0"/>
              <a:t> </a:t>
            </a:r>
          </a:p>
          <a:p>
            <a:pPr lvl="1"/>
            <a:endParaRPr lang="en-GB" sz="2000" dirty="0" smtClean="0"/>
          </a:p>
          <a:p>
            <a:pPr lvl="1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97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References</a:t>
            </a:r>
            <a:endParaRPr lang="el-GR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lvl="2"/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MatWare</a:t>
            </a:r>
            <a:r>
              <a:rPr lang="en-US" sz="2400" dirty="0" smtClean="0"/>
              <a:t>: </a:t>
            </a:r>
            <a:r>
              <a:rPr lang="en-US" sz="2400" b="1" i="1" dirty="0" smtClean="0"/>
              <a:t> </a:t>
            </a:r>
            <a:r>
              <a:rPr lang="en-US" sz="2400" i="1" dirty="0">
                <a:solidFill>
                  <a:srgbClr val="FF0000"/>
                </a:solidFill>
              </a:rPr>
              <a:t>Automates </a:t>
            </a:r>
            <a:r>
              <a:rPr lang="en-US" sz="2400" i="1" dirty="0"/>
              <a:t>the </a:t>
            </a:r>
            <a:r>
              <a:rPr lang="en-US" sz="2400" i="1" dirty="0">
                <a:solidFill>
                  <a:srgbClr val="FF0000"/>
                </a:solidFill>
              </a:rPr>
              <a:t>construction</a:t>
            </a:r>
            <a:r>
              <a:rPr lang="en-US" sz="2400" i="1" dirty="0"/>
              <a:t> and </a:t>
            </a:r>
            <a:r>
              <a:rPr lang="en-US" sz="2400" i="1" dirty="0">
                <a:solidFill>
                  <a:srgbClr val="FF0000"/>
                </a:solidFill>
              </a:rPr>
              <a:t>evaluation</a:t>
            </a:r>
            <a:r>
              <a:rPr lang="en-US" sz="2400" i="1" dirty="0"/>
              <a:t> </a:t>
            </a:r>
            <a:r>
              <a:rPr lang="en-US" sz="2400" i="1" dirty="0" smtClean="0"/>
              <a:t>of </a:t>
            </a:r>
            <a:r>
              <a:rPr lang="en-US" sz="2400" i="1" dirty="0"/>
              <a:t>the connectivity of a semantic warehouse </a:t>
            </a:r>
            <a:endParaRPr lang="en-US" sz="2400" dirty="0" smtClean="0"/>
          </a:p>
          <a:p>
            <a:pPr lvl="1"/>
            <a:r>
              <a:rPr lang="en-US" sz="2000" dirty="0">
                <a:hlinkClick r:id="rId2"/>
              </a:rPr>
              <a:t>http://www.ics.forth.gr/isl/MatWare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redmine-d.d4science.org/projects/gcube/repository/show/application/MatwarePlugins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X3ML </a:t>
            </a:r>
            <a:r>
              <a:rPr lang="en-GB" sz="2400" dirty="0" smtClean="0"/>
              <a:t>Engine: </a:t>
            </a:r>
            <a:r>
              <a:rPr lang="en-US" sz="2400" i="1" dirty="0"/>
              <a:t>Handles the </a:t>
            </a:r>
            <a:r>
              <a:rPr lang="en-US" sz="2400" i="1" dirty="0">
                <a:solidFill>
                  <a:srgbClr val="FF0000"/>
                </a:solidFill>
              </a:rPr>
              <a:t>URI generation </a:t>
            </a:r>
            <a:r>
              <a:rPr lang="en-US" sz="2400" i="1" dirty="0"/>
              <a:t>and the </a:t>
            </a:r>
            <a:r>
              <a:rPr lang="en-US" sz="2400" i="1" dirty="0">
                <a:solidFill>
                  <a:srgbClr val="FF0000"/>
                </a:solidFill>
              </a:rPr>
              <a:t>data transformation</a:t>
            </a:r>
            <a:r>
              <a:rPr lang="en-US" sz="2400" b="1" i="1" dirty="0"/>
              <a:t> </a:t>
            </a:r>
            <a:r>
              <a:rPr lang="en-US" sz="2400" i="1" dirty="0"/>
              <a:t>steps of the data provision</a:t>
            </a:r>
            <a:br>
              <a:rPr lang="en-US" sz="2400" i="1" dirty="0"/>
            </a:br>
            <a:r>
              <a:rPr lang="en-US" sz="2400" i="1" dirty="0"/>
              <a:t>and aggregation process</a:t>
            </a:r>
          </a:p>
          <a:p>
            <a:pPr lvl="1"/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github.com/delving/x3ml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GRSF-services-core: </a:t>
            </a:r>
            <a:r>
              <a:rPr lang="en-US" sz="2400" i="1" dirty="0" smtClean="0">
                <a:solidFill>
                  <a:srgbClr val="FF0000"/>
                </a:solidFill>
              </a:rPr>
              <a:t>publishes </a:t>
            </a:r>
            <a:r>
              <a:rPr lang="en-US" sz="2400" i="1" dirty="0" smtClean="0"/>
              <a:t>the GRSF KB contents in the GRSF VRE catalogue</a:t>
            </a:r>
            <a:endParaRPr lang="en-US" sz="2400" i="1" dirty="0"/>
          </a:p>
          <a:p>
            <a:pPr lvl="1"/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wiki.gcube-system.org/index.php?title=GRSF-services#grsf-services-core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redmine-d.d4science.org/projects/gcube/repository/show/application/GRSF/grsf-services-core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GRSF-services-updater: </a:t>
            </a:r>
            <a:r>
              <a:rPr lang="en-US" sz="2400" i="1" dirty="0" smtClean="0">
                <a:solidFill>
                  <a:srgbClr val="FF0000"/>
                </a:solidFill>
              </a:rPr>
              <a:t>updates </a:t>
            </a:r>
            <a:r>
              <a:rPr lang="en-US" sz="2400" i="1" dirty="0" smtClean="0"/>
              <a:t>the status of a GRSF record in the GRSF KB and </a:t>
            </a:r>
            <a:r>
              <a:rPr lang="en-US" sz="2400" i="1" dirty="0" smtClean="0">
                <a:solidFill>
                  <a:srgbClr val="FF0000"/>
                </a:solidFill>
              </a:rPr>
              <a:t>publishes</a:t>
            </a:r>
            <a:r>
              <a:rPr lang="en-US" sz="2400" i="1" dirty="0" smtClean="0"/>
              <a:t> approved GRSF records in the public GRSF VRE</a:t>
            </a:r>
            <a:endParaRPr lang="en-US" sz="2400" i="1" dirty="0"/>
          </a:p>
          <a:p>
            <a:pPr lvl="1"/>
            <a:r>
              <a:rPr lang="en-US" sz="2000" dirty="0">
                <a:hlinkClick r:id="rId7"/>
              </a:rPr>
              <a:t>https://wiki.gcube-system.org/index.php?title=GRSF-services#grsf-services-updater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redmine-d.d4science.org/projects/gcube/repository/show/application/GRSF/grsf-services-updater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72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/>
              <a:t>Construction of a </a:t>
            </a:r>
            <a:r>
              <a:rPr lang="en-US" sz="1800" b="1" i="1" dirty="0" smtClean="0"/>
              <a:t>global knowledge base </a:t>
            </a:r>
            <a:r>
              <a:rPr lang="en-US" sz="1800" dirty="0" smtClean="0"/>
              <a:t>of stocks and fisheries: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i="1" dirty="0" smtClean="0"/>
              <a:t>Integrating</a:t>
            </a:r>
            <a:r>
              <a:rPr lang="en-US" sz="1800" dirty="0" smtClean="0"/>
              <a:t> heterogeneous data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i="1" dirty="0" smtClean="0"/>
              <a:t>Publishing </a:t>
            </a:r>
            <a:r>
              <a:rPr lang="en-US" sz="1800" dirty="0" smtClean="0"/>
              <a:t>data</a:t>
            </a:r>
            <a:r>
              <a:rPr lang="en-US" sz="1800" b="1" i="1" dirty="0" smtClean="0"/>
              <a:t> </a:t>
            </a:r>
            <a:r>
              <a:rPr lang="en-US" sz="1800" dirty="0" smtClean="0"/>
              <a:t>according to LOD principles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i="1" dirty="0" smtClean="0"/>
              <a:t>Connecting</a:t>
            </a:r>
            <a:r>
              <a:rPr lang="en-US" sz="1800" b="1" dirty="0" smtClean="0"/>
              <a:t> </a:t>
            </a:r>
            <a:r>
              <a:rPr lang="en-US" sz="1800" dirty="0" smtClean="0"/>
              <a:t>data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i="1" dirty="0" smtClean="0"/>
              <a:t>Exposing </a:t>
            </a:r>
            <a:r>
              <a:rPr lang="en-US" sz="1800" dirty="0" smtClean="0"/>
              <a:t>stocks and fisheries data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i="1" dirty="0" smtClean="0"/>
              <a:t>Enabling complex query </a:t>
            </a:r>
            <a:r>
              <a:rPr lang="en-US" sz="1800" dirty="0" smtClean="0"/>
              <a:t>answering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i="1" dirty="0" smtClean="0"/>
              <a:t>Building tools </a:t>
            </a:r>
            <a:r>
              <a:rPr lang="en-US" sz="1800" dirty="0" smtClean="0"/>
              <a:t>and web applications that will exploit the knowledge base</a:t>
            </a: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Objectives / Expectations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375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39950"/>
            <a:ext cx="5328592" cy="50809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19672" y="4090845"/>
            <a:ext cx="6984776" cy="2452365"/>
            <a:chOff x="1619672" y="4090845"/>
            <a:chExt cx="6984776" cy="2452365"/>
          </a:xfrm>
        </p:grpSpPr>
        <p:sp>
          <p:nvSpPr>
            <p:cNvPr id="6" name="Rectangular Callout 5"/>
            <p:cNvSpPr/>
            <p:nvPr/>
          </p:nvSpPr>
          <p:spPr>
            <a:xfrm>
              <a:off x="5652120" y="4437112"/>
              <a:ext cx="2952328" cy="1944216"/>
            </a:xfrm>
            <a:prstGeom prst="wedgeRectCallout">
              <a:avLst>
                <a:gd name="adj1" fmla="val -93709"/>
                <a:gd name="adj2" fmla="val 1362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>
                  <a:solidFill>
                    <a:schemeClr val="tx1"/>
                  </a:solidFill>
                </a:rPr>
                <a:t>Stock </a:t>
              </a:r>
              <a:r>
                <a:rPr lang="en-US" dirty="0">
                  <a:solidFill>
                    <a:schemeClr val="tx1"/>
                  </a:solidFill>
                </a:rPr>
                <a:t>is a group of individuals </a:t>
              </a:r>
              <a:r>
                <a:rPr lang="en-US" dirty="0" smtClean="0">
                  <a:solidFill>
                    <a:schemeClr val="tx1"/>
                  </a:solidFill>
                </a:rPr>
                <a:t>of </a:t>
              </a:r>
              <a:r>
                <a:rPr lang="en-US" dirty="0">
                  <a:solidFill>
                    <a:schemeClr val="tx1"/>
                  </a:solidFill>
                </a:rPr>
                <a:t>a species occupying a well defined spatial range independent of other stocks of the same species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19672" y="4090845"/>
              <a:ext cx="2808312" cy="24523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504" y="1439950"/>
            <a:ext cx="8424936" cy="2857239"/>
            <a:chOff x="107504" y="1439950"/>
            <a:chExt cx="8424936" cy="2857239"/>
          </a:xfrm>
        </p:grpSpPr>
        <p:sp>
          <p:nvSpPr>
            <p:cNvPr id="10" name="Rectangular Callout 9"/>
            <p:cNvSpPr/>
            <p:nvPr/>
          </p:nvSpPr>
          <p:spPr>
            <a:xfrm>
              <a:off x="5580112" y="1439950"/>
              <a:ext cx="2952328" cy="2565114"/>
            </a:xfrm>
            <a:prstGeom prst="wedgeRectCallout">
              <a:avLst>
                <a:gd name="adj1" fmla="val -152010"/>
                <a:gd name="adj2" fmla="val 2054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tx1"/>
                  </a:solidFill>
                </a:rPr>
                <a:t>Fishery</a:t>
              </a:r>
              <a:r>
                <a:rPr lang="en-US" dirty="0" smtClean="0">
                  <a:solidFill>
                    <a:schemeClr val="tx1"/>
                  </a:solidFill>
                </a:rPr>
                <a:t> is an activity leading to the harvesting of fish, within the boundaries of a defined water area. It gathers indication of human fishing activity with economic, management, biological, environmental and technological viewpoints.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7504" y="2564904"/>
              <a:ext cx="2448272" cy="17322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Main Entities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0292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59632"/>
            <a:ext cx="8229600" cy="5598368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US" sz="1800" b="1" i="1" dirty="0"/>
              <a:t>FAO FIRMS </a:t>
            </a:r>
            <a:r>
              <a:rPr lang="en-US" sz="1600" i="1" dirty="0"/>
              <a:t>(http://firms.fao.org/firms/en)</a:t>
            </a:r>
            <a:r>
              <a:rPr lang="en-US" sz="1800" i="1" dirty="0"/>
              <a:t> </a:t>
            </a:r>
          </a:p>
          <a:p>
            <a:pPr lvl="1" algn="just"/>
            <a:r>
              <a:rPr lang="en-US" sz="1600" i="1" dirty="0" smtClean="0"/>
              <a:t>Fisheries </a:t>
            </a:r>
            <a:r>
              <a:rPr lang="en-US" sz="1600" i="1" dirty="0"/>
              <a:t>and Resources </a:t>
            </a:r>
            <a:r>
              <a:rPr lang="en-US" sz="1600" b="1" i="1" dirty="0"/>
              <a:t>Monitoring </a:t>
            </a:r>
            <a:r>
              <a:rPr lang="en-US" sz="1600" b="1" i="1" dirty="0" smtClean="0"/>
              <a:t>System</a:t>
            </a:r>
          </a:p>
          <a:p>
            <a:pPr lvl="1" algn="just"/>
            <a:r>
              <a:rPr lang="en-US" sz="1600" i="1" dirty="0" smtClean="0"/>
              <a:t>Provides </a:t>
            </a:r>
            <a:r>
              <a:rPr lang="en-US" sz="1600" i="1" dirty="0"/>
              <a:t>access to </a:t>
            </a:r>
            <a:r>
              <a:rPr lang="en-US" sz="1600" b="1" i="1" dirty="0" smtClean="0"/>
              <a:t>high-quality </a:t>
            </a:r>
            <a:r>
              <a:rPr lang="en-US" sz="1600" b="1" i="1" dirty="0"/>
              <a:t>information </a:t>
            </a:r>
            <a:r>
              <a:rPr lang="en-US" sz="1600" i="1" dirty="0"/>
              <a:t>on the global monitoring and management of </a:t>
            </a:r>
            <a:r>
              <a:rPr lang="en-US" sz="1600" b="1" i="1" dirty="0"/>
              <a:t>fishery marine resources</a:t>
            </a:r>
            <a:r>
              <a:rPr lang="en-US" sz="1600" i="1" dirty="0"/>
              <a:t>. </a:t>
            </a:r>
            <a:endParaRPr lang="en-US" sz="1600" i="1" dirty="0" smtClean="0"/>
          </a:p>
          <a:p>
            <a:pPr lvl="1" algn="just"/>
            <a:r>
              <a:rPr lang="en-US" sz="1600" i="1" dirty="0" smtClean="0"/>
              <a:t>Collects </a:t>
            </a:r>
            <a:r>
              <a:rPr lang="en-US" sz="1600" i="1" dirty="0"/>
              <a:t>data from </a:t>
            </a:r>
            <a:r>
              <a:rPr lang="en-US" sz="1600" b="1" i="1" dirty="0"/>
              <a:t>14</a:t>
            </a:r>
            <a:r>
              <a:rPr lang="en-US" sz="1600" i="1" dirty="0"/>
              <a:t> intergovernmental </a:t>
            </a:r>
            <a:r>
              <a:rPr lang="en-US" sz="1600" b="1" i="1" dirty="0"/>
              <a:t>organization</a:t>
            </a:r>
            <a:r>
              <a:rPr lang="en-US" sz="1600" i="1" dirty="0"/>
              <a:t>s </a:t>
            </a:r>
            <a:endParaRPr lang="en-US" sz="1600" i="1" dirty="0" smtClean="0"/>
          </a:p>
          <a:p>
            <a:pPr marL="457200" indent="-457200" algn="just">
              <a:buFont typeface="+mj-lt"/>
              <a:buAutoNum type="arabicPeriod"/>
            </a:pPr>
            <a:endParaRPr lang="en-US" sz="1800" b="1" i="1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i="1" dirty="0" smtClean="0"/>
              <a:t>RAM </a:t>
            </a:r>
            <a:r>
              <a:rPr lang="en-US" sz="1800" b="1" i="1" dirty="0"/>
              <a:t>Legacy Stock Assessment Database </a:t>
            </a:r>
            <a:r>
              <a:rPr lang="en-US" sz="1600" i="1" dirty="0"/>
              <a:t>(http://ramlegacy.org/) </a:t>
            </a:r>
            <a:endParaRPr lang="en-US" sz="1800" i="1" dirty="0" smtClean="0"/>
          </a:p>
          <a:p>
            <a:pPr lvl="1" algn="just"/>
            <a:r>
              <a:rPr lang="en-US" sz="1600" i="1" dirty="0" smtClean="0"/>
              <a:t>A compilation of </a:t>
            </a:r>
            <a:r>
              <a:rPr lang="en-US" sz="1600" b="1" i="1" dirty="0"/>
              <a:t>stock assessment results </a:t>
            </a:r>
            <a:r>
              <a:rPr lang="en-US" sz="1600" i="1" dirty="0"/>
              <a:t>for commercially exploited marine populations from around the world. </a:t>
            </a:r>
            <a:endParaRPr lang="en-US" sz="1600" i="1" dirty="0" smtClean="0"/>
          </a:p>
          <a:p>
            <a:pPr lvl="1" algn="just"/>
            <a:r>
              <a:rPr lang="en-US" sz="1600" i="1" dirty="0" smtClean="0"/>
              <a:t>The </a:t>
            </a:r>
            <a:r>
              <a:rPr lang="en-US" sz="1600" i="1" dirty="0"/>
              <a:t>assessments were assembled from </a:t>
            </a:r>
            <a:r>
              <a:rPr lang="en-US" sz="1600" b="1" i="1" dirty="0"/>
              <a:t>21</a:t>
            </a:r>
            <a:r>
              <a:rPr lang="en-US" sz="1600" i="1" dirty="0"/>
              <a:t> national </a:t>
            </a:r>
            <a:r>
              <a:rPr lang="en-US" sz="1600" i="1" dirty="0" smtClean="0"/>
              <a:t>and </a:t>
            </a:r>
            <a:r>
              <a:rPr lang="en-US" sz="1600" i="1" dirty="0"/>
              <a:t>international </a:t>
            </a:r>
            <a:r>
              <a:rPr lang="en-US" sz="1600" b="1" i="1" dirty="0"/>
              <a:t>management </a:t>
            </a:r>
            <a:r>
              <a:rPr lang="en-US" sz="1600" b="1" i="1" dirty="0" smtClean="0"/>
              <a:t>agencies.</a:t>
            </a:r>
          </a:p>
          <a:p>
            <a:pPr lvl="1" algn="just"/>
            <a:endParaRPr lang="en-US" sz="1600" i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i="1" dirty="0" err="1" smtClean="0"/>
              <a:t>FishSource</a:t>
            </a:r>
            <a:r>
              <a:rPr lang="en-US" sz="1800" i="1" dirty="0" smtClean="0"/>
              <a:t> </a:t>
            </a:r>
            <a:r>
              <a:rPr lang="en-US" sz="1600" i="1" dirty="0"/>
              <a:t>(http://www.fishsource.com</a:t>
            </a:r>
            <a:r>
              <a:rPr lang="en-US" sz="1600" i="1" dirty="0" smtClean="0"/>
              <a:t>/)</a:t>
            </a:r>
          </a:p>
          <a:p>
            <a:pPr marL="857250" lvl="1" indent="-457200" algn="just"/>
            <a:r>
              <a:rPr lang="en-US" sz="1600" i="1" dirty="0" smtClean="0"/>
              <a:t>Online information </a:t>
            </a:r>
            <a:r>
              <a:rPr lang="en-US" sz="1600" i="1" dirty="0"/>
              <a:t>resource about the </a:t>
            </a:r>
            <a:r>
              <a:rPr lang="en-US" sz="1600" b="1" i="1" dirty="0"/>
              <a:t>status of stocks and fisheries</a:t>
            </a:r>
            <a:r>
              <a:rPr lang="en-US" sz="1600" i="1" dirty="0" smtClean="0"/>
              <a:t>.</a:t>
            </a:r>
          </a:p>
          <a:p>
            <a:pPr marL="857250" lvl="1" indent="-457200" algn="just"/>
            <a:r>
              <a:rPr lang="en-US" sz="1600" i="1" dirty="0" smtClean="0"/>
              <a:t>Compiles and </a:t>
            </a:r>
            <a:r>
              <a:rPr lang="en-US" sz="1600" i="1" dirty="0"/>
              <a:t>summarizes all the information that is needed from analysts to </a:t>
            </a:r>
            <a:r>
              <a:rPr lang="en-US" sz="1600" b="1" i="1" dirty="0"/>
              <a:t>evaluate the sustainability</a:t>
            </a:r>
            <a:r>
              <a:rPr lang="en-US" sz="1600" i="1" dirty="0"/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Sources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385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60388"/>
              </p:ext>
            </p:extLst>
          </p:nvPr>
        </p:nvGraphicFramePr>
        <p:xfrm>
          <a:off x="3607814" y="962812"/>
          <a:ext cx="2664296" cy="57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363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Stocks</a:t>
                      </a:r>
                      <a:endParaRPr lang="el-GR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Stock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ID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Stock Name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Species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Assessment Area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Exploiting Fisheries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Reporting Entity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Assessment Methods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 and Trend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Scientific Advice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Fishing Pressure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Abundance Level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DB Source</a:t>
                      </a:r>
                      <a:endParaRPr lang="el-GR" sz="1600" dirty="0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 of Information</a:t>
                      </a:r>
                      <a:endParaRPr lang="el-GR" sz="1600" dirty="0"/>
                    </a:p>
                  </a:txBody>
                  <a:tcPr/>
                </a:tc>
              </a:tr>
              <a:tr h="35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Ownership</a:t>
                      </a:r>
                      <a:endParaRPr lang="el-GR" sz="1600" dirty="0"/>
                    </a:p>
                  </a:txBody>
                  <a:tcPr/>
                </a:tc>
              </a:tr>
              <a:tr h="350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Reporting Year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3507"/>
              </p:ext>
            </p:extLst>
          </p:nvPr>
        </p:nvGraphicFramePr>
        <p:xfrm>
          <a:off x="6372200" y="962812"/>
          <a:ext cx="2664296" cy="576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367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Fisheries</a:t>
                      </a:r>
                      <a:endParaRPr lang="el-GR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Fishery ID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Fishery Name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Species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Fishing Area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Jurisdiction Area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Exploiting stocks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Management Entity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 System</a:t>
                      </a:r>
                      <a:r>
                        <a:rPr lang="en-US" sz="1600" baseline="0" dirty="0" smtClean="0"/>
                        <a:t> Type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Flag State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Fishing Gear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Catches and Landings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DB Source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r>
                        <a:rPr lang="en-US" sz="1600" baseline="0" dirty="0" smtClean="0"/>
                        <a:t> of Information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Ownership</a:t>
                      </a:r>
                      <a:endParaRPr lang="el-GR" sz="1600" dirty="0"/>
                    </a:p>
                  </a:txBody>
                  <a:tcPr/>
                </a:tc>
              </a:tr>
              <a:tr h="337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Reporting</a:t>
                      </a:r>
                      <a:r>
                        <a:rPr lang="en-US" sz="1600" baseline="0" dirty="0" smtClean="0"/>
                        <a:t> Year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648072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Minimum Data Requirements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276797"/>
            <a:ext cx="33123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Minimum data requirements </a:t>
            </a:r>
            <a:r>
              <a:rPr lang="en-US" sz="1600" i="1" dirty="0" smtClean="0"/>
              <a:t>for the GRSF were defined by the </a:t>
            </a:r>
            <a:r>
              <a:rPr lang="en-US" sz="1600" b="1" i="1" dirty="0" smtClean="0"/>
              <a:t>community.</a:t>
            </a:r>
            <a:endParaRPr lang="en-US" sz="16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i="1" dirty="0" smtClean="0"/>
              <a:t>17 </a:t>
            </a:r>
            <a:r>
              <a:rPr lang="en-US" sz="1600" b="1" i="1" dirty="0" smtClean="0"/>
              <a:t>fields for stocks </a:t>
            </a:r>
            <a:r>
              <a:rPr lang="en-US" sz="1600" i="1" dirty="0" smtClean="0"/>
              <a:t>and 17 </a:t>
            </a:r>
            <a:r>
              <a:rPr lang="en-US" sz="1600" b="1" i="1" dirty="0" smtClean="0"/>
              <a:t>fields for fisheries</a:t>
            </a:r>
            <a:r>
              <a:rPr lang="en-US" sz="1600" i="1" dirty="0" smtClean="0"/>
              <a:t>, </a:t>
            </a:r>
            <a:r>
              <a:rPr lang="en-US" sz="1600" b="1" i="1" dirty="0" smtClean="0"/>
              <a:t>UUID</a:t>
            </a:r>
            <a:r>
              <a:rPr lang="en-US" sz="1600" i="1" dirty="0" smtClean="0"/>
              <a:t> specifications and </a:t>
            </a:r>
            <a:r>
              <a:rPr lang="en-US" sz="1600" b="1" i="1" dirty="0" smtClean="0"/>
              <a:t>usage scenarios </a:t>
            </a:r>
            <a:r>
              <a:rPr lang="en-US" sz="1600" i="1" dirty="0" smtClean="0"/>
              <a:t>were defined.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Information</a:t>
            </a:r>
            <a:r>
              <a:rPr lang="en-US" sz="1600" i="1" dirty="0" smtClean="0"/>
              <a:t> from the 3 sources has to be </a:t>
            </a:r>
            <a:r>
              <a:rPr lang="en-US" sz="1600" b="1" i="1" dirty="0" smtClean="0"/>
              <a:t>extracted</a:t>
            </a:r>
            <a:r>
              <a:rPr lang="en-US" sz="1600" i="1" dirty="0" smtClean="0"/>
              <a:t>, </a:t>
            </a:r>
            <a:r>
              <a:rPr lang="en-US" sz="1600" b="1" i="1" dirty="0" smtClean="0"/>
              <a:t>transformed</a:t>
            </a:r>
            <a:r>
              <a:rPr lang="en-US" sz="1600" i="1" dirty="0" smtClean="0"/>
              <a:t> and </a:t>
            </a:r>
            <a:r>
              <a:rPr lang="en-US" sz="1600" b="1" i="1" dirty="0" smtClean="0"/>
              <a:t>stored</a:t>
            </a:r>
            <a:r>
              <a:rPr lang="en-US" sz="1600" i="1" dirty="0" smtClean="0"/>
              <a:t> to the GRSF according to the requirements.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29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9632"/>
            <a:ext cx="8229600" cy="495801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1" i="1" dirty="0" err="1" smtClean="0"/>
              <a:t>MarineTLO</a:t>
            </a:r>
            <a:r>
              <a:rPr lang="en-US" sz="1800" dirty="0" smtClean="0"/>
              <a:t> is a </a:t>
            </a:r>
            <a:r>
              <a:rPr lang="en-US" sz="1800" b="1" i="1" dirty="0" smtClean="0"/>
              <a:t>Top Level Ontology </a:t>
            </a:r>
            <a:r>
              <a:rPr lang="en-US" sz="1800" dirty="0" smtClean="0"/>
              <a:t>for the </a:t>
            </a:r>
            <a:r>
              <a:rPr lang="en-US" sz="1800" b="1" i="1" dirty="0" smtClean="0"/>
              <a:t>marine domain </a:t>
            </a:r>
            <a:r>
              <a:rPr lang="en-US" sz="1800" dirty="0" smtClean="0"/>
              <a:t>offering fundamental abstractions for querying. 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smtClean="0"/>
              <a:t>It was created for the needs of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iMarine</a:t>
            </a:r>
            <a:r>
              <a:rPr lang="en-US" sz="1800" b="1" i="1" dirty="0" smtClean="0"/>
              <a:t> </a:t>
            </a:r>
            <a:r>
              <a:rPr lang="en-US" sz="1800" dirty="0" smtClean="0"/>
              <a:t>FP7 project.</a:t>
            </a:r>
          </a:p>
          <a:p>
            <a:pPr algn="just"/>
            <a:endParaRPr lang="en-US" sz="1800" b="1" i="1" dirty="0"/>
          </a:p>
          <a:p>
            <a:pPr algn="just"/>
            <a:r>
              <a:rPr lang="en-US" sz="1800" b="1" i="1" dirty="0" smtClean="0"/>
              <a:t>Marine TLO </a:t>
            </a:r>
            <a:r>
              <a:rPr lang="en-US" sz="1800" dirty="0" smtClean="0"/>
              <a:t>is being extended to according to the </a:t>
            </a:r>
            <a:r>
              <a:rPr lang="en-US" sz="1800" b="1" i="1" dirty="0" err="1" smtClean="0"/>
              <a:t>BlueBridge</a:t>
            </a:r>
            <a:r>
              <a:rPr lang="en-US" sz="1800" i="1" dirty="0" smtClean="0"/>
              <a:t> </a:t>
            </a:r>
            <a:r>
              <a:rPr lang="en-US" sz="1800" dirty="0" smtClean="0"/>
              <a:t>project requirements and is being used as </a:t>
            </a:r>
            <a:r>
              <a:rPr lang="en-US" sz="1800" b="1" i="1" dirty="0" smtClean="0"/>
              <a:t>conceptual backbone for information integration</a:t>
            </a:r>
            <a:r>
              <a:rPr lang="en-US" sz="1800" dirty="0" smtClean="0"/>
              <a:t> in the </a:t>
            </a:r>
            <a:r>
              <a:rPr lang="en-US" sz="1800" b="1" i="1" dirty="0" smtClean="0"/>
              <a:t>knowledge base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The </a:t>
            </a:r>
            <a:r>
              <a:rPr lang="en-US" sz="1800" dirty="0"/>
              <a:t>latest </a:t>
            </a:r>
            <a:r>
              <a:rPr lang="en-US" sz="1800" b="1" i="1" dirty="0" smtClean="0"/>
              <a:t>“core” </a:t>
            </a:r>
            <a:r>
              <a:rPr lang="en-US" sz="1800" dirty="0"/>
              <a:t>version of </a:t>
            </a:r>
            <a:r>
              <a:rPr lang="en-US" sz="1800" dirty="0" err="1"/>
              <a:t>MarineTLO</a:t>
            </a:r>
            <a:r>
              <a:rPr lang="en-US" sz="1800" dirty="0"/>
              <a:t> (</a:t>
            </a:r>
            <a:r>
              <a:rPr lang="en-US" sz="1800" dirty="0" smtClean="0"/>
              <a:t>v.5) </a:t>
            </a:r>
            <a:r>
              <a:rPr lang="en-US" sz="1800" dirty="0"/>
              <a:t>w</a:t>
            </a:r>
            <a:r>
              <a:rPr lang="en-US" sz="1800" dirty="0" smtClean="0"/>
              <a:t>as </a:t>
            </a:r>
            <a:r>
              <a:rPr lang="en-US" sz="1800" dirty="0"/>
              <a:t>released on </a:t>
            </a:r>
            <a:r>
              <a:rPr lang="en-US" sz="1800" b="1" i="1" dirty="0" smtClean="0"/>
              <a:t>December 2016</a:t>
            </a:r>
            <a:r>
              <a:rPr lang="en-US" sz="1800" dirty="0" smtClean="0"/>
              <a:t>, </a:t>
            </a:r>
            <a:r>
              <a:rPr lang="en-US" sz="1800" dirty="0"/>
              <a:t>contains </a:t>
            </a:r>
            <a:r>
              <a:rPr lang="en-US" sz="1800" b="1" i="1" dirty="0" smtClean="0"/>
              <a:t>x classes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b="1" i="1" dirty="0" smtClean="0"/>
              <a:t>x properties</a:t>
            </a:r>
            <a:r>
              <a:rPr lang="en-US" sz="1800" dirty="0" smtClean="0"/>
              <a:t>, </a:t>
            </a:r>
            <a:r>
              <a:rPr lang="en-US" sz="1800" dirty="0"/>
              <a:t>aims at covering any part of the marine </a:t>
            </a:r>
            <a:r>
              <a:rPr lang="en-US" sz="1800" dirty="0" smtClean="0"/>
              <a:t>domain.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The latest </a:t>
            </a:r>
            <a:r>
              <a:rPr lang="en-US" sz="1800" b="1" i="1" dirty="0" smtClean="0"/>
              <a:t>“operational” </a:t>
            </a:r>
            <a:r>
              <a:rPr lang="en-US" sz="1800" dirty="0"/>
              <a:t>version for the needs of </a:t>
            </a:r>
            <a:r>
              <a:rPr lang="en-US" sz="1800" dirty="0" err="1" smtClean="0"/>
              <a:t>BlueBridge</a:t>
            </a:r>
            <a:r>
              <a:rPr lang="en-US" sz="1800" dirty="0" smtClean="0"/>
              <a:t> project (v.5) aims </a:t>
            </a:r>
            <a:r>
              <a:rPr lang="en-US" sz="1800" dirty="0"/>
              <a:t>at integrating </a:t>
            </a:r>
            <a:r>
              <a:rPr lang="en-US" sz="1800" dirty="0" smtClean="0"/>
              <a:t>FIRMS, </a:t>
            </a:r>
            <a:r>
              <a:rPr lang="en-US" sz="1800" dirty="0" err="1" smtClean="0"/>
              <a:t>FishSource</a:t>
            </a:r>
            <a:r>
              <a:rPr lang="en-US" sz="1800" dirty="0" smtClean="0"/>
              <a:t> and RAM. </a:t>
            </a:r>
            <a:r>
              <a:rPr lang="en-US" sz="1800" dirty="0"/>
              <a:t>It contains the “</a:t>
            </a:r>
            <a:r>
              <a:rPr lang="en-US" sz="1800" dirty="0" smtClean="0"/>
              <a:t>core” version </a:t>
            </a:r>
            <a:r>
              <a:rPr lang="en-US" sz="1800" dirty="0"/>
              <a:t>and classes/properties related to the particular sources used. In total it contains </a:t>
            </a:r>
            <a:r>
              <a:rPr lang="en-US" sz="1800" b="1" i="1" dirty="0" smtClean="0"/>
              <a:t>x classes</a:t>
            </a: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b="1" i="1" dirty="0" smtClean="0"/>
              <a:t>x properties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Semantic Models </a:t>
            </a:r>
            <a:br>
              <a:rPr lang="en-US" sz="2400" b="1" i="1" dirty="0" smtClean="0"/>
            </a:br>
            <a:r>
              <a:rPr lang="en-US" sz="2400" b="1" i="1" dirty="0" smtClean="0"/>
              <a:t>Marine TLO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503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386" y="116632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Semantic Models </a:t>
            </a:r>
            <a:br>
              <a:rPr lang="en-US" sz="2400" b="1" i="1" dirty="0" smtClean="0"/>
            </a:br>
            <a:r>
              <a:rPr lang="en-US" sz="2400" b="1" i="1" dirty="0" smtClean="0"/>
              <a:t>Extensions </a:t>
            </a:r>
            <a:endParaRPr lang="el-GR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7928" y="120745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5</a:t>
            </a:r>
            <a:r>
              <a:rPr lang="en-US" sz="1600" dirty="0" smtClean="0"/>
              <a:t> </a:t>
            </a:r>
            <a:r>
              <a:rPr lang="en-US" sz="1600" dirty="0" smtClean="0"/>
              <a:t>new </a:t>
            </a:r>
            <a:r>
              <a:rPr lang="en-US" sz="1600" b="1" i="1" dirty="0" smtClean="0"/>
              <a:t>Classes</a:t>
            </a:r>
            <a:r>
              <a:rPr lang="en-US" sz="1600" dirty="0" smtClean="0"/>
              <a:t> added</a:t>
            </a:r>
            <a:r>
              <a:rPr lang="en-US" sz="1600" i="1" dirty="0" smtClean="0"/>
              <a:t>.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12 </a:t>
            </a:r>
            <a:r>
              <a:rPr lang="en-US" sz="1600" dirty="0" smtClean="0"/>
              <a:t>new</a:t>
            </a:r>
            <a:r>
              <a:rPr lang="en-US" sz="1600" b="1" i="1" dirty="0" smtClean="0"/>
              <a:t> Properties </a:t>
            </a:r>
            <a:r>
              <a:rPr lang="en-US" sz="1600" dirty="0"/>
              <a:t>added</a:t>
            </a:r>
            <a:r>
              <a:rPr lang="en-US" sz="1600" i="1" dirty="0" smtClean="0"/>
              <a:t>.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509629" y="3691880"/>
            <a:ext cx="1752600" cy="51546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 smtClean="0"/>
              <a:t>Fishery Activity</a:t>
            </a:r>
            <a:endParaRPr lang="en-US" altLang="el-GR" sz="1800" i="1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39552" y="3165341"/>
            <a:ext cx="2376264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 smtClean="0"/>
              <a:t>BC75_Stock</a:t>
            </a:r>
            <a:endParaRPr lang="en-US" altLang="el-GR" sz="1400" i="1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39552" y="3890064"/>
            <a:ext cx="2376264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 smtClean="0"/>
              <a:t>BC76_Stock_Formation</a:t>
            </a:r>
            <a:endParaRPr lang="en-US" altLang="el-GR" sz="1400" i="1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539480" y="4382826"/>
            <a:ext cx="1752600" cy="51546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 smtClean="0"/>
              <a:t>Capture Activity</a:t>
            </a:r>
            <a:endParaRPr lang="en-US" altLang="el-GR" sz="1800" i="1" dirty="0"/>
          </a:p>
        </p:txBody>
      </p:sp>
      <p:cxnSp>
        <p:nvCxnSpPr>
          <p:cNvPr id="12" name="AutoShape 33"/>
          <p:cNvCxnSpPr>
            <a:cxnSpLocks noChangeShapeType="1"/>
          </p:cNvCxnSpPr>
          <p:nvPr/>
        </p:nvCxnSpPr>
        <p:spPr bwMode="auto">
          <a:xfrm>
            <a:off x="6124515" y="3612169"/>
            <a:ext cx="1975877" cy="323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6051360" y="3372338"/>
            <a:ext cx="28315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LC55_used_object_of_type</a:t>
            </a:r>
            <a:endParaRPr lang="en-US" altLang="el-GR" sz="11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AutoShape 33"/>
          <p:cNvCxnSpPr>
            <a:cxnSpLocks noChangeShapeType="1"/>
          </p:cNvCxnSpPr>
          <p:nvPr/>
        </p:nvCxnSpPr>
        <p:spPr bwMode="auto">
          <a:xfrm>
            <a:off x="6124514" y="4072095"/>
            <a:ext cx="1975877" cy="323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33"/>
          <p:cNvCxnSpPr>
            <a:cxnSpLocks noChangeShapeType="1"/>
          </p:cNvCxnSpPr>
          <p:nvPr/>
        </p:nvCxnSpPr>
        <p:spPr bwMode="auto">
          <a:xfrm>
            <a:off x="6124515" y="4545876"/>
            <a:ext cx="1975877" cy="323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39552" y="4600378"/>
            <a:ext cx="2376264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 smtClean="0"/>
              <a:t>BC77_Matter_Removal</a:t>
            </a:r>
            <a:endParaRPr lang="en-US" altLang="el-GR" sz="1400" i="1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39552" y="5276056"/>
            <a:ext cx="2376264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 smtClean="0"/>
              <a:t>BC78_Ammount_or_Matter</a:t>
            </a:r>
            <a:endParaRPr lang="en-US" altLang="el-GR" sz="1400" i="1" dirty="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39552" y="5996136"/>
            <a:ext cx="2376264" cy="457200"/>
          </a:xfrm>
          <a:prstGeom prst="roundRect">
            <a:avLst>
              <a:gd name="adj" fmla="val 16667"/>
            </a:avLst>
          </a:prstGeom>
          <a:solidFill>
            <a:srgbClr val="A5DFF9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 smtClean="0"/>
              <a:t>BC79_Rights</a:t>
            </a:r>
            <a:endParaRPr lang="en-US" altLang="el-GR" sz="1400" i="1" dirty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3539480" y="5073772"/>
            <a:ext cx="1752600" cy="51546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 smtClean="0"/>
              <a:t>Data Evaluation</a:t>
            </a:r>
            <a:endParaRPr lang="en-US" altLang="el-GR" sz="1800" i="1" dirty="0"/>
          </a:p>
        </p:txBody>
      </p:sp>
      <p:cxnSp>
        <p:nvCxnSpPr>
          <p:cNvPr id="23" name="AutoShape 33"/>
          <p:cNvCxnSpPr>
            <a:cxnSpLocks noChangeShapeType="1"/>
          </p:cNvCxnSpPr>
          <p:nvPr/>
        </p:nvCxnSpPr>
        <p:spPr bwMode="auto">
          <a:xfrm>
            <a:off x="6124515" y="5056922"/>
            <a:ext cx="1975877" cy="323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33"/>
          <p:cNvCxnSpPr>
            <a:cxnSpLocks noChangeShapeType="1"/>
          </p:cNvCxnSpPr>
          <p:nvPr/>
        </p:nvCxnSpPr>
        <p:spPr bwMode="auto">
          <a:xfrm>
            <a:off x="6124513" y="5460652"/>
            <a:ext cx="1975877" cy="323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33"/>
          <p:cNvCxnSpPr>
            <a:cxnSpLocks noChangeShapeType="1"/>
          </p:cNvCxnSpPr>
          <p:nvPr/>
        </p:nvCxnSpPr>
        <p:spPr bwMode="auto">
          <a:xfrm>
            <a:off x="6124512" y="5921018"/>
            <a:ext cx="1975877" cy="323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94480" y="2527181"/>
            <a:ext cx="175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5 </a:t>
            </a:r>
            <a:r>
              <a:rPr lang="en-US" sz="2000" b="1" i="1" dirty="0" smtClean="0"/>
              <a:t>new Classes</a:t>
            </a:r>
            <a:endParaRPr lang="el-GR" sz="2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42484" y="2527181"/>
            <a:ext cx="1749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3 </a:t>
            </a:r>
            <a:r>
              <a:rPr lang="en-US" sz="2000" b="1" i="1" dirty="0" smtClean="0"/>
              <a:t>new Events</a:t>
            </a:r>
            <a:endParaRPr lang="el-GR" sz="20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06982" y="2527181"/>
            <a:ext cx="2109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6 </a:t>
            </a:r>
            <a:r>
              <a:rPr lang="en-US" sz="2000" b="1" i="1" dirty="0" smtClean="0"/>
              <a:t>new properties </a:t>
            </a:r>
            <a:r>
              <a:rPr lang="en-US" sz="1400" i="1" dirty="0" smtClean="0"/>
              <a:t>(and the corresponding inverse ones)</a:t>
            </a:r>
            <a:endParaRPr lang="el-GR" sz="2000" i="1" dirty="0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056736" y="3837279"/>
            <a:ext cx="28315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LC56_has_preferred_identifier</a:t>
            </a:r>
            <a:endParaRPr lang="en-US" altLang="el-GR" sz="11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057824" y="4293989"/>
            <a:ext cx="28315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LC57_used_specific_technique</a:t>
            </a:r>
            <a:endParaRPr lang="en-US" altLang="el-GR" sz="11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6051809" y="4798954"/>
            <a:ext cx="28315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LC58_right_held_by</a:t>
            </a:r>
            <a:endParaRPr lang="en-US" altLang="el-GR" sz="11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6051359" y="5200701"/>
            <a:ext cx="28315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LC59_is_subject_to</a:t>
            </a:r>
            <a:endParaRPr lang="en-US" altLang="el-GR" sz="11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6057824" y="5684164"/>
            <a:ext cx="28315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LC60_possesses</a:t>
            </a:r>
            <a:endParaRPr lang="en-US" altLang="el-GR" sz="11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/>
      <p:bldP spid="19" grpId="0" animBg="1"/>
      <p:bldP spid="20" grpId="0" animBg="1"/>
      <p:bldP spid="21" grpId="0" animBg="1"/>
      <p:bldP spid="22" grpId="0" animBg="1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12150</TotalTime>
  <Words>2464</Words>
  <Application>Microsoft Office PowerPoint</Application>
  <PresentationFormat>On-screen Show (4:3)</PresentationFormat>
  <Paragraphs>722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Presentation Template</vt:lpstr>
      <vt:lpstr>Towards Constructing GRSF</vt:lpstr>
      <vt:lpstr>Outline</vt:lpstr>
      <vt:lpstr>Overview</vt:lpstr>
      <vt:lpstr>Objectives / Expectations</vt:lpstr>
      <vt:lpstr>Main Entities</vt:lpstr>
      <vt:lpstr>Sources</vt:lpstr>
      <vt:lpstr>Minimum Data Requirements</vt:lpstr>
      <vt:lpstr>Semantic Models  Marine TLO</vt:lpstr>
      <vt:lpstr>Semantic Models  Extensions </vt:lpstr>
      <vt:lpstr>Semantic Models Modeling Stock example</vt:lpstr>
      <vt:lpstr>Semantic Models Modeling Fishery example</vt:lpstr>
      <vt:lpstr>Mappings</vt:lpstr>
      <vt:lpstr>Components  Mapping Framework</vt:lpstr>
      <vt:lpstr>Mapping Activities</vt:lpstr>
      <vt:lpstr>Components  MatWare</vt:lpstr>
      <vt:lpstr>Components  MatWare – cont’d</vt:lpstr>
      <vt:lpstr>Components GRSF-services-core Merger &amp; Dissector</vt:lpstr>
      <vt:lpstr>Merging and Dissecting</vt:lpstr>
      <vt:lpstr>Merging and Dissecting</vt:lpstr>
      <vt:lpstr>Components GRSF-services-core Publisher</vt:lpstr>
      <vt:lpstr>Components GRSF-services-updater</vt:lpstr>
      <vt:lpstr>GRSF Construction GRSF KB Construction Workflow</vt:lpstr>
      <vt:lpstr>GRSF Construction GRSF Catalogue Publishing Workflow</vt:lpstr>
      <vt:lpstr>Provenance</vt:lpstr>
      <vt:lpstr>GRSF as a product  The contents of GRSF KB</vt:lpstr>
      <vt:lpstr>GRSF as a product  The contents of GRSF KB – cont’d</vt:lpstr>
      <vt:lpstr>GRSF as a product  Indicative Competency Queries</vt:lpstr>
      <vt:lpstr>PowerPoint Presentation</vt:lpstr>
      <vt:lpstr>GRSF as a product  Indicative Competency Queries – cont’d</vt:lpstr>
      <vt:lpstr>PowerPoint Presentation</vt:lpstr>
      <vt:lpstr>PowerPoint Presentation</vt:lpstr>
      <vt:lpstr>PowerPoint Presentation</vt:lpstr>
      <vt:lpstr>PowerPoint Presentation</vt:lpstr>
      <vt:lpstr>Next Steps</vt:lpstr>
      <vt:lpstr>Next Steps – cont’d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Assessment</dc:title>
  <dc:creator>Yannis Marketakis</dc:creator>
  <cp:lastModifiedBy>Yannis Marketakis</cp:lastModifiedBy>
  <cp:revision>424</cp:revision>
  <cp:lastPrinted>2016-09-08T08:35:51Z</cp:lastPrinted>
  <dcterms:created xsi:type="dcterms:W3CDTF">2015-09-02T13:03:41Z</dcterms:created>
  <dcterms:modified xsi:type="dcterms:W3CDTF">2017-01-10T14:43:08Z</dcterms:modified>
</cp:coreProperties>
</file>