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05" r:id="rId2"/>
    <p:sldId id="394" r:id="rId3"/>
    <p:sldId id="377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9" r:id="rId13"/>
    <p:sldId id="378" r:id="rId14"/>
    <p:sldId id="387" r:id="rId15"/>
    <p:sldId id="391" r:id="rId16"/>
    <p:sldId id="392" r:id="rId17"/>
    <p:sldId id="393" r:id="rId18"/>
    <p:sldId id="388" r:id="rId1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E89"/>
    <a:srgbClr val="F39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87454" autoAdjust="0"/>
  </p:normalViewPr>
  <p:slideViewPr>
    <p:cSldViewPr>
      <p:cViewPr varScale="1">
        <p:scale>
          <a:sx n="100" d="100"/>
          <a:sy n="100" d="100"/>
        </p:scale>
        <p:origin x="3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4C5B2-4BDE-4F7D-AF66-A53D1C5B6FB4}" type="datetimeFigureOut">
              <a:rPr lang="el-GR" smtClean="0"/>
              <a:t>28/9/2016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0A05A-C4A2-4846-A598-B4457AFA5B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1184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0A05A-C4A2-4846-A598-B4457AFA5B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1881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4" y="2263775"/>
            <a:ext cx="5364088" cy="1470025"/>
          </a:xfrm>
        </p:spPr>
        <p:txBody>
          <a:bodyPr/>
          <a:lstStyle>
            <a:lvl1pPr algn="l">
              <a:defRPr b="1">
                <a:solidFill>
                  <a:srgbClr val="125E8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0488" y="3886200"/>
            <a:ext cx="5379624" cy="990600"/>
          </a:xfr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your name and affiliation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16024" y="4953000"/>
            <a:ext cx="5364088" cy="492224"/>
          </a:xfrm>
        </p:spPr>
        <p:txBody>
          <a:bodyPr>
            <a:noAutofit/>
          </a:bodyPr>
          <a:lstStyle>
            <a:lvl1pPr marL="0" indent="0">
              <a:buNone/>
              <a:defRPr lang="it-IT" sz="2400" kern="1200" baseline="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your email address</a:t>
            </a:r>
            <a:endParaRPr lang="it-I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909086" y="5232476"/>
            <a:ext cx="3200400" cy="1013048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F39223"/>
                </a:solidFill>
              </a:defRPr>
            </a:lvl1pPr>
          </a:lstStyle>
          <a:p>
            <a:pPr lvl="0"/>
            <a:r>
              <a:rPr lang="en-US" dirty="0" smtClean="0"/>
              <a:t>Click to edit the name of the event, the date and the location</a:t>
            </a:r>
            <a:endParaRPr lang="it-IT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7" y="6280784"/>
            <a:ext cx="826363" cy="570192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838200" y="65303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BlueBRIDGE </a:t>
            </a:r>
            <a:r>
              <a:rPr lang="en-US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receives funding from the European Union’s Horizon 2020 research and innovation p</a:t>
            </a:r>
            <a:r>
              <a:rPr lang="it-IT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rogramme</a:t>
            </a:r>
            <a:r>
              <a:rPr lang="en-US" sz="9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grant agreement No. 675680</a:t>
            </a:r>
          </a:p>
        </p:txBody>
      </p:sp>
      <p:sp>
        <p:nvSpPr>
          <p:cNvPr id="14" name="Subtitle 8"/>
          <p:cNvSpPr txBox="1">
            <a:spLocks/>
          </p:cNvSpPr>
          <p:nvPr userDrawn="1"/>
        </p:nvSpPr>
        <p:spPr>
          <a:xfrm>
            <a:off x="4975992" y="6503734"/>
            <a:ext cx="4168008" cy="327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it-IT" sz="2000" b="1" dirty="0">
                <a:solidFill>
                  <a:schemeClr val="bg1"/>
                </a:solidFill>
              </a:rPr>
              <a:t>www.bluebridge-vres.eu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[custom bullets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1pPr>
            <a:lvl2pPr marL="742950" indent="-28575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2pPr>
            <a:lvl3pPr marL="1143000" indent="-2286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3pPr>
            <a:lvl4pPr marL="1600200" indent="-2286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62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1143000"/>
          </a:xfrm>
        </p:spPr>
        <p:txBody>
          <a:bodyPr/>
          <a:lstStyle>
            <a:lvl1pPr algn="r">
              <a:defRPr>
                <a:solidFill>
                  <a:srgbClr val="125E8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2pPr>
            <a:lvl3pPr marL="1143000" indent="-2286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0" y="116632"/>
            <a:ext cx="33528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34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09800"/>
            <a:ext cx="3008313" cy="3916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rgbClr val="125E8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3200" kern="1200">
          <a:solidFill>
            <a:srgbClr val="125E89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rgbClr val="125E8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400" kern="1200">
          <a:solidFill>
            <a:srgbClr val="125E8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rgbClr val="125E8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rgbClr val="125E8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nadakn@ics.forth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4" y="2263775"/>
            <a:ext cx="9036496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GRSF Progress Report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FORTH-ICS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Nikos </a:t>
            </a:r>
            <a:r>
              <a:rPr lang="en-US" dirty="0" err="1" smtClean="0"/>
              <a:t>Minadakis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minadakn@ics.forth.gr</a:t>
            </a:r>
            <a:r>
              <a:rPr lang="en-US" dirty="0" smtClean="0"/>
              <a:t> </a:t>
            </a:r>
          </a:p>
          <a:p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5796136" y="5232476"/>
            <a:ext cx="3313350" cy="10130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GRSF telco (FAO, FORTH, </a:t>
            </a:r>
            <a:r>
              <a:rPr lang="en-US" dirty="0" err="1" smtClean="0"/>
              <a:t>FishSource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September 28, 2016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58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FishSource</a:t>
            </a:r>
            <a:r>
              <a:rPr lang="en-US" sz="2800" dirty="0" smtClean="0"/>
              <a:t> – Source of Information</a:t>
            </a:r>
            <a:endParaRPr lang="el-GR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266152"/>
              </p:ext>
            </p:extLst>
          </p:nvPr>
        </p:nvGraphicFramePr>
        <p:xfrm>
          <a:off x="1043608" y="1412776"/>
          <a:ext cx="7128792" cy="4922259"/>
        </p:xfrm>
        <a:graphic>
          <a:graphicData uri="http://schemas.openxmlformats.org/drawingml/2006/table">
            <a:tbl>
              <a:tblPr/>
              <a:tblGrid>
                <a:gridCol w="3564396"/>
                <a:gridCol w="3564396"/>
              </a:tblGrid>
              <a:tr h="178336">
                <a:tc>
                  <a:txBody>
                    <a:bodyPr/>
                    <a:lstStyle/>
                    <a:p>
                      <a:r>
                        <a:rPr lang="en-US" sz="1400" b="1" dirty="0"/>
                        <a:t>stock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publication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 dirty="0" err="1"/>
                        <a:t>Nortwest</a:t>
                      </a:r>
                      <a:r>
                        <a:rPr lang="en-US" sz="1400" dirty="0"/>
                        <a:t> Pacific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https://staging.fishsource.org/stock_page/1049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 dirty="0"/>
                        <a:t>Northeast Pacific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https://staging.fishsource.org/stock_page/1048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 dirty="0"/>
                        <a:t>North Atlantic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https://staging.fishsource.org/stock_page/1047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 dirty="0"/>
                        <a:t>Indian Ocean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https://staging.fishsource.org/stock_page/1046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/>
                        <a:t>Celtic Sea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https://staging.fishsource.org/stock_page/800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/>
                        <a:t>Cornwall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https://staging.fishsource.org/stock_page/801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/>
                        <a:t>NW Atlantic - Canadian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https://staging.fishsource.org/stock_page/884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/>
                        <a:t>Western and Central Pacific Ocean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https://staging.fishsource.org/stock_page/1041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/>
                        <a:t>NW Atlantic - US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https://staging.fishsource.org/stock_page/885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/>
                        <a:t>Icelandic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https://staging.fishsource.org/stock_page/752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 dirty="0"/>
                        <a:t>Eastern Pacific Ocean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https://staging.fishsource.org/stock_page/1039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/>
                        <a:t>US North Atlantic South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https://staging.fishsource.org/stock_page/891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/>
                        <a:t>Eatern English Channel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https://staging.fishsource.org/stock_page/804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/>
                        <a:t>Eastern English Channel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https://staging.fishsource.org/stock_page/805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241">
                <a:tc>
                  <a:txBody>
                    <a:bodyPr/>
                    <a:lstStyle/>
                    <a:p>
                      <a:r>
                        <a:rPr lang="en-US" sz="1400"/>
                        <a:t>East coast England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https://staging.fishsource.org/stock_page/802</a:t>
                      </a:r>
                    </a:p>
                  </a:txBody>
                  <a:tcPr marL="25285" marR="25285" marT="12642" marB="126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33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FishSource</a:t>
            </a:r>
            <a:r>
              <a:rPr lang="en-US" sz="2000" dirty="0" smtClean="0"/>
              <a:t> – Management Entity &amp; Jurisdiction Area</a:t>
            </a:r>
            <a:endParaRPr lang="el-GR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52503"/>
              </p:ext>
            </p:extLst>
          </p:nvPr>
        </p:nvGraphicFramePr>
        <p:xfrm>
          <a:off x="395536" y="1279026"/>
          <a:ext cx="8208912" cy="5030294"/>
        </p:xfrm>
        <a:graphic>
          <a:graphicData uri="http://schemas.openxmlformats.org/drawingml/2006/table">
            <a:tbl>
              <a:tblPr/>
              <a:tblGrid>
                <a:gridCol w="2736304"/>
                <a:gridCol w="4003646"/>
                <a:gridCol w="1468962"/>
              </a:tblGrid>
              <a:tr h="239453">
                <a:tc>
                  <a:txBody>
                    <a:bodyPr/>
                    <a:lstStyle/>
                    <a:p>
                      <a:r>
                        <a:rPr lang="en-US" sz="1400" b="1" dirty="0"/>
                        <a:t>stock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management_entity</a:t>
                      </a:r>
                      <a:endParaRPr lang="en-US" sz="1400" b="1" dirty="0"/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jurisdiction_area</a:t>
                      </a:r>
                      <a:endParaRPr lang="en-US" sz="1400" b="1" dirty="0"/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9453">
                <a:tc>
                  <a:txBody>
                    <a:bodyPr/>
                    <a:lstStyle/>
                    <a:p>
                      <a:r>
                        <a:rPr lang="en-US" sz="1400" dirty="0" err="1"/>
                        <a:t>Nortwest</a:t>
                      </a:r>
                      <a:r>
                        <a:rPr lang="en-US" sz="1400" dirty="0"/>
                        <a:t> Pacific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SFP-3784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null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9453">
                <a:tc>
                  <a:txBody>
                    <a:bodyPr/>
                    <a:lstStyle/>
                    <a:p>
                      <a:r>
                        <a:rPr lang="en-US" sz="1400" dirty="0" err="1"/>
                        <a:t>Nortwest</a:t>
                      </a:r>
                      <a:r>
                        <a:rPr lang="en-US" sz="1400" dirty="0"/>
                        <a:t> Pacific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SFP-3785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null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9453">
                <a:tc>
                  <a:txBody>
                    <a:bodyPr/>
                    <a:lstStyle/>
                    <a:p>
                      <a:r>
                        <a:rPr lang="en-US" sz="1400" dirty="0"/>
                        <a:t>Northeast Pacific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SFP-3777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null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78747">
                <a:tc>
                  <a:txBody>
                    <a:bodyPr/>
                    <a:lstStyle/>
                    <a:p>
                      <a:r>
                        <a:rPr lang="en-US" sz="1400" dirty="0"/>
                        <a:t>Sonora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Mexico National Commission of Aquaculture and Fisheries (CONAPESCA)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null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78747">
                <a:tc>
                  <a:txBody>
                    <a:bodyPr/>
                    <a:lstStyle/>
                    <a:p>
                      <a:r>
                        <a:rPr lang="en-US" sz="1400"/>
                        <a:t>Sonora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Mexican Secretary of Agriculture, Livestock, Rural Development, Fisheries and Food (SAGARPA)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null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78747">
                <a:tc>
                  <a:txBody>
                    <a:bodyPr/>
                    <a:lstStyle/>
                    <a:p>
                      <a:r>
                        <a:rPr lang="en-US" sz="1400"/>
                        <a:t>Sonora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Mexico National Commission of Aquaculture and Fisheries (CONAPESCA)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MX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78747">
                <a:tc>
                  <a:txBody>
                    <a:bodyPr/>
                    <a:lstStyle/>
                    <a:p>
                      <a:r>
                        <a:rPr lang="en-US" sz="1400"/>
                        <a:t>Sonora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Mexican Secretary of Agriculture, Livestock, Rural Development, Fisheries and Food (SAGARPA)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MX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78747">
                <a:tc>
                  <a:txBody>
                    <a:bodyPr/>
                    <a:lstStyle/>
                    <a:p>
                      <a:r>
                        <a:rPr lang="en-US" sz="1400"/>
                        <a:t>Upper Gulf of California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Mexico National Commission of Aquaculture and Fisheries (CONAPESCA)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null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78747">
                <a:tc>
                  <a:txBody>
                    <a:bodyPr/>
                    <a:lstStyle/>
                    <a:p>
                      <a:r>
                        <a:rPr lang="en-US" sz="1400"/>
                        <a:t>Upper Gulf of California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Mexican Secretary of Agriculture, Livestock, Rural Development, Fisheries and Food (SAGARPA)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null</a:t>
                      </a:r>
                    </a:p>
                  </a:txBody>
                  <a:tcPr marL="10058" marR="10058" marT="5029" marB="5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945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FishSource</a:t>
            </a:r>
            <a:r>
              <a:rPr lang="en-US" sz="3200" dirty="0" smtClean="0"/>
              <a:t> – docs</a:t>
            </a:r>
            <a:endParaRPr lang="el-GR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30789"/>
              </p:ext>
            </p:extLst>
          </p:nvPr>
        </p:nvGraphicFramePr>
        <p:xfrm>
          <a:off x="1403648" y="1988840"/>
          <a:ext cx="6693736" cy="3082184"/>
        </p:xfrm>
        <a:graphic>
          <a:graphicData uri="http://schemas.openxmlformats.org/drawingml/2006/table">
            <a:tbl>
              <a:tblPr/>
              <a:tblGrid>
                <a:gridCol w="4173456"/>
                <a:gridCol w="2520280"/>
              </a:tblGrid>
              <a:tr h="202879">
                <a:tc>
                  <a:txBody>
                    <a:bodyPr/>
                    <a:lstStyle/>
                    <a:p>
                      <a:r>
                        <a:rPr lang="en-US" sz="1400" b="1"/>
                        <a:t>stock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document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879">
                <a:tc>
                  <a:txBody>
                    <a:bodyPr/>
                    <a:lstStyle/>
                    <a:p>
                      <a:r>
                        <a:rPr lang="en-US" sz="1400"/>
                        <a:t>Nortwest Pacific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1547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879">
                <a:tc>
                  <a:txBody>
                    <a:bodyPr/>
                    <a:lstStyle/>
                    <a:p>
                      <a:r>
                        <a:rPr lang="en-US" sz="1400"/>
                        <a:t>Northeast Pacific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1149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879">
                <a:tc>
                  <a:txBody>
                    <a:bodyPr/>
                    <a:lstStyle/>
                    <a:p>
                      <a:r>
                        <a:rPr lang="en-US" sz="1400"/>
                        <a:t>North Atlantic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1391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879">
                <a:tc>
                  <a:txBody>
                    <a:bodyPr/>
                    <a:lstStyle/>
                    <a:p>
                      <a:r>
                        <a:rPr lang="en-US" sz="1400"/>
                        <a:t>Indian Ocean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1382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879">
                <a:tc>
                  <a:txBody>
                    <a:bodyPr/>
                    <a:lstStyle/>
                    <a:p>
                      <a:r>
                        <a:rPr lang="en-US" sz="1400"/>
                        <a:t>Celtic Sea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null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879">
                <a:tc>
                  <a:txBody>
                    <a:bodyPr/>
                    <a:lstStyle/>
                    <a:p>
                      <a:r>
                        <a:rPr lang="en-US" sz="1400"/>
                        <a:t>Cornwall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null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879">
                <a:tc>
                  <a:txBody>
                    <a:bodyPr/>
                    <a:lstStyle/>
                    <a:p>
                      <a:r>
                        <a:rPr lang="en-US" sz="1400"/>
                        <a:t>NW Atlantic - US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null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879">
                <a:tc>
                  <a:txBody>
                    <a:bodyPr/>
                    <a:lstStyle/>
                    <a:p>
                      <a:r>
                        <a:rPr lang="en-US" sz="1400" dirty="0"/>
                        <a:t>W North Atlantic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1505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879">
                <a:tc>
                  <a:txBody>
                    <a:bodyPr/>
                    <a:lstStyle/>
                    <a:p>
                      <a:r>
                        <a:rPr lang="en-US" sz="1400"/>
                        <a:t>Auckland islands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1258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879">
                <a:tc>
                  <a:txBody>
                    <a:bodyPr/>
                    <a:lstStyle/>
                    <a:p>
                      <a:r>
                        <a:rPr lang="en-US" sz="1400"/>
                        <a:t>Western and Central Pacific Ocean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1461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879">
                <a:tc>
                  <a:txBody>
                    <a:bodyPr/>
                    <a:lstStyle/>
                    <a:p>
                      <a:r>
                        <a:rPr lang="en-US" sz="1400"/>
                        <a:t>NW Atlantic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1553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879">
                <a:tc>
                  <a:txBody>
                    <a:bodyPr/>
                    <a:lstStyle/>
                    <a:p>
                      <a:r>
                        <a:rPr lang="en-US" sz="1400"/>
                        <a:t>Icelandic inshore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1263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879">
                <a:tc>
                  <a:txBody>
                    <a:bodyPr/>
                    <a:lstStyle/>
                    <a:p>
                      <a:r>
                        <a:rPr lang="en-US" sz="1400"/>
                        <a:t>Gulf of Mexico and NW Atlantic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1465</a:t>
                      </a:r>
                    </a:p>
                  </a:txBody>
                  <a:tcPr marL="6796" marR="6796" marT="3398" marB="33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16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FishSource</a:t>
            </a:r>
            <a:r>
              <a:rPr lang="en-US" sz="3200" dirty="0" smtClean="0"/>
              <a:t> – Stock Issues/Questions</a:t>
            </a:r>
            <a:endParaRPr lang="el-GR" sz="3200" dirty="0"/>
          </a:p>
        </p:txBody>
      </p:sp>
      <p:sp>
        <p:nvSpPr>
          <p:cNvPr id="4" name="Rectangle 3"/>
          <p:cNvSpPr/>
          <p:nvPr/>
        </p:nvSpPr>
        <p:spPr>
          <a:xfrm>
            <a:off x="395536" y="1412776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Stock id is an integer.</a:t>
            </a:r>
          </a:p>
          <a:p>
            <a:pPr marL="228600" indent="-228600">
              <a:buAutoNum type="arabicPeriod"/>
            </a:pP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 smtClean="0"/>
              <a:t>How is stock name produced? What does it refer to?</a:t>
            </a:r>
          </a:p>
          <a:p>
            <a:endParaRPr lang="en-US" sz="1200" dirty="0"/>
          </a:p>
          <a:p>
            <a:r>
              <a:rPr lang="en-US" sz="1200" dirty="0" smtClean="0"/>
              <a:t>2.   Some water areas are null.</a:t>
            </a:r>
          </a:p>
          <a:p>
            <a:endParaRPr lang="en-US" sz="1200" dirty="0"/>
          </a:p>
          <a:p>
            <a:r>
              <a:rPr lang="en-US" sz="1200" dirty="0" smtClean="0"/>
              <a:t>3.   Species is a concatenation of genus and specific epithet.</a:t>
            </a:r>
          </a:p>
          <a:p>
            <a:endParaRPr lang="en-US" sz="1200" dirty="0"/>
          </a:p>
          <a:p>
            <a:r>
              <a:rPr lang="en-US" sz="1200" dirty="0" smtClean="0"/>
              <a:t>4.   What about common names?</a:t>
            </a:r>
          </a:p>
          <a:p>
            <a:endParaRPr lang="en-US" sz="1200" dirty="0"/>
          </a:p>
          <a:p>
            <a:r>
              <a:rPr lang="en-US" sz="1200" dirty="0" smtClean="0"/>
              <a:t>4.   Stock state narrative - Remove characters (</a:t>
            </a:r>
            <a:r>
              <a:rPr lang="en-US" sz="1200" dirty="0" err="1" smtClean="0"/>
              <a:t>lt</a:t>
            </a:r>
            <a:r>
              <a:rPr lang="en-US" sz="1200" dirty="0" smtClean="0"/>
              <a:t>, </a:t>
            </a:r>
            <a:r>
              <a:rPr lang="en-US" sz="1200" dirty="0" err="1" smtClean="0"/>
              <a:t>gt</a:t>
            </a:r>
            <a:r>
              <a:rPr lang="en-US" sz="1200" dirty="0" smtClean="0"/>
              <a:t> </a:t>
            </a:r>
            <a:r>
              <a:rPr lang="en-US" sz="1200" dirty="0" err="1" smtClean="0"/>
              <a:t>etc</a:t>
            </a:r>
            <a:r>
              <a:rPr lang="en-US" sz="1200" dirty="0" smtClean="0"/>
              <a:t>)</a:t>
            </a:r>
          </a:p>
          <a:p>
            <a:endParaRPr lang="en-US" sz="1200" dirty="0"/>
          </a:p>
          <a:p>
            <a:r>
              <a:rPr lang="en-US" sz="1200" dirty="0" smtClean="0"/>
              <a:t>5.   Management units id - what does it refer to? Can we have access to it?</a:t>
            </a:r>
          </a:p>
          <a:p>
            <a:endParaRPr lang="en-US" sz="1200" dirty="0"/>
          </a:p>
          <a:p>
            <a:r>
              <a:rPr lang="en-US" sz="1200" dirty="0" smtClean="0"/>
              <a:t>6.   </a:t>
            </a:r>
            <a:r>
              <a:rPr lang="en-US" sz="1200" dirty="0" err="1" smtClean="0"/>
              <a:t>Datafile</a:t>
            </a:r>
            <a:r>
              <a:rPr lang="en-US" sz="1200" dirty="0" smtClean="0"/>
              <a:t> – what does </a:t>
            </a:r>
            <a:r>
              <a:rPr lang="en-US" sz="1200" dirty="0"/>
              <a:t>it refer </a:t>
            </a:r>
            <a:r>
              <a:rPr lang="en-US" sz="1200" dirty="0" smtClean="0"/>
              <a:t>to? </a:t>
            </a:r>
            <a:r>
              <a:rPr lang="en-US" sz="1200" dirty="0"/>
              <a:t>Can we have access to it</a:t>
            </a:r>
            <a:r>
              <a:rPr lang="en-US" sz="1200" dirty="0" smtClean="0"/>
              <a:t>?</a:t>
            </a:r>
          </a:p>
          <a:p>
            <a:endParaRPr lang="en-US" sz="1200" dirty="0"/>
          </a:p>
          <a:p>
            <a:pPr marL="228600" indent="-228600">
              <a:buAutoNum type="arabicPeriod" startAt="7"/>
            </a:pPr>
            <a:r>
              <a:rPr lang="en-US" sz="1200" dirty="0" smtClean="0"/>
              <a:t>Jurisdiction areas are most of the times null.</a:t>
            </a:r>
          </a:p>
          <a:p>
            <a:pPr marL="228600" indent="-228600">
              <a:buAutoNum type="arabicPeriod" startAt="7"/>
            </a:pPr>
            <a:endParaRPr lang="en-US" sz="1200" dirty="0"/>
          </a:p>
          <a:p>
            <a:pPr marL="228600" indent="-228600">
              <a:buAutoNum type="arabicPeriod" startAt="8"/>
            </a:pPr>
            <a:r>
              <a:rPr lang="en-US" sz="1200" dirty="0" smtClean="0"/>
              <a:t>What about Type? Assessment Unit?</a:t>
            </a:r>
          </a:p>
          <a:p>
            <a:pPr marL="228600" indent="-228600">
              <a:buAutoNum type="arabicPeriod" startAt="8"/>
            </a:pPr>
            <a:endParaRPr lang="en-US" sz="1200" dirty="0"/>
          </a:p>
          <a:p>
            <a:pPr marL="228600" indent="-228600">
              <a:buAutoNum type="arabicPeriod" startAt="8"/>
            </a:pPr>
            <a:r>
              <a:rPr lang="en-US" sz="1200" dirty="0" smtClean="0"/>
              <a:t>Scientific advice? </a:t>
            </a:r>
          </a:p>
          <a:p>
            <a:pPr marL="228600" indent="-228600">
              <a:buAutoNum type="arabicPeriod" startAt="8"/>
            </a:pPr>
            <a:endParaRPr lang="en-US" sz="1200" dirty="0"/>
          </a:p>
          <a:p>
            <a:pPr marL="228600" indent="-228600">
              <a:buAutoNum type="arabicPeriod" startAt="8"/>
            </a:pPr>
            <a:r>
              <a:rPr lang="en-US" sz="1200" dirty="0" smtClean="0"/>
              <a:t>Data owner? </a:t>
            </a:r>
          </a:p>
          <a:p>
            <a:pPr marL="228600" indent="-228600">
              <a:buAutoNum type="arabicPeriod" startAt="8"/>
            </a:pPr>
            <a:endParaRPr lang="en-US" sz="1200" dirty="0"/>
          </a:p>
          <a:p>
            <a:pPr marL="228600" indent="-228600">
              <a:buAutoNum type="arabicPeriod" startAt="8"/>
            </a:pPr>
            <a:r>
              <a:rPr lang="en-US" sz="1200" dirty="0" smtClean="0"/>
              <a:t>Reporting year/entity? </a:t>
            </a:r>
          </a:p>
          <a:p>
            <a:pPr marL="228600" indent="-228600">
              <a:buAutoNum type="arabicPeriod" startAt="8"/>
            </a:pPr>
            <a:endParaRPr lang="en-US" sz="1200" dirty="0"/>
          </a:p>
          <a:p>
            <a:pPr marL="228600" indent="-228600">
              <a:buAutoNum type="arabicPeriod" startAt="8"/>
            </a:pPr>
            <a:r>
              <a:rPr lang="en-US" sz="1200" dirty="0" smtClean="0"/>
              <a:t>Assessment method?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05101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FishSource</a:t>
            </a:r>
            <a:r>
              <a:rPr lang="en-US" sz="2800" dirty="0" smtClean="0"/>
              <a:t> – Fisheries type/source/status</a:t>
            </a:r>
            <a:endParaRPr lang="el-GR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688748"/>
              </p:ext>
            </p:extLst>
          </p:nvPr>
        </p:nvGraphicFramePr>
        <p:xfrm>
          <a:off x="251518" y="1259633"/>
          <a:ext cx="8712972" cy="5334016"/>
        </p:xfrm>
        <a:graphic>
          <a:graphicData uri="http://schemas.openxmlformats.org/drawingml/2006/table">
            <a:tbl>
              <a:tblPr/>
              <a:tblGrid>
                <a:gridCol w="4896546"/>
                <a:gridCol w="1296144"/>
                <a:gridCol w="1008112"/>
                <a:gridCol w="1512170"/>
              </a:tblGrid>
              <a:tr h="181071">
                <a:tc>
                  <a:txBody>
                    <a:bodyPr/>
                    <a:lstStyle/>
                    <a:p>
                      <a:r>
                        <a:rPr lang="en-US" sz="1100" b="1" dirty="0"/>
                        <a:t>fishery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/>
                        <a:t>status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/>
                        <a:t>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type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004">
                <a:tc>
                  <a:txBody>
                    <a:bodyPr/>
                    <a:lstStyle/>
                    <a:p>
                      <a:r>
                        <a:rPr lang="en-US" sz="1100" dirty="0"/>
                        <a:t>Kawakawa | Indonesia Pacific | Indonesia | Indonesia | Purse seines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FishSource</a:t>
                      </a:r>
                      <a:endParaRPr lang="en-US" sz="1100" dirty="0"/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3504">
                <a:tc>
                  <a:txBody>
                    <a:bodyPr/>
                    <a:lstStyle/>
                    <a:p>
                      <a:r>
                        <a:rPr lang="en-US" sz="1100"/>
                        <a:t>Kawakawa | Thailand Pacific | Thailand | Thailand | Drift gillnets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004">
                <a:tc>
                  <a:txBody>
                    <a:bodyPr/>
                    <a:lstStyle/>
                    <a:p>
                      <a:r>
                        <a:rPr lang="en-US" sz="1100" dirty="0"/>
                        <a:t>Kawakawa | Indonesia Pacific | Indonesia | Indonesia | Gillnets and entangling nets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004">
                <a:tc>
                  <a:txBody>
                    <a:bodyPr/>
                    <a:lstStyle/>
                    <a:p>
                      <a:r>
                        <a:rPr lang="en-US" sz="1100" dirty="0"/>
                        <a:t>Kawakawa | Indonesia Pacific | Indonesia | Indonesia | Trolling lines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9007">
                <a:tc>
                  <a:txBody>
                    <a:bodyPr/>
                    <a:lstStyle/>
                    <a:p>
                      <a:r>
                        <a:rPr lang="en-US" sz="1100"/>
                        <a:t>Atlantic herring | S Gulf of St. Lawrence fall spawners | S Gulf of St. Lawrence fall spawners | Canada | Gillnets and entangling nets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9007">
                <a:tc>
                  <a:txBody>
                    <a:bodyPr/>
                    <a:lstStyle/>
                    <a:p>
                      <a:r>
                        <a:rPr lang="en-US" sz="1100"/>
                        <a:t>Atlantic herring | S Gulf of St. Lawrence Spring spawners | S Gulf of St. Lawrence Spring spawners | Canada | Gillnets and entangling nets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004">
                <a:tc>
                  <a:txBody>
                    <a:bodyPr/>
                    <a:lstStyle/>
                    <a:p>
                      <a:r>
                        <a:rPr lang="en-US" sz="1100"/>
                        <a:t>Golden king crab | East Sakhalin | East Sakhalin/MAR | Russian Federation | Pots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004">
                <a:tc>
                  <a:txBody>
                    <a:bodyPr/>
                    <a:lstStyle/>
                    <a:p>
                      <a:r>
                        <a:rPr lang="en-US" sz="1100"/>
                        <a:t>Atlantic herring | Nova Scotia and Bay of Fundy | Canada 4VWX | Canada | Seine nets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505">
                <a:tc>
                  <a:txBody>
                    <a:bodyPr/>
                    <a:lstStyle/>
                    <a:p>
                      <a:r>
                        <a:rPr lang="en-US" sz="1100"/>
                        <a:t>Atlantic herring | Nova Scotia and Bay of Fundy | Canada 4VWX | Canada | Midwater trawls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3504">
                <a:tc>
                  <a:txBody>
                    <a:bodyPr/>
                    <a:lstStyle/>
                    <a:p>
                      <a:r>
                        <a:rPr lang="en-US" sz="1100"/>
                        <a:t>Kawakawa | Thailand Pacific | Thailand | Thailand | Purse seines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004">
                <a:tc>
                  <a:txBody>
                    <a:bodyPr/>
                    <a:lstStyle/>
                    <a:p>
                      <a:r>
                        <a:rPr lang="en-US" sz="1100"/>
                        <a:t>Mahi-mahi | Eastern Pacific Ocean | IATTC | Costa Rica | Hooks and lines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505">
                <a:tc>
                  <a:txBody>
                    <a:bodyPr/>
                    <a:lstStyle/>
                    <a:p>
                      <a:r>
                        <a:rPr lang="en-US" sz="1100"/>
                        <a:t>Mahi-mahi | Eastern Pacific Ocean | IATTC | Costa Rica | Handlines mechanized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004">
                <a:tc>
                  <a:txBody>
                    <a:bodyPr/>
                    <a:lstStyle/>
                    <a:p>
                      <a:r>
                        <a:rPr lang="en-US" sz="1100"/>
                        <a:t>Mahi-mahi | Eastern Pacific Ocean | IATTC | Costa Rica | Drifting longlines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3504">
                <a:tc>
                  <a:txBody>
                    <a:bodyPr/>
                    <a:lstStyle/>
                    <a:p>
                      <a:r>
                        <a:rPr lang="en-US" sz="1100"/>
                        <a:t>Mahi-mahi | Atlantic | ICCAT | United States | Drifting longlines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3504">
                <a:tc>
                  <a:txBody>
                    <a:bodyPr/>
                    <a:lstStyle/>
                    <a:p>
                      <a:r>
                        <a:rPr lang="en-US" sz="1100"/>
                        <a:t>Mahi-mahi | Atlantic | ICCAT | United States | Hooks and lines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004">
                <a:tc>
                  <a:txBody>
                    <a:bodyPr/>
                    <a:lstStyle/>
                    <a:p>
                      <a:r>
                        <a:rPr lang="en-US" sz="1100"/>
                        <a:t>Mahi-mahi | Eastern Pacific Ocean | IATTC | Costa Rica | Pole-lines hand operated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pending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FishSource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Fishery Activity</a:t>
                      </a:r>
                    </a:p>
                  </a:txBody>
                  <a:tcPr marL="17015" marR="17015" marT="8507" marB="85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81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FishSource</a:t>
            </a:r>
            <a:r>
              <a:rPr lang="en-US" sz="3200" dirty="0" smtClean="0"/>
              <a:t> – Gear and Flag State</a:t>
            </a:r>
            <a:endParaRPr lang="el-GR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978169"/>
              </p:ext>
            </p:extLst>
          </p:nvPr>
        </p:nvGraphicFramePr>
        <p:xfrm>
          <a:off x="107504" y="1340768"/>
          <a:ext cx="9036497" cy="4993902"/>
        </p:xfrm>
        <a:graphic>
          <a:graphicData uri="http://schemas.openxmlformats.org/drawingml/2006/table">
            <a:tbl>
              <a:tblPr/>
              <a:tblGrid>
                <a:gridCol w="5184576"/>
                <a:gridCol w="988862"/>
                <a:gridCol w="1387402"/>
                <a:gridCol w="1475657"/>
              </a:tblGrid>
              <a:tr h="90502">
                <a:tc>
                  <a:txBody>
                    <a:bodyPr/>
                    <a:lstStyle/>
                    <a:p>
                      <a:r>
                        <a:rPr lang="en-US" sz="1400" b="1" dirty="0"/>
                        <a:t>fishery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flag_state</a:t>
                      </a:r>
                      <a:endParaRPr lang="en-US" sz="1400" b="1" dirty="0"/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gear_type</a:t>
                      </a:r>
                      <a:endParaRPr lang="en-US" sz="1400" b="1" dirty="0"/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gear_abbreviation</a:t>
                      </a:r>
                      <a:endParaRPr lang="en-US" sz="1400" b="1" dirty="0"/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679">
                <a:tc>
                  <a:txBody>
                    <a:bodyPr/>
                    <a:lstStyle/>
                    <a:p>
                      <a:r>
                        <a:rPr lang="en-US" sz="1400"/>
                        <a:t>Skipjack tuna | Western and Central Pacific Ocean | WCPFC | Philippines | 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PH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679">
                <a:tc>
                  <a:txBody>
                    <a:bodyPr/>
                    <a:lstStyle/>
                    <a:p>
                      <a:r>
                        <a:rPr lang="en-US" sz="1400" dirty="0"/>
                        <a:t>Skipjack tuna | Western and Central Pacific Ocean | WCPFC | Thailand | 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TH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679">
                <a:tc>
                  <a:txBody>
                    <a:bodyPr/>
                    <a:lstStyle/>
                    <a:p>
                      <a:r>
                        <a:rPr lang="en-US" sz="1400"/>
                        <a:t>Skipjack tuna | Western and Central Pacific Ocean | WCPFC | Solomon Islands | 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SB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679">
                <a:tc>
                  <a:txBody>
                    <a:bodyPr/>
                    <a:lstStyle/>
                    <a:p>
                      <a:r>
                        <a:rPr lang="en-US" sz="1400"/>
                        <a:t>Skipjack tuna | Western and Central Pacific Ocean | WCPFC | United States | 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679">
                <a:tc>
                  <a:txBody>
                    <a:bodyPr/>
                    <a:lstStyle/>
                    <a:p>
                      <a:r>
                        <a:rPr lang="en-US" sz="1400"/>
                        <a:t>Skipjack tuna | Western and Central Pacific Ocean | WCPFC | New Zealand | 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NZ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679">
                <a:tc>
                  <a:txBody>
                    <a:bodyPr/>
                    <a:lstStyle/>
                    <a:p>
                      <a:r>
                        <a:rPr lang="en-US" sz="1400"/>
                        <a:t>Skipjack tuna | Western and Central Pacific Ocean | WCPFC | Indonesia | 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ID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5808">
                <a:tc>
                  <a:txBody>
                    <a:bodyPr/>
                    <a:lstStyle/>
                    <a:p>
                      <a:r>
                        <a:rPr lang="en-US" sz="1400" dirty="0"/>
                        <a:t>Skipjack tuna | Indian Ocean | IOTC | France | 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FR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4244">
                <a:tc>
                  <a:txBody>
                    <a:bodyPr/>
                    <a:lstStyle/>
                    <a:p>
                      <a:r>
                        <a:rPr lang="en-US" sz="1400"/>
                        <a:t>Skipjack tuna | Eastern Atlantic Ocean | ICCAT | Spain | 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4244">
                <a:tc>
                  <a:txBody>
                    <a:bodyPr/>
                    <a:lstStyle/>
                    <a:p>
                      <a:r>
                        <a:rPr lang="en-US" sz="1400"/>
                        <a:t>Skipjack tuna | Eastern Atlantic Ocean | ICCAT | France | 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FR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4244">
                <a:tc>
                  <a:txBody>
                    <a:bodyPr/>
                    <a:lstStyle/>
                    <a:p>
                      <a:r>
                        <a:rPr lang="en-US" sz="1400"/>
                        <a:t>Skipjack tuna | Eastern Atlantic Ocean | ICCAT | Ghana | 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GH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4244">
                <a:tc>
                  <a:txBody>
                    <a:bodyPr/>
                    <a:lstStyle/>
                    <a:p>
                      <a:r>
                        <a:rPr lang="en-US" sz="1400"/>
                        <a:t>Skipjack tuna | Eastern Pacific Ocean | IATTC | Mexico | 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MX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4244">
                <a:tc>
                  <a:txBody>
                    <a:bodyPr/>
                    <a:lstStyle/>
                    <a:p>
                      <a:r>
                        <a:rPr lang="en-US" sz="1400"/>
                        <a:t>Skipjack tuna | Eastern Pacific Ocean | IATTC | Ecuador | 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EC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Purse seines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PS</a:t>
                      </a:r>
                    </a:p>
                  </a:txBody>
                  <a:tcPr marL="14743" marR="14743" marT="7371" marB="73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20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FishSource</a:t>
            </a:r>
            <a:r>
              <a:rPr lang="en-US" sz="3200" dirty="0" smtClean="0"/>
              <a:t> - Landings</a:t>
            </a:r>
            <a:endParaRPr lang="el-GR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078538"/>
              </p:ext>
            </p:extLst>
          </p:nvPr>
        </p:nvGraphicFramePr>
        <p:xfrm>
          <a:off x="395535" y="1497430"/>
          <a:ext cx="8352928" cy="5027915"/>
        </p:xfrm>
        <a:graphic>
          <a:graphicData uri="http://schemas.openxmlformats.org/drawingml/2006/table">
            <a:tbl>
              <a:tblPr/>
              <a:tblGrid>
                <a:gridCol w="5544617"/>
                <a:gridCol w="1440160"/>
                <a:gridCol w="1368151"/>
              </a:tblGrid>
              <a:tr h="258140">
                <a:tc>
                  <a:txBody>
                    <a:bodyPr/>
                    <a:lstStyle/>
                    <a:p>
                      <a:r>
                        <a:rPr lang="en-US" sz="1400" b="1" dirty="0"/>
                        <a:t>fishery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landings_value</a:t>
                      </a:r>
                      <a:endParaRPr lang="en-US" sz="1400" b="1" dirty="0"/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timespan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9975">
                <a:tc>
                  <a:txBody>
                    <a:bodyPr/>
                    <a:lstStyle/>
                    <a:p>
                      <a:r>
                        <a:rPr lang="en-US" sz="1400" dirty="0"/>
                        <a:t>Atlantic halibut | Gulf of Maine and Georges Bank | Gulf of Maine and Georges Bank | United States | Bottom trawls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0.052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2010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9975">
                <a:tc>
                  <a:txBody>
                    <a:bodyPr/>
                    <a:lstStyle/>
                    <a:p>
                      <a:r>
                        <a:rPr lang="en-US" sz="1400" dirty="0"/>
                        <a:t>Atlantic halibut | Gulf of Maine and Georges Bank | Gulf of Maine and Georges Bank | United States | Bottom trawls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0.121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1953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9975">
                <a:tc>
                  <a:txBody>
                    <a:bodyPr/>
                    <a:lstStyle/>
                    <a:p>
                      <a:r>
                        <a:rPr lang="en-US" sz="1400" dirty="0"/>
                        <a:t>Atlantic halibut | Gulf of Maine and Georges Bank | Gulf of Maine and Georges Bank | United States | Bottom trawls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0.199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1963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9975">
                <a:tc>
                  <a:txBody>
                    <a:bodyPr/>
                    <a:lstStyle/>
                    <a:p>
                      <a:r>
                        <a:rPr lang="en-US" sz="1400" dirty="0"/>
                        <a:t>Atlantic halibut | Gulf of Maine and Georges Bank | Gulf of Maine and Georges Bank | United States | Bottom trawls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0.719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1924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9975">
                <a:tc>
                  <a:txBody>
                    <a:bodyPr/>
                    <a:lstStyle/>
                    <a:p>
                      <a:r>
                        <a:rPr lang="en-US" sz="1400" dirty="0"/>
                        <a:t>Atlantic halibut | Gulf of Maine and Georges Bank | Gulf of Maine and Georges Bank | United States | Bottom trawls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0.335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1901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9975">
                <a:tc>
                  <a:txBody>
                    <a:bodyPr/>
                    <a:lstStyle/>
                    <a:p>
                      <a:r>
                        <a:rPr lang="en-US" sz="1400"/>
                        <a:t>Atlantic halibut | Gulf of Maine and Georges Bank | Gulf of Maine and Georges Bank | United States | Bottom trawls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0.809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1922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9975">
                <a:tc>
                  <a:txBody>
                    <a:bodyPr/>
                    <a:lstStyle/>
                    <a:p>
                      <a:r>
                        <a:rPr lang="en-US" sz="1400"/>
                        <a:t>Atlantic halibut | Gulf of Maine and Georges Bank | Gulf of Maine and Georges Bank | United States | Bottom trawls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0.16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1962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9975">
                <a:tc>
                  <a:txBody>
                    <a:bodyPr/>
                    <a:lstStyle/>
                    <a:p>
                      <a:r>
                        <a:rPr lang="en-US" sz="1400" dirty="0"/>
                        <a:t>Atlantic halibut | Gulf of Maine and Georges Bank | Gulf of Maine and Georges Bank | United States | Bottom trawls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0.282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1968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9975">
                <a:tc>
                  <a:txBody>
                    <a:bodyPr/>
                    <a:lstStyle/>
                    <a:p>
                      <a:r>
                        <a:rPr lang="en-US" sz="1400"/>
                        <a:t>Atlantic halibut | Gulf of Maine and Georges Bank | Gulf of Maine and Georges Bank | United States | Bottom trawls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0.677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1905</a:t>
                      </a:r>
                    </a:p>
                  </a:txBody>
                  <a:tcPr marL="4856" marR="4856" marT="2428" marB="2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47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rmAutofit/>
          </a:bodyPr>
          <a:lstStyle/>
          <a:p>
            <a:r>
              <a:rPr lang="en-US" sz="3200" dirty="0" err="1"/>
              <a:t>FishSource</a:t>
            </a:r>
            <a:r>
              <a:rPr lang="en-US" sz="3200" dirty="0"/>
              <a:t> - </a:t>
            </a:r>
            <a:r>
              <a:rPr lang="en-US" sz="3200" dirty="0" smtClean="0"/>
              <a:t>Catch</a:t>
            </a:r>
            <a:endParaRPr lang="el-GR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19327"/>
              </p:ext>
            </p:extLst>
          </p:nvPr>
        </p:nvGraphicFramePr>
        <p:xfrm>
          <a:off x="395535" y="1259630"/>
          <a:ext cx="8352930" cy="5200424"/>
        </p:xfrm>
        <a:graphic>
          <a:graphicData uri="http://schemas.openxmlformats.org/drawingml/2006/table">
            <a:tbl>
              <a:tblPr/>
              <a:tblGrid>
                <a:gridCol w="4824537"/>
                <a:gridCol w="1872208"/>
                <a:gridCol w="1656185"/>
              </a:tblGrid>
              <a:tr h="213474">
                <a:tc>
                  <a:txBody>
                    <a:bodyPr/>
                    <a:lstStyle/>
                    <a:p>
                      <a:r>
                        <a:rPr lang="en-US" sz="1400" b="1" dirty="0"/>
                        <a:t>fishery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catch_value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timespan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2748">
                <a:tc>
                  <a:txBody>
                    <a:bodyPr/>
                    <a:lstStyle/>
                    <a:p>
                      <a:r>
                        <a:rPr lang="en-US" sz="1400"/>
                        <a:t>Kawakawa | Thailand Pacific | Thailand | Thailand | Drift gillnets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22.016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2003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2748">
                <a:tc>
                  <a:txBody>
                    <a:bodyPr/>
                    <a:lstStyle/>
                    <a:p>
                      <a:r>
                        <a:rPr lang="en-US" sz="1400"/>
                        <a:t>Kawakawa | Thailand Pacific | Thailand | Thailand | Drift gillnets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27.654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2000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2748">
                <a:tc>
                  <a:txBody>
                    <a:bodyPr/>
                    <a:lstStyle/>
                    <a:p>
                      <a:r>
                        <a:rPr lang="en-US" sz="1400"/>
                        <a:t>Kawakawa | Thailand Pacific | Thailand | Thailand | Drift gillnets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8.528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1978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2748">
                <a:tc>
                  <a:txBody>
                    <a:bodyPr/>
                    <a:lstStyle/>
                    <a:p>
                      <a:r>
                        <a:rPr lang="en-US" sz="1400"/>
                        <a:t>Kawakawa | Thailand Pacific | Thailand | Thailand | Drift gillnets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23.799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1988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2748">
                <a:tc>
                  <a:txBody>
                    <a:bodyPr/>
                    <a:lstStyle/>
                    <a:p>
                      <a:r>
                        <a:rPr lang="en-US" sz="1400"/>
                        <a:t>Kawakawa | Thailand Pacific | Thailand | Thailand | Drift gillnets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5.508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1972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2748">
                <a:tc>
                  <a:txBody>
                    <a:bodyPr/>
                    <a:lstStyle/>
                    <a:p>
                      <a:r>
                        <a:rPr lang="en-US" sz="1400"/>
                        <a:t>Kawakawa | Thailand Pacific | Thailand | Thailand | Drift gillnets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36.263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1991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2748">
                <a:tc>
                  <a:txBody>
                    <a:bodyPr/>
                    <a:lstStyle/>
                    <a:p>
                      <a:r>
                        <a:rPr lang="en-US" sz="1400"/>
                        <a:t>Kawakawa | Thailand Pacific | Thailand | Thailand | Drift gillnets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40.9227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1994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2748">
                <a:tc>
                  <a:txBody>
                    <a:bodyPr/>
                    <a:lstStyle/>
                    <a:p>
                      <a:r>
                        <a:rPr lang="en-US" sz="1400"/>
                        <a:t>Kawakawa | Thailand Pacific | Thailand | Thailand | Drift gillnets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9.082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2008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2748">
                <a:tc>
                  <a:txBody>
                    <a:bodyPr/>
                    <a:lstStyle/>
                    <a:p>
                      <a:r>
                        <a:rPr lang="en-US" sz="1400"/>
                        <a:t>Kawakawa | Thailand Pacific | Thailand | Thailand | Drift gillnets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7.199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2011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2748">
                <a:tc>
                  <a:txBody>
                    <a:bodyPr/>
                    <a:lstStyle/>
                    <a:p>
                      <a:r>
                        <a:rPr lang="en-US" sz="1400"/>
                        <a:t>Kawakawa | Thailand Pacific | Thailand | Thailand | Drift gillnets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8.715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1974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2748">
                <a:tc>
                  <a:txBody>
                    <a:bodyPr/>
                    <a:lstStyle/>
                    <a:p>
                      <a:r>
                        <a:rPr lang="en-US" sz="1400"/>
                        <a:t>Kawakawa | Thailand Pacific | Thailand | Thailand | Drift gillnets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34.188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1999</a:t>
                      </a:r>
                    </a:p>
                  </a:txBody>
                  <a:tcPr marL="6837" marR="6837" marT="3418" marB="3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83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Fishsource</a:t>
            </a:r>
            <a:r>
              <a:rPr lang="en-US" dirty="0" smtClean="0"/>
              <a:t> - issues</a:t>
            </a:r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395536" y="1412776"/>
            <a:ext cx="849694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en-US" sz="1400" dirty="0" smtClean="0"/>
              <a:t>How were fisheries names created?</a:t>
            </a:r>
          </a:p>
          <a:p>
            <a:pPr marL="228600" indent="-228600">
              <a:buAutoNum type="arabicPeriod"/>
            </a:pPr>
            <a:endParaRPr lang="en-US" sz="1400" dirty="0" smtClean="0"/>
          </a:p>
          <a:p>
            <a:r>
              <a:rPr lang="en-US" sz="1400" dirty="0" smtClean="0"/>
              <a:t>2.   Production system type is always null.</a:t>
            </a:r>
          </a:p>
          <a:p>
            <a:endParaRPr lang="en-US" sz="1400" dirty="0"/>
          </a:p>
          <a:p>
            <a:r>
              <a:rPr lang="en-US" sz="1400" dirty="0" smtClean="0"/>
              <a:t>3.   What about Species, water areas, management entity? Should we use information from related stocks?</a:t>
            </a:r>
          </a:p>
          <a:p>
            <a:endParaRPr lang="en-US" sz="1400" dirty="0"/>
          </a:p>
          <a:p>
            <a:r>
              <a:rPr lang="en-US" sz="1400" dirty="0" smtClean="0"/>
              <a:t>4.   What about source of information, data owner, reporting entity/year? 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162486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FishSource</a:t>
            </a:r>
            <a:r>
              <a:rPr lang="en-US" sz="3200" dirty="0" smtClean="0"/>
              <a:t> – Queries</a:t>
            </a:r>
            <a:endParaRPr lang="el-GR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292414"/>
            <a:ext cx="6480720" cy="460442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95536" y="6237312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Can be tested </a:t>
            </a:r>
            <a:r>
              <a:rPr lang="en-US" dirty="0" smtClean="0"/>
              <a:t>at: http</a:t>
            </a:r>
            <a:r>
              <a:rPr lang="en-US" dirty="0"/>
              <a:t>://62.217.127.124/grsf/</a:t>
            </a:r>
          </a:p>
        </p:txBody>
      </p:sp>
    </p:spTree>
    <p:extLst>
      <p:ext uri="{BB962C8B-B14F-4D97-AF65-F5344CB8AC3E}">
        <p14:creationId xmlns:p14="http://schemas.microsoft.com/office/powerpoint/2010/main" val="101026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FishSource</a:t>
            </a:r>
            <a:r>
              <a:rPr lang="en-US" sz="2800" dirty="0" smtClean="0"/>
              <a:t> – Stocks Source/Status/Type</a:t>
            </a:r>
            <a:endParaRPr lang="el-GR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082096"/>
              </p:ext>
            </p:extLst>
          </p:nvPr>
        </p:nvGraphicFramePr>
        <p:xfrm>
          <a:off x="899592" y="1124744"/>
          <a:ext cx="7488832" cy="5398711"/>
        </p:xfrm>
        <a:graphic>
          <a:graphicData uri="http://schemas.openxmlformats.org/drawingml/2006/table">
            <a:tbl>
              <a:tblPr/>
              <a:tblGrid>
                <a:gridCol w="2232248"/>
                <a:gridCol w="1584176"/>
                <a:gridCol w="1800200"/>
                <a:gridCol w="1872208"/>
              </a:tblGrid>
              <a:tr h="298441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stock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>
                          <a:effectLst/>
                        </a:rPr>
                        <a:t>source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>
                          <a:effectLst/>
                        </a:rPr>
                        <a:t>status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type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441">
                <a:tc>
                  <a:txBody>
                    <a:bodyPr/>
                    <a:lstStyle/>
                    <a:p>
                      <a:r>
                        <a:rPr lang="en-US" sz="1400" dirty="0" err="1"/>
                        <a:t>Nortwest</a:t>
                      </a:r>
                      <a:r>
                        <a:rPr lang="en-US" sz="1400" dirty="0"/>
                        <a:t> Pacific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FishSource</a:t>
                      </a:r>
                      <a:endParaRPr lang="en-US" sz="1400" dirty="0"/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pending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Assessment Unit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441">
                <a:tc>
                  <a:txBody>
                    <a:bodyPr/>
                    <a:lstStyle/>
                    <a:p>
                      <a:r>
                        <a:rPr lang="en-US" sz="1400" dirty="0"/>
                        <a:t>Northeast Pacific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FishSource</a:t>
                      </a:r>
                      <a:endParaRPr lang="en-US" sz="1400" dirty="0"/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pending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Assessment Unit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441">
                <a:tc>
                  <a:txBody>
                    <a:bodyPr/>
                    <a:lstStyle/>
                    <a:p>
                      <a:r>
                        <a:rPr lang="en-US" sz="1400"/>
                        <a:t>North Atlantic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FishSource</a:t>
                      </a:r>
                      <a:endParaRPr lang="en-US" sz="1400" dirty="0"/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pending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Assessment Unit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441">
                <a:tc>
                  <a:txBody>
                    <a:bodyPr/>
                    <a:lstStyle/>
                    <a:p>
                      <a:r>
                        <a:rPr lang="en-US" sz="1400"/>
                        <a:t>Indian Ocean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FishSource</a:t>
                      </a:r>
                      <a:endParaRPr lang="en-US" sz="1400" dirty="0"/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pending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Assessment Unit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441">
                <a:tc>
                  <a:txBody>
                    <a:bodyPr/>
                    <a:lstStyle/>
                    <a:p>
                      <a:r>
                        <a:rPr lang="en-US" sz="1400" dirty="0"/>
                        <a:t>Celtic Sea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FishSource</a:t>
                      </a:r>
                      <a:endParaRPr lang="en-US" sz="1400" dirty="0"/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pending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Assessment Unit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441">
                <a:tc>
                  <a:txBody>
                    <a:bodyPr/>
                    <a:lstStyle/>
                    <a:p>
                      <a:r>
                        <a:rPr lang="en-US" sz="1400"/>
                        <a:t>Cornwall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FishSource</a:t>
                      </a:r>
                      <a:endParaRPr lang="en-US" sz="1400" dirty="0"/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pending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Assessment Unit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8965">
                <a:tc>
                  <a:txBody>
                    <a:bodyPr/>
                    <a:lstStyle/>
                    <a:p>
                      <a:r>
                        <a:rPr lang="en-US" sz="1400"/>
                        <a:t>NW Atlantic - Canadian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FishSource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pending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Assessment Unit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59489">
                <a:tc>
                  <a:txBody>
                    <a:bodyPr/>
                    <a:lstStyle/>
                    <a:p>
                      <a:r>
                        <a:rPr lang="en-US" sz="1400"/>
                        <a:t>Western and Central Pacific Ocean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FishSource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pending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Assessment Unit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441">
                <a:tc>
                  <a:txBody>
                    <a:bodyPr/>
                    <a:lstStyle/>
                    <a:p>
                      <a:r>
                        <a:rPr lang="en-US" sz="1400"/>
                        <a:t>NW Atlantic - US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FishSource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pending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Assessment Unit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441">
                <a:tc>
                  <a:txBody>
                    <a:bodyPr/>
                    <a:lstStyle/>
                    <a:p>
                      <a:r>
                        <a:rPr lang="en-US" sz="1400"/>
                        <a:t>Icelandic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FishSource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pending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Assessment Unit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441">
                <a:tc>
                  <a:txBody>
                    <a:bodyPr/>
                    <a:lstStyle/>
                    <a:p>
                      <a:r>
                        <a:rPr lang="en-US" sz="1400"/>
                        <a:t>Indian Ocean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FishSource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pending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Assessment Unit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441">
                <a:tc>
                  <a:txBody>
                    <a:bodyPr/>
                    <a:lstStyle/>
                    <a:p>
                      <a:r>
                        <a:rPr lang="en-US" sz="1400"/>
                        <a:t>NE Atlantic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FishSource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pending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Assessment Unit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8965">
                <a:tc>
                  <a:txBody>
                    <a:bodyPr/>
                    <a:lstStyle/>
                    <a:p>
                      <a:r>
                        <a:rPr lang="en-US" sz="1400"/>
                        <a:t>US North Atlantic North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FishSource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pending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Assessment Unit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441">
                <a:tc>
                  <a:txBody>
                    <a:bodyPr/>
                    <a:lstStyle/>
                    <a:p>
                      <a:r>
                        <a:rPr lang="en-US" sz="1400" dirty="0"/>
                        <a:t>US Atlantic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FishSource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pending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Assessment Unit</a:t>
                      </a:r>
                    </a:p>
                  </a:txBody>
                  <a:tcPr marL="62861" marR="62861" marT="31430" marB="31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16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FishSource</a:t>
            </a:r>
            <a:r>
              <a:rPr lang="en-US" sz="4000" dirty="0" smtClean="0"/>
              <a:t> – identifiers</a:t>
            </a:r>
            <a:endParaRPr lang="el-GR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081534"/>
              </p:ext>
            </p:extLst>
          </p:nvPr>
        </p:nvGraphicFramePr>
        <p:xfrm>
          <a:off x="395536" y="1196752"/>
          <a:ext cx="8352929" cy="5261345"/>
        </p:xfrm>
        <a:graphic>
          <a:graphicData uri="http://schemas.openxmlformats.org/drawingml/2006/table">
            <a:tbl>
              <a:tblPr/>
              <a:tblGrid>
                <a:gridCol w="1491595"/>
                <a:gridCol w="2162812"/>
                <a:gridCol w="1566174"/>
                <a:gridCol w="1939073"/>
                <a:gridCol w="1193275"/>
              </a:tblGrid>
              <a:tr h="387235">
                <a:tc>
                  <a:txBody>
                    <a:bodyPr/>
                    <a:lstStyle/>
                    <a:p>
                      <a:r>
                        <a:rPr lang="en-US" sz="1400" b="1" dirty="0"/>
                        <a:t>stock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appellation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appellation_type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identifier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identifier_type</a:t>
                      </a:r>
                      <a:endParaRPr lang="en-US" sz="1400" b="1" dirty="0"/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7235">
                <a:tc>
                  <a:txBody>
                    <a:bodyPr/>
                    <a:lstStyle/>
                    <a:p>
                      <a:r>
                        <a:rPr lang="en-US" sz="1400"/>
                        <a:t>Nortwest Pacific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xiphias</a:t>
                      </a:r>
                      <a:r>
                        <a:rPr lang="en-US" sz="1400" dirty="0"/>
                        <a:t> gladius - FAO 71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Short Title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xiphias gladius - FAO 71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Semantic ID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7235">
                <a:tc>
                  <a:txBody>
                    <a:bodyPr/>
                    <a:lstStyle/>
                    <a:p>
                      <a:r>
                        <a:rPr lang="en-US" sz="1400"/>
                        <a:t>Northeast Pacific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xiphias</a:t>
                      </a:r>
                      <a:r>
                        <a:rPr lang="en-US" sz="1400" dirty="0"/>
                        <a:t> gladius - FAO 77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Short Title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xiphias gladius - FAO 77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Semantic ID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7235">
                <a:tc>
                  <a:txBody>
                    <a:bodyPr/>
                    <a:lstStyle/>
                    <a:p>
                      <a:r>
                        <a:rPr lang="en-US" sz="1400"/>
                        <a:t>North Atlantic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xiphias gladius - FAO 21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Short Title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xiphias gladius - FAO 21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Semantic ID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7235">
                <a:tc>
                  <a:txBody>
                    <a:bodyPr/>
                    <a:lstStyle/>
                    <a:p>
                      <a:r>
                        <a:rPr lang="en-US" sz="1400"/>
                        <a:t>Indian Ocean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xiphias</a:t>
                      </a:r>
                      <a:r>
                        <a:rPr lang="en-US" sz="1400" dirty="0"/>
                        <a:t> gladius - FAO 51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Short Title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xiphias gladius - FAO 51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Semantic ID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4195">
                <a:tc>
                  <a:txBody>
                    <a:bodyPr/>
                    <a:lstStyle/>
                    <a:p>
                      <a:r>
                        <a:rPr lang="en-US" sz="1400" dirty="0"/>
                        <a:t>Celtic Sea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pecten maximus - FAO 27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Short Title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pecten</a:t>
                      </a:r>
                      <a:r>
                        <a:rPr lang="en-US" sz="1400" dirty="0"/>
                        <a:t> maximus - FAO 27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Semantic ID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4195">
                <a:tc>
                  <a:txBody>
                    <a:bodyPr/>
                    <a:lstStyle/>
                    <a:p>
                      <a:r>
                        <a:rPr lang="en-US" sz="1400"/>
                        <a:t>Cornwall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pecten maximus - FAO 27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Short Title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pecten</a:t>
                      </a:r>
                      <a:r>
                        <a:rPr lang="en-US" sz="1400" dirty="0"/>
                        <a:t> maximus - FAO 27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Semantic ID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4195">
                <a:tc>
                  <a:txBody>
                    <a:bodyPr/>
                    <a:lstStyle/>
                    <a:p>
                      <a:r>
                        <a:rPr lang="en-US" sz="1400"/>
                        <a:t>Eatern English Channel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pecten maximus - FAO 27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Short Title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pecten maximus - FAO 27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Semantic ID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4195">
                <a:tc>
                  <a:txBody>
                    <a:bodyPr/>
                    <a:lstStyle/>
                    <a:p>
                      <a:r>
                        <a:rPr lang="en-US" sz="1400"/>
                        <a:t>Eastern English Channel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pecten maximus - FAO 27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Short Title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pecten maximus - FAO 27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Semantic ID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4195">
                <a:tc>
                  <a:txBody>
                    <a:bodyPr/>
                    <a:lstStyle/>
                    <a:p>
                      <a:r>
                        <a:rPr lang="en-US" sz="1400"/>
                        <a:t>East coast England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pecten maximus - FAO 27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Short Title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pecten maximus - FAO 27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Semantic ID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4195">
                <a:tc>
                  <a:txBody>
                    <a:bodyPr/>
                    <a:lstStyle/>
                    <a:p>
                      <a:r>
                        <a:rPr lang="en-US" sz="1400"/>
                        <a:t>East Coast Scotland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pecten maximus - FAO 27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Short Title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pecten maximus - FAO 27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Semantic ID</a:t>
                      </a:r>
                    </a:p>
                  </a:txBody>
                  <a:tcPr marL="29200" marR="29200" marT="14600" marB="14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97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FishSource</a:t>
            </a:r>
            <a:r>
              <a:rPr lang="en-US" sz="3600" dirty="0" smtClean="0"/>
              <a:t> – Areas</a:t>
            </a:r>
            <a:endParaRPr lang="el-GR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835835"/>
              </p:ext>
            </p:extLst>
          </p:nvPr>
        </p:nvGraphicFramePr>
        <p:xfrm>
          <a:off x="1475656" y="1628800"/>
          <a:ext cx="6597897" cy="4301649"/>
        </p:xfrm>
        <a:graphic>
          <a:graphicData uri="http://schemas.openxmlformats.org/drawingml/2006/table">
            <a:tbl>
              <a:tblPr/>
              <a:tblGrid>
                <a:gridCol w="3020889"/>
                <a:gridCol w="1930012"/>
                <a:gridCol w="1646996"/>
              </a:tblGrid>
              <a:tr h="338498">
                <a:tc>
                  <a:txBody>
                    <a:bodyPr/>
                    <a:lstStyle/>
                    <a:p>
                      <a:r>
                        <a:rPr lang="en-US" sz="1400" b="1" dirty="0"/>
                        <a:t>stock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water_area</a:t>
                      </a:r>
                      <a:endParaRPr lang="en-US" sz="1400" b="1" dirty="0"/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type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5597">
                <a:tc>
                  <a:txBody>
                    <a:bodyPr/>
                    <a:lstStyle/>
                    <a:p>
                      <a:r>
                        <a:rPr lang="en-US" sz="1400" dirty="0"/>
                        <a:t>Western and Central Pacific Ocean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FAO 71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FAO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7886">
                <a:tc>
                  <a:txBody>
                    <a:bodyPr/>
                    <a:lstStyle/>
                    <a:p>
                      <a:r>
                        <a:rPr lang="en-US" sz="1400" dirty="0"/>
                        <a:t>Eastern Pacific Ocean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FAO 71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FAO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4242">
                <a:tc>
                  <a:txBody>
                    <a:bodyPr/>
                    <a:lstStyle/>
                    <a:p>
                      <a:r>
                        <a:rPr lang="en-US" sz="1400" dirty="0"/>
                        <a:t>North Pacific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FAO 71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FAO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sz="1400" dirty="0"/>
                        <a:t>Pacific Ocean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FAO 71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FAO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2089">
                <a:tc>
                  <a:txBody>
                    <a:bodyPr/>
                    <a:lstStyle/>
                    <a:p>
                      <a:r>
                        <a:rPr lang="en-US" sz="1400" dirty="0"/>
                        <a:t>Pacific Ocean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FAO 71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FAO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17273">
                <a:tc>
                  <a:txBody>
                    <a:bodyPr/>
                    <a:lstStyle/>
                    <a:p>
                      <a:r>
                        <a:rPr lang="en-US" sz="1400" dirty="0"/>
                        <a:t>Western and Central Pacific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FAO 71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FAO</a:t>
                      </a:r>
                    </a:p>
                  </a:txBody>
                  <a:tcPr marL="36208" marR="36208" marT="18104" marB="18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00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FishSource</a:t>
            </a:r>
            <a:r>
              <a:rPr lang="en-US" sz="4000" dirty="0" smtClean="0"/>
              <a:t> – species</a:t>
            </a:r>
            <a:endParaRPr lang="el-GR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176666"/>
              </p:ext>
            </p:extLst>
          </p:nvPr>
        </p:nvGraphicFramePr>
        <p:xfrm>
          <a:off x="1403648" y="1484784"/>
          <a:ext cx="6192688" cy="4725680"/>
        </p:xfrm>
        <a:graphic>
          <a:graphicData uri="http://schemas.openxmlformats.org/drawingml/2006/table">
            <a:tbl>
              <a:tblPr/>
              <a:tblGrid>
                <a:gridCol w="3096344"/>
                <a:gridCol w="3096344"/>
              </a:tblGrid>
              <a:tr h="233197">
                <a:tc>
                  <a:txBody>
                    <a:bodyPr/>
                    <a:lstStyle/>
                    <a:p>
                      <a:r>
                        <a:rPr lang="en-US" sz="1400" b="1" dirty="0"/>
                        <a:t>stock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species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Nortwest</a:t>
                      </a:r>
                      <a:r>
                        <a:rPr lang="en-US" sz="1400" b="0" dirty="0"/>
                        <a:t> Pacific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/>
                        <a:t>xiphias gladius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 dirty="0"/>
                        <a:t>Northeast Pacific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/>
                        <a:t>xiphias gladius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 dirty="0"/>
                        <a:t>North Atlantic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/>
                        <a:t>xiphias gladius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 dirty="0"/>
                        <a:t>Indian Ocean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/>
                        <a:t>xiphias gladius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Tuskar</a:t>
                      </a:r>
                      <a:endParaRPr lang="en-US" sz="1400" b="0" dirty="0"/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/>
                        <a:t>pecten maximus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/>
                        <a:t>Western English Channel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pecten</a:t>
                      </a:r>
                      <a:r>
                        <a:rPr lang="en-US" sz="1400" b="0" dirty="0"/>
                        <a:t> maximus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/>
                        <a:t>Orkney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pecten</a:t>
                      </a:r>
                      <a:r>
                        <a:rPr lang="en-US" sz="1400" b="0" dirty="0"/>
                        <a:t> maximus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/>
                        <a:t>Shetland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pecten</a:t>
                      </a:r>
                      <a:r>
                        <a:rPr lang="en-US" sz="1400" b="0" dirty="0"/>
                        <a:t> maximus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/>
                        <a:t>Bristol Channel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pecten</a:t>
                      </a:r>
                      <a:r>
                        <a:rPr lang="en-US" sz="1400" b="0" dirty="0"/>
                        <a:t> maximus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/>
                        <a:t>West of Kintyre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pecten</a:t>
                      </a:r>
                      <a:r>
                        <a:rPr lang="en-US" sz="1400" b="0" dirty="0"/>
                        <a:t> maximus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/>
                        <a:t>NW Atlantic - Canadian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cancer </a:t>
                      </a:r>
                      <a:r>
                        <a:rPr lang="en-US" sz="1400" b="0" dirty="0" err="1"/>
                        <a:t>irroratus</a:t>
                      </a:r>
                      <a:endParaRPr lang="en-US" sz="1400" b="0" dirty="0"/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/>
                        <a:t>NW Atlantic - US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cancer </a:t>
                      </a:r>
                      <a:r>
                        <a:rPr lang="en-US" sz="1400" b="0" dirty="0" err="1"/>
                        <a:t>irroratus</a:t>
                      </a:r>
                      <a:endParaRPr lang="en-US" sz="1400" b="0" dirty="0"/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/>
                        <a:t>Western and Central Pacific Ocean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katsuwonus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pelamis</a:t>
                      </a:r>
                      <a:endParaRPr lang="en-US" sz="1400" b="0" dirty="0"/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/>
                        <a:t>Indian Ocean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katsuwonus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pelamis</a:t>
                      </a:r>
                      <a:endParaRPr lang="en-US" sz="1400" b="0" dirty="0"/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/>
                        <a:t>Western Atlantic Ocean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katsuwonus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pelamis</a:t>
                      </a:r>
                      <a:endParaRPr lang="en-US" sz="1400" b="0" dirty="0"/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/>
                        <a:t>Eastern Atlantic Ocean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katsuwonus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pelamis</a:t>
                      </a:r>
                      <a:endParaRPr lang="en-US" sz="1400" b="0" dirty="0"/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/>
                        <a:t>Eastern Pacific Ocean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katsuwonus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pelamis</a:t>
                      </a:r>
                      <a:endParaRPr lang="en-US" sz="1400" b="0" dirty="0"/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197">
                <a:tc>
                  <a:txBody>
                    <a:bodyPr/>
                    <a:lstStyle/>
                    <a:p>
                      <a:r>
                        <a:rPr lang="en-US" sz="1400" b="0"/>
                        <a:t>Icelandic</a:t>
                      </a:r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mallotus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villosus</a:t>
                      </a:r>
                      <a:endParaRPr lang="en-US" sz="1400" b="0" dirty="0"/>
                    </a:p>
                  </a:txBody>
                  <a:tcPr marL="35359" marR="35359" marT="17680" marB="176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0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FishSource</a:t>
            </a:r>
            <a:r>
              <a:rPr lang="en-US" sz="3200" dirty="0" smtClean="0"/>
              <a:t> – Stocks &amp; Fisheries</a:t>
            </a:r>
            <a:endParaRPr lang="el-GR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665241"/>
              </p:ext>
            </p:extLst>
          </p:nvPr>
        </p:nvGraphicFramePr>
        <p:xfrm>
          <a:off x="1475656" y="1245542"/>
          <a:ext cx="6048672" cy="5402873"/>
        </p:xfrm>
        <a:graphic>
          <a:graphicData uri="http://schemas.openxmlformats.org/drawingml/2006/table">
            <a:tbl>
              <a:tblPr/>
              <a:tblGrid>
                <a:gridCol w="3024336"/>
                <a:gridCol w="3024336"/>
              </a:tblGrid>
              <a:tr h="221170">
                <a:tc>
                  <a:txBody>
                    <a:bodyPr/>
                    <a:lstStyle/>
                    <a:p>
                      <a:r>
                        <a:rPr lang="en-US" sz="1400" b="1" dirty="0"/>
                        <a:t>stock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fishery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8917">
                <a:tc>
                  <a:txBody>
                    <a:bodyPr/>
                    <a:lstStyle/>
                    <a:p>
                      <a:r>
                        <a:rPr lang="en-US" sz="1400" dirty="0" err="1"/>
                        <a:t>Nortwest</a:t>
                      </a:r>
                      <a:r>
                        <a:rPr lang="en-US" sz="1400" dirty="0"/>
                        <a:t> Pacific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Swordfish | Nortwest Pacific | Singapore | Singapore | Drifting longlines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US" sz="1400" dirty="0" err="1"/>
                        <a:t>Nortwest</a:t>
                      </a:r>
                      <a:r>
                        <a:rPr lang="en-US" sz="1400" dirty="0"/>
                        <a:t> Pacific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Swordfish | Nortwest Pacific | WCPFC | United States | Drifting longlines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US" sz="1400" dirty="0"/>
                        <a:t>Northeast Pacific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Swordfish | Northeast Pacific | IATTC | Ecuador | Drifting longlines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US" sz="1400"/>
                        <a:t>Northeast Pacific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Swordfish | Northeast Pacific | IATTC | Mexico | Drifting longlines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US" sz="1400"/>
                        <a:t>Northeast Pacific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Swordfish | Northeast Pacific | IATTC | Nicaragua | Drifting longlines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US" sz="1400"/>
                        <a:t>Northeast Pacific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Swordfish | Northeast Pacific | IATTC | Costa Rica | Drifting longlines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US" sz="1400"/>
                        <a:t>Northeast Pacific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Swordfish | Northeast Pacific | IATTC | Korea, Republic of | Hooks and lines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US" sz="1400" dirty="0"/>
                        <a:t>Indian Ocean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Swordfish | Indian Ocean | IOTC | South Africa | Longlines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US" sz="1400"/>
                        <a:t>Indian Ocean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Swordfish | Indian Ocean | IOTC | Spain | Longlines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US" sz="1400"/>
                        <a:t>Indian Ocean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Swordfish | Indian Ocean | IOTC | Sri Lanka | Drifting longlines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US" sz="1400"/>
                        <a:t>Indian Ocean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Swordfish | Indian Ocean | IOTC | Korea, Republic of | Longlines</a:t>
                      </a:r>
                    </a:p>
                  </a:txBody>
                  <a:tcPr marL="33036" marR="33036" marT="16518" marB="165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92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FishSource</a:t>
            </a:r>
            <a:r>
              <a:rPr lang="en-US" sz="3200" dirty="0" smtClean="0"/>
              <a:t> – Abundance</a:t>
            </a:r>
            <a:endParaRPr lang="el-GR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814114"/>
              </p:ext>
            </p:extLst>
          </p:nvPr>
        </p:nvGraphicFramePr>
        <p:xfrm>
          <a:off x="899592" y="1259632"/>
          <a:ext cx="7416825" cy="5193705"/>
        </p:xfrm>
        <a:graphic>
          <a:graphicData uri="http://schemas.openxmlformats.org/drawingml/2006/table">
            <a:tbl>
              <a:tblPr/>
              <a:tblGrid>
                <a:gridCol w="2472275"/>
                <a:gridCol w="2472275"/>
                <a:gridCol w="2472275"/>
              </a:tblGrid>
              <a:tr h="346247">
                <a:tc>
                  <a:txBody>
                    <a:bodyPr/>
                    <a:lstStyle/>
                    <a:p>
                      <a:r>
                        <a:rPr lang="en-US" sz="1500" b="1"/>
                        <a:t>stock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/>
                        <a:t>abundance_value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timespan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r>
                        <a:rPr lang="en-US" sz="1500"/>
                        <a:t>Nortwest Pacific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1.2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1971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r>
                        <a:rPr lang="en-US" sz="1500"/>
                        <a:t>Nortwest Pacific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1.91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1986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r>
                        <a:rPr lang="en-US" sz="1500"/>
                        <a:t>Nortwest Pacific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1.78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1990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r>
                        <a:rPr lang="en-US" sz="1500"/>
                        <a:t>Nortwest Pacific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1.2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1967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r>
                        <a:rPr lang="en-US" sz="1500"/>
                        <a:t>Nortwest Pacific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1.7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1991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r>
                        <a:rPr lang="en-US" sz="1500"/>
                        <a:t>Nortwest Pacific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1.08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1995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r>
                        <a:rPr lang="en-US" sz="1500"/>
                        <a:t>Nortwest Pacific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1.28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1994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r>
                        <a:rPr lang="en-US" sz="1500"/>
                        <a:t>Nortwest Pacific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1.26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2001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r>
                        <a:rPr lang="en-US" sz="1500"/>
                        <a:t>Nortwest Pacific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1.27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2002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r>
                        <a:rPr lang="en-US" sz="1500"/>
                        <a:t>Nortwest Pacific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1.12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1968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r>
                        <a:rPr lang="en-US" sz="1500"/>
                        <a:t>Nortwest Pacific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1.31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2005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r>
                        <a:rPr lang="en-US" sz="1500"/>
                        <a:t>Nortwest Pacific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1.26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2006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r>
                        <a:rPr lang="en-US" sz="1500"/>
                        <a:t>Nortwest Pacific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0.93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1997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r>
                        <a:rPr lang="en-US" sz="1500"/>
                        <a:t>Nortwest Pacific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/>
                        <a:t>1.14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2010</a:t>
                      </a:r>
                    </a:p>
                  </a:txBody>
                  <a:tcPr marL="75433" marR="75433" marT="37716" marB="37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69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86" y="116632"/>
            <a:ext cx="65532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FishSource</a:t>
            </a:r>
            <a:r>
              <a:rPr lang="en-US" sz="3200" dirty="0" smtClean="0"/>
              <a:t> – Exploitation Rate</a:t>
            </a:r>
            <a:endParaRPr lang="el-GR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571548"/>
              </p:ext>
            </p:extLst>
          </p:nvPr>
        </p:nvGraphicFramePr>
        <p:xfrm>
          <a:off x="1115616" y="1412776"/>
          <a:ext cx="7567122" cy="4997150"/>
        </p:xfrm>
        <a:graphic>
          <a:graphicData uri="http://schemas.openxmlformats.org/drawingml/2006/table">
            <a:tbl>
              <a:tblPr/>
              <a:tblGrid>
                <a:gridCol w="2522374"/>
                <a:gridCol w="2522374"/>
                <a:gridCol w="2522374"/>
              </a:tblGrid>
              <a:tr h="293950">
                <a:tc>
                  <a:txBody>
                    <a:bodyPr/>
                    <a:lstStyle/>
                    <a:p>
                      <a:r>
                        <a:rPr lang="en-US" sz="1400" b="1" dirty="0"/>
                        <a:t>stock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exploitation_rate_value</a:t>
                      </a:r>
                      <a:endParaRPr lang="en-US" sz="1400" b="1" dirty="0"/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timespan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 dirty="0" err="1"/>
                        <a:t>Nortwest</a:t>
                      </a:r>
                      <a:r>
                        <a:rPr lang="en-US" sz="1400" dirty="0"/>
                        <a:t>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1.87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1964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 dirty="0" err="1"/>
                        <a:t>Nortwest</a:t>
                      </a:r>
                      <a:r>
                        <a:rPr lang="en-US" sz="1400" dirty="0"/>
                        <a:t>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0.93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2007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 dirty="0" err="1"/>
                        <a:t>Nortwest</a:t>
                      </a:r>
                      <a:r>
                        <a:rPr lang="en-US" sz="1400" dirty="0"/>
                        <a:t>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0.75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1980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/>
                        <a:t>Nortwest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0.83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1983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 dirty="0" err="1"/>
                        <a:t>Nortwest</a:t>
                      </a:r>
                      <a:r>
                        <a:rPr lang="en-US" sz="1400" dirty="0"/>
                        <a:t>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0.87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1987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/>
                        <a:t>Nortwest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0.92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1984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/>
                        <a:t>Nortwest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0.59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2011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 dirty="0" err="1"/>
                        <a:t>Nortwest</a:t>
                      </a:r>
                      <a:r>
                        <a:rPr lang="en-US" sz="1400" dirty="0"/>
                        <a:t>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0.76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1988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/>
                        <a:t>Nortwest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0.76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2009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/>
                        <a:t>Nortwest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0.92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1971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/>
                        <a:t>Nortwest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0.8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1975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/>
                        <a:t>Nortwest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0.49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1990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/>
                        <a:t>Nortwest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0.49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1991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/>
                        <a:t>Nortwest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1.12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1969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/>
                        <a:t>Nortwest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0.79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1994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950">
                <a:tc>
                  <a:txBody>
                    <a:bodyPr/>
                    <a:lstStyle/>
                    <a:p>
                      <a:r>
                        <a:rPr lang="en-US" sz="1400"/>
                        <a:t>Nortwest Pacific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0.74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1998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48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8310</TotalTime>
  <Words>2071</Words>
  <Application>Microsoft Office PowerPoint</Application>
  <PresentationFormat>On-screen Show (4:3)</PresentationFormat>
  <Paragraphs>629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Presentation Template</vt:lpstr>
      <vt:lpstr>GRSF Progress Report</vt:lpstr>
      <vt:lpstr>FishSource – Queries</vt:lpstr>
      <vt:lpstr>FishSource – Stocks Source/Status/Type</vt:lpstr>
      <vt:lpstr>FishSource – identifiers</vt:lpstr>
      <vt:lpstr>FishSource – Areas</vt:lpstr>
      <vt:lpstr>FishSource – species</vt:lpstr>
      <vt:lpstr>FishSource – Stocks &amp; Fisheries</vt:lpstr>
      <vt:lpstr>FishSource – Abundance</vt:lpstr>
      <vt:lpstr>FishSource – Exploitation Rate</vt:lpstr>
      <vt:lpstr>FishSource – Source of Information</vt:lpstr>
      <vt:lpstr>FishSource – Management Entity &amp; Jurisdiction Area</vt:lpstr>
      <vt:lpstr>FishSource – docs</vt:lpstr>
      <vt:lpstr>FishSource – Stock Issues/Questions</vt:lpstr>
      <vt:lpstr>FishSource – Fisheries type/source/status</vt:lpstr>
      <vt:lpstr>FishSource – Gear and Flag State</vt:lpstr>
      <vt:lpstr>FishSource - Landings</vt:lpstr>
      <vt:lpstr>FishSource - Catch</vt:lpstr>
      <vt:lpstr>Fishsource -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Assessment</dc:title>
  <dc:creator>Yannis Marketakis</dc:creator>
  <cp:lastModifiedBy>Yannis Marketakis</cp:lastModifiedBy>
  <cp:revision>283</cp:revision>
  <cp:lastPrinted>2016-09-08T08:35:51Z</cp:lastPrinted>
  <dcterms:created xsi:type="dcterms:W3CDTF">2015-09-02T13:03:41Z</dcterms:created>
  <dcterms:modified xsi:type="dcterms:W3CDTF">2016-09-28T13:32:14Z</dcterms:modified>
</cp:coreProperties>
</file>