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05" r:id="rId2"/>
    <p:sldId id="329" r:id="rId3"/>
    <p:sldId id="369" r:id="rId4"/>
    <p:sldId id="322" r:id="rId5"/>
    <p:sldId id="370" r:id="rId6"/>
    <p:sldId id="371" r:id="rId7"/>
    <p:sldId id="372" r:id="rId8"/>
    <p:sldId id="323" r:id="rId9"/>
    <p:sldId id="330" r:id="rId10"/>
    <p:sldId id="332" r:id="rId11"/>
    <p:sldId id="331"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9" r:id="rId28"/>
    <p:sldId id="350" r:id="rId29"/>
    <p:sldId id="351" r:id="rId30"/>
    <p:sldId id="352" r:id="rId31"/>
    <p:sldId id="353" r:id="rId32"/>
    <p:sldId id="354" r:id="rId33"/>
    <p:sldId id="355" r:id="rId34"/>
    <p:sldId id="356" r:id="rId35"/>
    <p:sldId id="357" r:id="rId36"/>
    <p:sldId id="359" r:id="rId37"/>
    <p:sldId id="360" r:id="rId38"/>
    <p:sldId id="361" r:id="rId39"/>
    <p:sldId id="362" r:id="rId40"/>
    <p:sldId id="364" r:id="rId41"/>
    <p:sldId id="367" r:id="rId42"/>
    <p:sldId id="368" r:id="rId43"/>
    <p:sldId id="363" r:id="rId44"/>
    <p:sldId id="374" r:id="rId45"/>
    <p:sldId id="375" r:id="rId46"/>
    <p:sldId id="327" r:id="rId47"/>
    <p:sldId id="373" r:id="rId48"/>
    <p:sldId id="376" r:id="rId49"/>
    <p:sldId id="306" r:id="rId50"/>
    <p:sldId id="307" r:id="rId51"/>
    <p:sldId id="309" r:id="rId52"/>
    <p:sldId id="308" r:id="rId53"/>
    <p:sldId id="310" r:id="rId54"/>
    <p:sldId id="314" r:id="rId55"/>
    <p:sldId id="315" r:id="rId56"/>
    <p:sldId id="312" r:id="rId57"/>
    <p:sldId id="318" r:id="rId58"/>
    <p:sldId id="319" r:id="rId59"/>
    <p:sldId id="321" r:id="rId60"/>
    <p:sldId id="313" r:id="rId61"/>
    <p:sldId id="320" r:id="rId62"/>
    <p:sldId id="316" r:id="rId6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E89"/>
    <a:srgbClr val="F39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1673" autoAdjust="0"/>
  </p:normalViewPr>
  <p:slideViewPr>
    <p:cSldViewPr>
      <p:cViewPr varScale="1">
        <p:scale>
          <a:sx n="89" d="100"/>
          <a:sy n="89" d="100"/>
        </p:scale>
        <p:origin x="7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8B5F79-FD8B-493D-B5FB-1B7B25A84D56}"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4F3CDFAB-45E8-41BF-B4AF-C3F04E629E21}">
      <dgm:prSet phldrT="[Text]"/>
      <dgm:spPr/>
      <dgm:t>
        <a:bodyPr/>
        <a:lstStyle/>
        <a:p>
          <a:r>
            <a:rPr lang="en-US" dirty="0" smtClean="0"/>
            <a:t>FIRMS</a:t>
          </a:r>
          <a:endParaRPr lang="en-GB" dirty="0"/>
        </a:p>
      </dgm:t>
    </dgm:pt>
    <dgm:pt modelId="{0D89E2CD-244A-4083-9EBD-6EA4A3347A80}" type="parTrans" cxnId="{377A57DC-2FE5-4CF3-B94B-5C8BE738FC0C}">
      <dgm:prSet/>
      <dgm:spPr/>
      <dgm:t>
        <a:bodyPr/>
        <a:lstStyle/>
        <a:p>
          <a:endParaRPr lang="en-GB"/>
        </a:p>
      </dgm:t>
    </dgm:pt>
    <dgm:pt modelId="{9BD47DC8-F6EF-4792-9C5C-4563B4C271F8}" type="sibTrans" cxnId="{377A57DC-2FE5-4CF3-B94B-5C8BE738FC0C}">
      <dgm:prSet/>
      <dgm:spPr/>
      <dgm:t>
        <a:bodyPr/>
        <a:lstStyle/>
        <a:p>
          <a:endParaRPr lang="en-GB"/>
        </a:p>
      </dgm:t>
    </dgm:pt>
    <dgm:pt modelId="{49816185-C326-416A-9269-C20CE9B82449}">
      <dgm:prSet phldrT="[Text]"/>
      <dgm:spPr/>
      <dgm:t>
        <a:bodyPr/>
        <a:lstStyle/>
        <a:p>
          <a:r>
            <a:rPr lang="en-US" dirty="0" smtClean="0"/>
            <a:t>RAM</a:t>
          </a:r>
          <a:endParaRPr lang="en-GB" dirty="0"/>
        </a:p>
      </dgm:t>
    </dgm:pt>
    <dgm:pt modelId="{85C3B73E-6E3C-49BC-B627-B7D3DD0C27C0}" type="parTrans" cxnId="{D251C04F-ECB1-42DB-BD42-52CC74EAC8C9}">
      <dgm:prSet/>
      <dgm:spPr/>
      <dgm:t>
        <a:bodyPr/>
        <a:lstStyle/>
        <a:p>
          <a:endParaRPr lang="en-GB"/>
        </a:p>
      </dgm:t>
    </dgm:pt>
    <dgm:pt modelId="{5DE84771-CA96-4B6D-961C-5B82AA5B1BE1}" type="sibTrans" cxnId="{D251C04F-ECB1-42DB-BD42-52CC74EAC8C9}">
      <dgm:prSet/>
      <dgm:spPr/>
      <dgm:t>
        <a:bodyPr/>
        <a:lstStyle/>
        <a:p>
          <a:endParaRPr lang="en-GB"/>
        </a:p>
      </dgm:t>
    </dgm:pt>
    <dgm:pt modelId="{1FC54CF6-7142-4E14-9EB3-B6AFC21D9F9E}">
      <dgm:prSet phldrT="[Text]"/>
      <dgm:spPr/>
      <dgm:t>
        <a:bodyPr/>
        <a:lstStyle/>
        <a:p>
          <a:r>
            <a:rPr lang="en-US" dirty="0" err="1" smtClean="0"/>
            <a:t>FishSource</a:t>
          </a:r>
          <a:endParaRPr lang="en-GB" dirty="0"/>
        </a:p>
      </dgm:t>
    </dgm:pt>
    <dgm:pt modelId="{95AAC774-79DE-4343-B139-24B1B2603222}" type="parTrans" cxnId="{23D50D45-9205-4349-B469-49FFB1B34060}">
      <dgm:prSet/>
      <dgm:spPr/>
      <dgm:t>
        <a:bodyPr/>
        <a:lstStyle/>
        <a:p>
          <a:endParaRPr lang="en-GB"/>
        </a:p>
      </dgm:t>
    </dgm:pt>
    <dgm:pt modelId="{574FA9F5-0AA9-4AFB-8CEB-9BB70FDA8B93}" type="sibTrans" cxnId="{23D50D45-9205-4349-B469-49FFB1B34060}">
      <dgm:prSet/>
      <dgm:spPr/>
      <dgm:t>
        <a:bodyPr/>
        <a:lstStyle/>
        <a:p>
          <a:endParaRPr lang="en-GB"/>
        </a:p>
      </dgm:t>
    </dgm:pt>
    <dgm:pt modelId="{A2E8F05A-3300-427F-9725-39C2057FC85B}">
      <dgm:prSet phldrT="[Text]" custT="1"/>
      <dgm:spPr/>
      <dgm:t>
        <a:bodyPr/>
        <a:lstStyle/>
        <a:p>
          <a:r>
            <a:rPr lang="en-US" sz="2400" dirty="0" smtClean="0">
              <a:solidFill>
                <a:schemeClr val="tx2">
                  <a:lumMod val="75000"/>
                </a:schemeClr>
              </a:solidFill>
            </a:rPr>
            <a:t>GRSF KB</a:t>
          </a:r>
          <a:endParaRPr lang="en-GB" sz="2400" dirty="0">
            <a:solidFill>
              <a:schemeClr val="tx2">
                <a:lumMod val="75000"/>
              </a:schemeClr>
            </a:solidFill>
          </a:endParaRPr>
        </a:p>
      </dgm:t>
    </dgm:pt>
    <dgm:pt modelId="{41AE42E7-6F8F-43F5-B1E4-5E8BC7DC9CA4}" type="parTrans" cxnId="{EA9DBC85-F404-4EA4-B78E-79F083DF9CD0}">
      <dgm:prSet/>
      <dgm:spPr/>
      <dgm:t>
        <a:bodyPr/>
        <a:lstStyle/>
        <a:p>
          <a:endParaRPr lang="en-GB"/>
        </a:p>
      </dgm:t>
    </dgm:pt>
    <dgm:pt modelId="{CB63551B-4050-4D4E-B16E-3C4F48E2D024}" type="sibTrans" cxnId="{EA9DBC85-F404-4EA4-B78E-79F083DF9CD0}">
      <dgm:prSet/>
      <dgm:spPr/>
      <dgm:t>
        <a:bodyPr/>
        <a:lstStyle/>
        <a:p>
          <a:endParaRPr lang="en-GB"/>
        </a:p>
      </dgm:t>
    </dgm:pt>
    <dgm:pt modelId="{AF22FA6C-08FA-45BA-8A4B-E70EBEC45B3C}" type="pres">
      <dgm:prSet presAssocID="{828B5F79-FD8B-493D-B5FB-1B7B25A84D56}" presName="Name0" presStyleCnt="0">
        <dgm:presLayoutVars>
          <dgm:chMax val="4"/>
          <dgm:resizeHandles val="exact"/>
        </dgm:presLayoutVars>
      </dgm:prSet>
      <dgm:spPr/>
      <dgm:t>
        <a:bodyPr/>
        <a:lstStyle/>
        <a:p>
          <a:endParaRPr lang="en-GB"/>
        </a:p>
      </dgm:t>
    </dgm:pt>
    <dgm:pt modelId="{2FA35F17-AF7E-4A26-85FF-092667C45015}" type="pres">
      <dgm:prSet presAssocID="{828B5F79-FD8B-493D-B5FB-1B7B25A84D56}" presName="ellipse" presStyleLbl="trBgShp" presStyleIdx="0" presStyleCnt="1" custScaleX="70325" custScaleY="50688"/>
      <dgm:spPr/>
    </dgm:pt>
    <dgm:pt modelId="{DBE15961-3DC0-457F-BC8B-C2C4DB0ABC0E}" type="pres">
      <dgm:prSet presAssocID="{828B5F79-FD8B-493D-B5FB-1B7B25A84D56}" presName="arrow1" presStyleLbl="fgShp" presStyleIdx="0" presStyleCnt="1"/>
      <dgm:spPr/>
      <dgm:t>
        <a:bodyPr/>
        <a:lstStyle/>
        <a:p>
          <a:endParaRPr lang="en-GB"/>
        </a:p>
      </dgm:t>
    </dgm:pt>
    <dgm:pt modelId="{11DEA561-A133-4DB0-9F9B-4451DCFFCFC7}" type="pres">
      <dgm:prSet presAssocID="{828B5F79-FD8B-493D-B5FB-1B7B25A84D56}" presName="rectangle" presStyleLbl="revTx" presStyleIdx="0" presStyleCnt="1">
        <dgm:presLayoutVars>
          <dgm:bulletEnabled val="1"/>
        </dgm:presLayoutVars>
      </dgm:prSet>
      <dgm:spPr/>
      <dgm:t>
        <a:bodyPr/>
        <a:lstStyle/>
        <a:p>
          <a:endParaRPr lang="en-GB"/>
        </a:p>
      </dgm:t>
    </dgm:pt>
    <dgm:pt modelId="{6979711B-8C3F-4CD8-901D-40534B5047D3}" type="pres">
      <dgm:prSet presAssocID="{49816185-C326-416A-9269-C20CE9B82449}" presName="item1" presStyleLbl="node1" presStyleIdx="0" presStyleCnt="3" custScaleX="70325" custScaleY="50688" custLinFactNeighborX="-13081" custLinFactNeighborY="-45571">
        <dgm:presLayoutVars>
          <dgm:bulletEnabled val="1"/>
        </dgm:presLayoutVars>
      </dgm:prSet>
      <dgm:spPr/>
      <dgm:t>
        <a:bodyPr/>
        <a:lstStyle/>
        <a:p>
          <a:endParaRPr lang="en-GB"/>
        </a:p>
      </dgm:t>
    </dgm:pt>
    <dgm:pt modelId="{4CF0FE2D-383B-4F29-BBE1-DF71C25CB64E}" type="pres">
      <dgm:prSet presAssocID="{1FC54CF6-7142-4E14-9EB3-B6AFC21D9F9E}" presName="item2" presStyleLbl="node1" presStyleIdx="1" presStyleCnt="3" custScaleX="70325" custScaleY="50688" custLinFactNeighborX="20675" custLinFactNeighborY="-20949">
        <dgm:presLayoutVars>
          <dgm:bulletEnabled val="1"/>
        </dgm:presLayoutVars>
      </dgm:prSet>
      <dgm:spPr/>
      <dgm:t>
        <a:bodyPr/>
        <a:lstStyle/>
        <a:p>
          <a:endParaRPr lang="en-GB"/>
        </a:p>
      </dgm:t>
    </dgm:pt>
    <dgm:pt modelId="{5BDFB201-1C14-47C5-BDC5-44666EA1D401}" type="pres">
      <dgm:prSet presAssocID="{A2E8F05A-3300-427F-9725-39C2057FC85B}" presName="item3" presStyleLbl="node1" presStyleIdx="2" presStyleCnt="3" custScaleX="70325" custScaleY="50688" custLinFactNeighborX="-2940" custLinFactNeighborY="-3071">
        <dgm:presLayoutVars>
          <dgm:bulletEnabled val="1"/>
        </dgm:presLayoutVars>
      </dgm:prSet>
      <dgm:spPr/>
      <dgm:t>
        <a:bodyPr/>
        <a:lstStyle/>
        <a:p>
          <a:endParaRPr lang="en-GB"/>
        </a:p>
      </dgm:t>
    </dgm:pt>
    <dgm:pt modelId="{FF4D0518-FF09-4DC0-B4B5-FA26F69388AD}" type="pres">
      <dgm:prSet presAssocID="{828B5F79-FD8B-493D-B5FB-1B7B25A84D56}" presName="funnel" presStyleLbl="trAlignAcc1" presStyleIdx="0" presStyleCnt="1" custAng="0" custScaleX="63012" custScaleY="82009" custLinFactNeighborX="-894" custLinFactNeighborY="226"/>
      <dgm:spPr/>
    </dgm:pt>
  </dgm:ptLst>
  <dgm:cxnLst>
    <dgm:cxn modelId="{F71FC10D-AC13-41EC-BEE0-53BA53C11636}" type="presOf" srcId="{49816185-C326-416A-9269-C20CE9B82449}" destId="{4CF0FE2D-383B-4F29-BBE1-DF71C25CB64E}" srcOrd="0" destOrd="0" presId="urn:microsoft.com/office/officeart/2005/8/layout/funnel1"/>
    <dgm:cxn modelId="{D251C04F-ECB1-42DB-BD42-52CC74EAC8C9}" srcId="{828B5F79-FD8B-493D-B5FB-1B7B25A84D56}" destId="{49816185-C326-416A-9269-C20CE9B82449}" srcOrd="1" destOrd="0" parTransId="{85C3B73E-6E3C-49BC-B627-B7D3DD0C27C0}" sibTransId="{5DE84771-CA96-4B6D-961C-5B82AA5B1BE1}"/>
    <dgm:cxn modelId="{B0CBC74A-7C48-45FB-84FB-BF2D332257AB}" type="presOf" srcId="{828B5F79-FD8B-493D-B5FB-1B7B25A84D56}" destId="{AF22FA6C-08FA-45BA-8A4B-E70EBEC45B3C}" srcOrd="0" destOrd="0" presId="urn:microsoft.com/office/officeart/2005/8/layout/funnel1"/>
    <dgm:cxn modelId="{377A57DC-2FE5-4CF3-B94B-5C8BE738FC0C}" srcId="{828B5F79-FD8B-493D-B5FB-1B7B25A84D56}" destId="{4F3CDFAB-45E8-41BF-B4AF-C3F04E629E21}" srcOrd="0" destOrd="0" parTransId="{0D89E2CD-244A-4083-9EBD-6EA4A3347A80}" sibTransId="{9BD47DC8-F6EF-4792-9C5C-4563B4C271F8}"/>
    <dgm:cxn modelId="{29C60E3F-B981-425A-935C-5FF57E53C986}" type="presOf" srcId="{4F3CDFAB-45E8-41BF-B4AF-C3F04E629E21}" destId="{5BDFB201-1C14-47C5-BDC5-44666EA1D401}" srcOrd="0" destOrd="0" presId="urn:microsoft.com/office/officeart/2005/8/layout/funnel1"/>
    <dgm:cxn modelId="{2779E3FB-27FD-4921-8661-203B02CBB7DA}" type="presOf" srcId="{A2E8F05A-3300-427F-9725-39C2057FC85B}" destId="{11DEA561-A133-4DB0-9F9B-4451DCFFCFC7}" srcOrd="0" destOrd="0" presId="urn:microsoft.com/office/officeart/2005/8/layout/funnel1"/>
    <dgm:cxn modelId="{23D50D45-9205-4349-B469-49FFB1B34060}" srcId="{828B5F79-FD8B-493D-B5FB-1B7B25A84D56}" destId="{1FC54CF6-7142-4E14-9EB3-B6AFC21D9F9E}" srcOrd="2" destOrd="0" parTransId="{95AAC774-79DE-4343-B139-24B1B2603222}" sibTransId="{574FA9F5-0AA9-4AFB-8CEB-9BB70FDA8B93}"/>
    <dgm:cxn modelId="{EA9DBC85-F404-4EA4-B78E-79F083DF9CD0}" srcId="{828B5F79-FD8B-493D-B5FB-1B7B25A84D56}" destId="{A2E8F05A-3300-427F-9725-39C2057FC85B}" srcOrd="3" destOrd="0" parTransId="{41AE42E7-6F8F-43F5-B1E4-5E8BC7DC9CA4}" sibTransId="{CB63551B-4050-4D4E-B16E-3C4F48E2D024}"/>
    <dgm:cxn modelId="{AE21E0CD-6798-4012-BD84-12A9784A330C}" type="presOf" srcId="{1FC54CF6-7142-4E14-9EB3-B6AFC21D9F9E}" destId="{6979711B-8C3F-4CD8-901D-40534B5047D3}" srcOrd="0" destOrd="0" presId="urn:microsoft.com/office/officeart/2005/8/layout/funnel1"/>
    <dgm:cxn modelId="{A63E418B-0DDF-4D15-9EDB-BFED97CD6215}" type="presParOf" srcId="{AF22FA6C-08FA-45BA-8A4B-E70EBEC45B3C}" destId="{2FA35F17-AF7E-4A26-85FF-092667C45015}" srcOrd="0" destOrd="0" presId="urn:microsoft.com/office/officeart/2005/8/layout/funnel1"/>
    <dgm:cxn modelId="{EC200504-2C90-4E14-AE61-2CEFDAB0079F}" type="presParOf" srcId="{AF22FA6C-08FA-45BA-8A4B-E70EBEC45B3C}" destId="{DBE15961-3DC0-457F-BC8B-C2C4DB0ABC0E}" srcOrd="1" destOrd="0" presId="urn:microsoft.com/office/officeart/2005/8/layout/funnel1"/>
    <dgm:cxn modelId="{C68B2FD4-ACE3-4586-B514-7C81EF094A0F}" type="presParOf" srcId="{AF22FA6C-08FA-45BA-8A4B-E70EBEC45B3C}" destId="{11DEA561-A133-4DB0-9F9B-4451DCFFCFC7}" srcOrd="2" destOrd="0" presId="urn:microsoft.com/office/officeart/2005/8/layout/funnel1"/>
    <dgm:cxn modelId="{BFBAA67D-3AC2-40A7-A08D-DC217D6535A2}" type="presParOf" srcId="{AF22FA6C-08FA-45BA-8A4B-E70EBEC45B3C}" destId="{6979711B-8C3F-4CD8-901D-40534B5047D3}" srcOrd="3" destOrd="0" presId="urn:microsoft.com/office/officeart/2005/8/layout/funnel1"/>
    <dgm:cxn modelId="{12F4E734-BEEA-4447-AEB8-96662DD67DC8}" type="presParOf" srcId="{AF22FA6C-08FA-45BA-8A4B-E70EBEC45B3C}" destId="{4CF0FE2D-383B-4F29-BBE1-DF71C25CB64E}" srcOrd="4" destOrd="0" presId="urn:microsoft.com/office/officeart/2005/8/layout/funnel1"/>
    <dgm:cxn modelId="{ECB8CD71-BC11-4C67-9E18-0E2CFA14477E}" type="presParOf" srcId="{AF22FA6C-08FA-45BA-8A4B-E70EBEC45B3C}" destId="{5BDFB201-1C14-47C5-BDC5-44666EA1D401}" srcOrd="5" destOrd="0" presId="urn:microsoft.com/office/officeart/2005/8/layout/funnel1"/>
    <dgm:cxn modelId="{EFED2E15-FA7A-4584-A83F-70D15FB395D9}" type="presParOf" srcId="{AF22FA6C-08FA-45BA-8A4B-E70EBEC45B3C}" destId="{FF4D0518-FF09-4DC0-B4B5-FA26F69388A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9E4C5B2-4BDE-4F7D-AF66-A53D1C5B6FB4}" type="datetimeFigureOut">
              <a:rPr lang="el-GR" smtClean="0"/>
              <a:t>13/9/2016</a:t>
            </a:fld>
            <a:endParaRPr lang="el-GR"/>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4D0A05A-C4A2-4846-A598-B4457AFA5BD7}" type="slidenum">
              <a:rPr lang="el-GR" smtClean="0"/>
              <a:t>‹#›</a:t>
            </a:fld>
            <a:endParaRPr lang="el-GR"/>
          </a:p>
        </p:txBody>
      </p:sp>
    </p:spTree>
    <p:extLst>
      <p:ext uri="{BB962C8B-B14F-4D97-AF65-F5344CB8AC3E}">
        <p14:creationId xmlns:p14="http://schemas.microsoft.com/office/powerpoint/2010/main" val="139118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1</a:t>
            </a:fld>
            <a:endParaRPr lang="el-GR"/>
          </a:p>
        </p:txBody>
      </p:sp>
    </p:spTree>
    <p:extLst>
      <p:ext uri="{BB962C8B-B14F-4D97-AF65-F5344CB8AC3E}">
        <p14:creationId xmlns:p14="http://schemas.microsoft.com/office/powerpoint/2010/main" val="130188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GRSF-telco-2016-09-12 comments: </a:t>
            </a:r>
          </a:p>
          <a:p>
            <a:r>
              <a:rPr lang="en-US" dirty="0" smtClean="0"/>
              <a:t>FORTH mentioned</a:t>
            </a:r>
            <a:r>
              <a:rPr lang="en-US" baseline="0" dirty="0" smtClean="0"/>
              <a:t> that they will work on cleaning text segments from html special characters (i.e. &amp;</a:t>
            </a:r>
            <a:r>
              <a:rPr lang="en-US" baseline="0" dirty="0" err="1" smtClean="0"/>
              <a:t>nbsp</a:t>
            </a:r>
            <a:r>
              <a:rPr lang="en-US" baseline="0" dirty="0" smtClean="0"/>
              <a:t>;, &lt;p&gt;, etc.)</a:t>
            </a: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19</a:t>
            </a:fld>
            <a:endParaRPr lang="el-GR"/>
          </a:p>
        </p:txBody>
      </p:sp>
    </p:spTree>
    <p:extLst>
      <p:ext uri="{BB962C8B-B14F-4D97-AF65-F5344CB8AC3E}">
        <p14:creationId xmlns:p14="http://schemas.microsoft.com/office/powerpoint/2010/main" val="4203759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20</a:t>
            </a:fld>
            <a:endParaRPr lang="el-GR"/>
          </a:p>
        </p:txBody>
      </p:sp>
    </p:spTree>
    <p:extLst>
      <p:ext uri="{BB962C8B-B14F-4D97-AF65-F5344CB8AC3E}">
        <p14:creationId xmlns:p14="http://schemas.microsoft.com/office/powerpoint/2010/main" val="294582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GRSF-telco-2016-09-12 comments: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FAO mentioned</a:t>
            </a:r>
            <a:r>
              <a:rPr lang="en-US" baseline="0" dirty="0" smtClean="0"/>
              <a:t> that in some cases there can be more than documents. These documents are actually the fact sheets.</a:t>
            </a:r>
            <a:endParaRPr lang="en-US" dirty="0" smtClean="0"/>
          </a:p>
        </p:txBody>
      </p:sp>
      <p:sp>
        <p:nvSpPr>
          <p:cNvPr id="4" name="Slide Number Placeholder 3"/>
          <p:cNvSpPr>
            <a:spLocks noGrp="1"/>
          </p:cNvSpPr>
          <p:nvPr>
            <p:ph type="sldNum" sz="quarter" idx="10"/>
          </p:nvPr>
        </p:nvSpPr>
        <p:spPr/>
        <p:txBody>
          <a:bodyPr/>
          <a:lstStyle/>
          <a:p>
            <a:fld id="{64D0A05A-C4A2-4846-A598-B4457AFA5BD7}" type="slidenum">
              <a:rPr lang="el-GR" smtClean="0"/>
              <a:t>21</a:t>
            </a:fld>
            <a:endParaRPr lang="el-GR"/>
          </a:p>
        </p:txBody>
      </p:sp>
    </p:spTree>
    <p:extLst>
      <p:ext uri="{BB962C8B-B14F-4D97-AF65-F5344CB8AC3E}">
        <p14:creationId xmlns:p14="http://schemas.microsoft.com/office/powerpoint/2010/main" val="1161457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22</a:t>
            </a:fld>
            <a:endParaRPr lang="el-GR"/>
          </a:p>
        </p:txBody>
      </p:sp>
    </p:spTree>
    <p:extLst>
      <p:ext uri="{BB962C8B-B14F-4D97-AF65-F5344CB8AC3E}">
        <p14:creationId xmlns:p14="http://schemas.microsoft.com/office/powerpoint/2010/main" val="2510024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GRSF-telco-2016-09-12 comments: </a:t>
            </a:r>
          </a:p>
          <a:p>
            <a:pPr marL="171450" indent="-171450">
              <a:buFont typeface="Arial" panose="020B0604020202020204" pitchFamily="34" charset="0"/>
              <a:buChar char="•"/>
            </a:pPr>
            <a:r>
              <a:rPr lang="en-US" dirty="0" smtClean="0"/>
              <a:t>FORTH asked</a:t>
            </a:r>
            <a:r>
              <a:rPr lang="en-US" baseline="0" dirty="0" smtClean="0"/>
              <a:t> if management entities do exist for stocks in FIRMS. FAO confirmed that they do not exist.</a:t>
            </a:r>
          </a:p>
          <a:p>
            <a:pPr marL="171450" indent="-171450">
              <a:buFont typeface="Arial" panose="020B0604020202020204" pitchFamily="34" charset="0"/>
              <a:buChar char="•"/>
            </a:pPr>
            <a:r>
              <a:rPr lang="en-US" dirty="0" smtClean="0"/>
              <a:t>FORTH asked</a:t>
            </a:r>
            <a:r>
              <a:rPr lang="en-US" baseline="0" dirty="0" smtClean="0"/>
              <a:t> if catch or landings do exist for stocks in FIRMS. FAO confirmed that they do not exist.</a:t>
            </a:r>
          </a:p>
          <a:p>
            <a:pPr marL="171450" indent="-171450">
              <a:buFont typeface="Arial" panose="020B0604020202020204" pitchFamily="34" charset="0"/>
              <a:buChar char="•"/>
            </a:pPr>
            <a:r>
              <a:rPr lang="en-US" baseline="0" dirty="0" smtClean="0"/>
              <a:t>FORTH question about type: FAO responded that if there is an indication about trend or state then it is an Assessment Unit, otherwise it is a resource.</a:t>
            </a:r>
          </a:p>
          <a:p>
            <a:pPr marL="171450" indent="-171450">
              <a:buFont typeface="Arial" panose="020B0604020202020204" pitchFamily="34" charset="0"/>
              <a:buChar char="•"/>
            </a:pPr>
            <a:r>
              <a:rPr lang="en-US" baseline="0" dirty="0" smtClean="0"/>
              <a:t>FORTH question about reporting entity. FAO answered that there is nothing in FIRMS (such information comes from RAM)</a:t>
            </a:r>
          </a:p>
          <a:p>
            <a:endParaRPr lang="en-US" baseline="0" dirty="0" smtClean="0"/>
          </a:p>
          <a:p>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23</a:t>
            </a:fld>
            <a:endParaRPr lang="el-GR"/>
          </a:p>
        </p:txBody>
      </p:sp>
    </p:spTree>
    <p:extLst>
      <p:ext uri="{BB962C8B-B14F-4D97-AF65-F5344CB8AC3E}">
        <p14:creationId xmlns:p14="http://schemas.microsoft.com/office/powerpoint/2010/main" val="2391737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GRSF-telco-2016-09-12 comments: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FORTH asked what exactly to use</a:t>
            </a:r>
            <a:r>
              <a:rPr lang="en-US" baseline="0" dirty="0" smtClean="0"/>
              <a:t> as the type of a fishery. FAO responded that a fishery can be either a Fishing Activity or a Fishing Description. When at least the </a:t>
            </a:r>
            <a:r>
              <a:rPr lang="en-US" baseline="0" dirty="0" err="1" smtClean="0"/>
              <a:t>fileds</a:t>
            </a:r>
            <a:r>
              <a:rPr lang="en-US" baseline="0" dirty="0" smtClean="0"/>
              <a:t> species, gear, flag state, management entity are available it is a Fishing activity, otherwise it is a Fishing description. (This is also documented in the requirements wiki page https://support.d4science.org/projects/stocksandfisherieskb/wiki/GRSF_database_overview#Fishery)</a:t>
            </a:r>
            <a:endParaRPr lang="en-US" dirty="0" smtClean="0"/>
          </a:p>
        </p:txBody>
      </p:sp>
      <p:sp>
        <p:nvSpPr>
          <p:cNvPr id="4" name="Slide Number Placeholder 3"/>
          <p:cNvSpPr>
            <a:spLocks noGrp="1"/>
          </p:cNvSpPr>
          <p:nvPr>
            <p:ph type="sldNum" sz="quarter" idx="10"/>
          </p:nvPr>
        </p:nvSpPr>
        <p:spPr/>
        <p:txBody>
          <a:bodyPr/>
          <a:lstStyle/>
          <a:p>
            <a:fld id="{64D0A05A-C4A2-4846-A598-B4457AFA5BD7}" type="slidenum">
              <a:rPr lang="el-GR" smtClean="0"/>
              <a:t>33</a:t>
            </a:fld>
            <a:endParaRPr lang="el-GR"/>
          </a:p>
        </p:txBody>
      </p:sp>
    </p:spTree>
    <p:extLst>
      <p:ext uri="{BB962C8B-B14F-4D97-AF65-F5344CB8AC3E}">
        <p14:creationId xmlns:p14="http://schemas.microsoft.com/office/powerpoint/2010/main" val="2197934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GRSF-telco-2016-09-12 comments: </a:t>
            </a:r>
          </a:p>
          <a:p>
            <a:pPr marL="171450" indent="-171450">
              <a:buFont typeface="Arial" panose="020B0604020202020204" pitchFamily="34" charset="0"/>
              <a:buChar char="•"/>
            </a:pPr>
            <a:r>
              <a:rPr lang="en-US" dirty="0" smtClean="0"/>
              <a:t>Competency</a:t>
            </a:r>
            <a:r>
              <a:rPr lang="en-US" baseline="0" dirty="0" smtClean="0"/>
              <a:t> Query 4, 8: FAO mentioned that it is the most up-to-date information that exists in the underlying source (i.e. there might be multiple information about catches during a time period and in that case we want to retrieve the latest one).</a:t>
            </a: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39</a:t>
            </a:fld>
            <a:endParaRPr lang="el-GR"/>
          </a:p>
        </p:txBody>
      </p:sp>
    </p:spTree>
    <p:extLst>
      <p:ext uri="{BB962C8B-B14F-4D97-AF65-F5344CB8AC3E}">
        <p14:creationId xmlns:p14="http://schemas.microsoft.com/office/powerpoint/2010/main" val="3555439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GRSF-telco-2016-09-12 comments: </a:t>
            </a:r>
          </a:p>
          <a:p>
            <a:pPr marL="171450" indent="-171450">
              <a:buFont typeface="Arial" panose="020B0604020202020204" pitchFamily="34" charset="0"/>
              <a:buChar char="•"/>
            </a:pPr>
            <a:r>
              <a:rPr lang="en-US" dirty="0" smtClean="0"/>
              <a:t>Competency Query 16:</a:t>
            </a:r>
            <a:r>
              <a:rPr lang="en-US" baseline="0" dirty="0" smtClean="0"/>
              <a:t> </a:t>
            </a:r>
            <a:r>
              <a:rPr lang="en-US" dirty="0" smtClean="0"/>
              <a:t>FORTH mentioned that currently we are not exporting information from</a:t>
            </a:r>
            <a:r>
              <a:rPr lang="en-US" baseline="0" dirty="0" smtClean="0"/>
              <a:t> PDF document. FAO mentioned that is some kind of future requirement.</a:t>
            </a:r>
          </a:p>
          <a:p>
            <a:pPr marL="171450" indent="-171450">
              <a:buFont typeface="Arial" panose="020B0604020202020204" pitchFamily="34" charset="0"/>
              <a:buChar char="•"/>
            </a:pPr>
            <a:r>
              <a:rPr lang="en-US" baseline="0" dirty="0" smtClean="0"/>
              <a:t>Competency Query 18: FORTH mentioned that this information exists in </a:t>
            </a:r>
            <a:r>
              <a:rPr lang="en-US" baseline="0" dirty="0" err="1" smtClean="0"/>
              <a:t>FishBase</a:t>
            </a:r>
            <a:r>
              <a:rPr lang="en-US" baseline="0" dirty="0" smtClean="0"/>
              <a:t>, so it will be captured most probably later (during the construction of the 2</a:t>
            </a:r>
            <a:r>
              <a:rPr lang="en-US" baseline="30000" dirty="0" smtClean="0"/>
              <a:t>nd</a:t>
            </a:r>
            <a:r>
              <a:rPr lang="en-US" baseline="0" dirty="0" smtClean="0"/>
              <a:t> version of the GRSF KB)</a:t>
            </a: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40</a:t>
            </a:fld>
            <a:endParaRPr lang="el-GR"/>
          </a:p>
        </p:txBody>
      </p:sp>
    </p:spTree>
    <p:extLst>
      <p:ext uri="{BB962C8B-B14F-4D97-AF65-F5344CB8AC3E}">
        <p14:creationId xmlns:p14="http://schemas.microsoft.com/office/powerpoint/2010/main" val="1673308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GRSF-telco-2016-09-12 comments: </a:t>
            </a:r>
          </a:p>
          <a:p>
            <a:pPr marL="171450" indent="-171450">
              <a:buFont typeface="Arial" panose="020B0604020202020204" pitchFamily="34" charset="0"/>
              <a:buChar char="•"/>
            </a:pPr>
            <a:r>
              <a:rPr lang="en-US" dirty="0" smtClean="0"/>
              <a:t>Competency Query 23:</a:t>
            </a:r>
            <a:r>
              <a:rPr lang="en-US" baseline="0" dirty="0" smtClean="0"/>
              <a:t> FAO clarified that the similarities they are interested into exist between GRSF records in the final GRSF registry (not between the incoming records that exists in the GRSF KB).</a:t>
            </a:r>
          </a:p>
          <a:p>
            <a:pPr marL="171450" indent="-171450">
              <a:buFont typeface="Arial" panose="020B0604020202020204" pitchFamily="34" charset="0"/>
              <a:buChar char="•"/>
            </a:pPr>
            <a:r>
              <a:rPr lang="en-US" dirty="0" smtClean="0"/>
              <a:t>Competency</a:t>
            </a:r>
            <a:r>
              <a:rPr lang="en-US" baseline="0" dirty="0" smtClean="0"/>
              <a:t> Query 25: FAO mentioned that there are no expectations for having historical records for the first version of the GRSF KB.</a:t>
            </a: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41</a:t>
            </a:fld>
            <a:endParaRPr lang="el-GR"/>
          </a:p>
        </p:txBody>
      </p:sp>
    </p:spTree>
    <p:extLst>
      <p:ext uri="{BB962C8B-B14F-4D97-AF65-F5344CB8AC3E}">
        <p14:creationId xmlns:p14="http://schemas.microsoft.com/office/powerpoint/2010/main" val="109518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GRSF-telco-2016-09-12 comments: </a:t>
            </a:r>
          </a:p>
          <a:p>
            <a:pPr marL="171450" indent="-171450">
              <a:buFont typeface="Arial" panose="020B0604020202020204" pitchFamily="34" charset="0"/>
              <a:buChar char="•"/>
            </a:pPr>
            <a:r>
              <a:rPr lang="en-US" dirty="0" smtClean="0"/>
              <a:t>Competency</a:t>
            </a:r>
            <a:r>
              <a:rPr lang="en-US" baseline="0" dirty="0" smtClean="0"/>
              <a:t> Query 30: A stock report is basically all the information that exist about a stock.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Competency</a:t>
            </a:r>
            <a:r>
              <a:rPr lang="en-US" baseline="0" dirty="0" smtClean="0"/>
              <a:t> Query 31: FORTH mentioned that as regards the Bounding Box, it is also needed to have a proper UI to search for. FAO mentioned that such data would be directly ingested in GRSF KB, in turn such information that exists in different components of the infrastructure could be linked with the </a:t>
            </a:r>
            <a:r>
              <a:rPr lang="en-US" baseline="0" dirty="0" err="1" smtClean="0"/>
              <a:t>corresponfing</a:t>
            </a:r>
            <a:r>
              <a:rPr lang="en-US" baseline="0" dirty="0" smtClean="0"/>
              <a:t> records of the GRSF. It is more like a future reference/query requirement. CNR mentioned that the adopted Data Catalog supports the functionality of searching within bounding boxes.</a:t>
            </a:r>
          </a:p>
          <a:p>
            <a:pPr marL="171450" indent="-171450">
              <a:buFont typeface="Arial" panose="020B0604020202020204" pitchFamily="34" charset="0"/>
              <a:buChar char="•"/>
            </a:pP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42</a:t>
            </a:fld>
            <a:endParaRPr lang="el-GR"/>
          </a:p>
        </p:txBody>
      </p:sp>
    </p:spTree>
    <p:extLst>
      <p:ext uri="{BB962C8B-B14F-4D97-AF65-F5344CB8AC3E}">
        <p14:creationId xmlns:p14="http://schemas.microsoft.com/office/powerpoint/2010/main" val="201674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GRSF-telco-2016-09-12 comments: </a:t>
            </a:r>
          </a:p>
          <a:p>
            <a:r>
              <a:rPr lang="en-US" dirty="0" smtClean="0"/>
              <a:t>CNR</a:t>
            </a:r>
            <a:r>
              <a:rPr lang="en-US" baseline="0" dirty="0" smtClean="0"/>
              <a:t> mentioned that 3M requires authentication, so if we want to integrate it in the infrastructure (and we should) then we should get rid of its own authentication – In turn the infrastructure will take care of authentication activities.</a:t>
            </a: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5</a:t>
            </a:fld>
            <a:endParaRPr lang="el-GR"/>
          </a:p>
        </p:txBody>
      </p:sp>
    </p:spTree>
    <p:extLst>
      <p:ext uri="{BB962C8B-B14F-4D97-AF65-F5344CB8AC3E}">
        <p14:creationId xmlns:p14="http://schemas.microsoft.com/office/powerpoint/2010/main" val="2297785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GRSF-telco-2016-09-12 comments: </a:t>
            </a:r>
          </a:p>
          <a:p>
            <a:pPr marL="171450" indent="-171450">
              <a:buFont typeface="Arial" panose="020B0604020202020204" pitchFamily="34" charset="0"/>
              <a:buChar char="•"/>
            </a:pPr>
            <a:r>
              <a:rPr lang="en-US" dirty="0" smtClean="0"/>
              <a:t>Auto-generated UUID:  Should be</a:t>
            </a:r>
            <a:r>
              <a:rPr lang="en-US" baseline="0" dirty="0" smtClean="0"/>
              <a:t> created (automatically) from one of the involved components (FORTH, CNR). CNR mentioned that if it will be generated from the Data Catalogue it will be a UID, it won’t be a hash code of the semantic ID.</a:t>
            </a: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44</a:t>
            </a:fld>
            <a:endParaRPr lang="el-GR"/>
          </a:p>
        </p:txBody>
      </p:sp>
    </p:spTree>
    <p:extLst>
      <p:ext uri="{BB962C8B-B14F-4D97-AF65-F5344CB8AC3E}">
        <p14:creationId xmlns:p14="http://schemas.microsoft.com/office/powerpoint/2010/main" val="1213116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GRSF-telco-2016-09-12 comments: </a:t>
            </a:r>
          </a:p>
          <a:p>
            <a:pPr marL="171450" indent="-171450">
              <a:buFont typeface="Arial" panose="020B0604020202020204" pitchFamily="34" charset="0"/>
              <a:buChar char="•"/>
            </a:pPr>
            <a:r>
              <a:rPr lang="en-US" dirty="0" smtClean="0"/>
              <a:t>CNR</a:t>
            </a:r>
            <a:r>
              <a:rPr lang="en-US" baseline="0" dirty="0" smtClean="0"/>
              <a:t> the last two steps that modify the records, so they have to update the information that exist in the data catalogue. </a:t>
            </a:r>
          </a:p>
          <a:p>
            <a:pPr marL="171450" indent="-171450">
              <a:buFont typeface="Arial" panose="020B0604020202020204" pitchFamily="34" charset="0"/>
              <a:buChar char="•"/>
            </a:pPr>
            <a:r>
              <a:rPr lang="en-US" baseline="0" dirty="0" smtClean="0"/>
              <a:t>FAO mentioned that in some cases they do not need to just approve, or reject two records, they want to reject two records and declare that they should be merged with some others. FORTH mentioned that we have discussed previously about an annotation mechanism. FORTH to investigate what can be done with this (especially for rejected records). CNR mentioned that this feature should be implemented, however suggestions require technical solutions that are not currently available.</a:t>
            </a: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45</a:t>
            </a:fld>
            <a:endParaRPr lang="el-GR"/>
          </a:p>
        </p:txBody>
      </p:sp>
    </p:spTree>
    <p:extLst>
      <p:ext uri="{BB962C8B-B14F-4D97-AF65-F5344CB8AC3E}">
        <p14:creationId xmlns:p14="http://schemas.microsoft.com/office/powerpoint/2010/main" val="346262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GRSF-telco-2016-09-12 comments: </a:t>
            </a:r>
          </a:p>
          <a:p>
            <a:r>
              <a:rPr lang="en-US" dirty="0" smtClean="0"/>
              <a:t>FAO mentioned</a:t>
            </a:r>
            <a:r>
              <a:rPr lang="en-US" baseline="0" dirty="0" smtClean="0"/>
              <a:t> that some stocks seem to have only one area. FORTH responded that the inclusion of more areas is an ongoing activity.</a:t>
            </a: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10</a:t>
            </a:fld>
            <a:endParaRPr lang="el-GR"/>
          </a:p>
        </p:txBody>
      </p:sp>
    </p:spTree>
    <p:extLst>
      <p:ext uri="{BB962C8B-B14F-4D97-AF65-F5344CB8AC3E}">
        <p14:creationId xmlns:p14="http://schemas.microsoft.com/office/powerpoint/2010/main" val="25650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13</a:t>
            </a:fld>
            <a:endParaRPr lang="el-GR"/>
          </a:p>
        </p:txBody>
      </p:sp>
    </p:spTree>
    <p:extLst>
      <p:ext uri="{BB962C8B-B14F-4D97-AF65-F5344CB8AC3E}">
        <p14:creationId xmlns:p14="http://schemas.microsoft.com/office/powerpoint/2010/main" val="245693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14</a:t>
            </a:fld>
            <a:endParaRPr lang="el-GR"/>
          </a:p>
        </p:txBody>
      </p:sp>
    </p:spTree>
    <p:extLst>
      <p:ext uri="{BB962C8B-B14F-4D97-AF65-F5344CB8AC3E}">
        <p14:creationId xmlns:p14="http://schemas.microsoft.com/office/powerpoint/2010/main" val="312998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15</a:t>
            </a:fld>
            <a:endParaRPr lang="el-GR"/>
          </a:p>
        </p:txBody>
      </p:sp>
    </p:spTree>
    <p:extLst>
      <p:ext uri="{BB962C8B-B14F-4D97-AF65-F5344CB8AC3E}">
        <p14:creationId xmlns:p14="http://schemas.microsoft.com/office/powerpoint/2010/main" val="225690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GRSF-telco-2016-09-12 comments: </a:t>
            </a:r>
          </a:p>
          <a:p>
            <a:r>
              <a:rPr lang="en-US" dirty="0" smtClean="0"/>
              <a:t>FORTH</a:t>
            </a:r>
            <a:r>
              <a:rPr lang="en-US" baseline="0" dirty="0" smtClean="0"/>
              <a:t> mentioned that they will work on cleaning text segments from html special characters (i.e. &amp;</a:t>
            </a:r>
            <a:r>
              <a:rPr lang="en-US" baseline="0" dirty="0" err="1" smtClean="0"/>
              <a:t>nbsp</a:t>
            </a:r>
            <a:r>
              <a:rPr lang="en-US" baseline="0" dirty="0" smtClean="0"/>
              <a:t>;, &lt;p&gt;, etc.)</a:t>
            </a:r>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16</a:t>
            </a:fld>
            <a:endParaRPr lang="el-GR"/>
          </a:p>
        </p:txBody>
      </p:sp>
    </p:spTree>
    <p:extLst>
      <p:ext uri="{BB962C8B-B14F-4D97-AF65-F5344CB8AC3E}">
        <p14:creationId xmlns:p14="http://schemas.microsoft.com/office/powerpoint/2010/main" val="3097194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17</a:t>
            </a:fld>
            <a:endParaRPr lang="el-GR"/>
          </a:p>
        </p:txBody>
      </p:sp>
    </p:spTree>
    <p:extLst>
      <p:ext uri="{BB962C8B-B14F-4D97-AF65-F5344CB8AC3E}">
        <p14:creationId xmlns:p14="http://schemas.microsoft.com/office/powerpoint/2010/main" val="252790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64D0A05A-C4A2-4846-A598-B4457AFA5BD7}" type="slidenum">
              <a:rPr lang="el-GR" smtClean="0"/>
              <a:t>18</a:t>
            </a:fld>
            <a:endParaRPr lang="el-GR"/>
          </a:p>
        </p:txBody>
      </p:sp>
    </p:spTree>
    <p:extLst>
      <p:ext uri="{BB962C8B-B14F-4D97-AF65-F5344CB8AC3E}">
        <p14:creationId xmlns:p14="http://schemas.microsoft.com/office/powerpoint/2010/main" val="2540864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024" y="2263775"/>
            <a:ext cx="5364088" cy="1470025"/>
          </a:xfrm>
        </p:spPr>
        <p:txBody>
          <a:bodyPr/>
          <a:lstStyle>
            <a:lvl1pPr algn="l">
              <a:defRPr b="1">
                <a:solidFill>
                  <a:srgbClr val="125E89"/>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200488" y="3886200"/>
            <a:ext cx="5379624" cy="990600"/>
          </a:xfrm>
        </p:spPr>
        <p:txBody>
          <a:bodyPr>
            <a:normAutofit/>
          </a:bodyPr>
          <a:lstStyle>
            <a:lvl1pPr marL="0" indent="0" algn="l">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your name and affiliation</a:t>
            </a:r>
            <a:endParaRPr lang="en-US" dirty="0"/>
          </a:p>
        </p:txBody>
      </p:sp>
      <p:sp>
        <p:nvSpPr>
          <p:cNvPr id="8" name="Text Placeholder 7"/>
          <p:cNvSpPr>
            <a:spLocks noGrp="1"/>
          </p:cNvSpPr>
          <p:nvPr>
            <p:ph type="body" sz="quarter" idx="13" hasCustomPrompt="1"/>
          </p:nvPr>
        </p:nvSpPr>
        <p:spPr>
          <a:xfrm>
            <a:off x="216024" y="4953000"/>
            <a:ext cx="5364088" cy="492224"/>
          </a:xfrm>
        </p:spPr>
        <p:txBody>
          <a:bodyPr>
            <a:noAutofit/>
          </a:bodyPr>
          <a:lstStyle>
            <a:lvl1pPr marL="0" indent="0">
              <a:buNone/>
              <a:defRPr lang="it-IT" sz="2400" kern="1200" baseline="0" dirty="0">
                <a:solidFill>
                  <a:schemeClr val="tx1">
                    <a:tint val="75000"/>
                  </a:schemeClr>
                </a:solidFill>
                <a:latin typeface="+mn-lt"/>
                <a:ea typeface="+mn-ea"/>
                <a:cs typeface="+mn-cs"/>
              </a:defRPr>
            </a:lvl1pPr>
          </a:lstStyle>
          <a:p>
            <a:pPr lvl="0"/>
            <a:r>
              <a:rPr lang="en-US" dirty="0" smtClean="0"/>
              <a:t>Click to edit your email address</a:t>
            </a:r>
            <a:endParaRPr lang="it-IT" dirty="0"/>
          </a:p>
        </p:txBody>
      </p:sp>
      <p:sp>
        <p:nvSpPr>
          <p:cNvPr id="10" name="Text Placeholder 9"/>
          <p:cNvSpPr>
            <a:spLocks noGrp="1"/>
          </p:cNvSpPr>
          <p:nvPr>
            <p:ph type="body" sz="quarter" idx="14" hasCustomPrompt="1"/>
          </p:nvPr>
        </p:nvSpPr>
        <p:spPr>
          <a:xfrm>
            <a:off x="5909086" y="5232476"/>
            <a:ext cx="3200400" cy="1013048"/>
          </a:xfrm>
        </p:spPr>
        <p:txBody>
          <a:bodyPr>
            <a:normAutofit/>
          </a:bodyPr>
          <a:lstStyle>
            <a:lvl1pPr marL="0" indent="0" algn="r">
              <a:buNone/>
              <a:defRPr sz="2000">
                <a:solidFill>
                  <a:srgbClr val="F39223"/>
                </a:solidFill>
              </a:defRPr>
            </a:lvl1pPr>
          </a:lstStyle>
          <a:p>
            <a:pPr lvl="0"/>
            <a:r>
              <a:rPr lang="en-US" dirty="0" smtClean="0"/>
              <a:t>Click to edit the name of the event, the date and the location</a:t>
            </a:r>
            <a:endParaRPr lang="it-IT"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37" y="6280784"/>
            <a:ext cx="826363" cy="570192"/>
          </a:xfrm>
          <a:prstGeom prst="rect">
            <a:avLst/>
          </a:prstGeom>
        </p:spPr>
      </p:pic>
      <p:sp>
        <p:nvSpPr>
          <p:cNvPr id="13" name="TextBox 12"/>
          <p:cNvSpPr txBox="1"/>
          <p:nvPr userDrawn="1"/>
        </p:nvSpPr>
        <p:spPr>
          <a:xfrm>
            <a:off x="838200" y="6530368"/>
            <a:ext cx="3733800"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900" kern="1200" noProof="0" dirty="0" smtClean="0">
                <a:solidFill>
                  <a:schemeClr val="tx1"/>
                </a:solidFill>
                <a:latin typeface="+mn-lt"/>
                <a:ea typeface="+mn-ea"/>
                <a:cs typeface="+mn-cs"/>
              </a:rPr>
              <a:t>BlueBRIDGE </a:t>
            </a:r>
            <a:r>
              <a:rPr lang="en-US" sz="900" kern="1200" noProof="0" dirty="0" smtClean="0">
                <a:solidFill>
                  <a:schemeClr val="tx1"/>
                </a:solidFill>
                <a:latin typeface="+mn-lt"/>
                <a:ea typeface="+mn-ea"/>
                <a:cs typeface="+mn-cs"/>
              </a:rPr>
              <a:t>receives funding from the European Union’s Horizon 2020 research and innovation p</a:t>
            </a:r>
            <a:r>
              <a:rPr lang="it-IT" sz="900" kern="1200" noProof="0" dirty="0" smtClean="0">
                <a:solidFill>
                  <a:schemeClr val="tx1"/>
                </a:solidFill>
                <a:latin typeface="+mn-lt"/>
                <a:ea typeface="+mn-ea"/>
                <a:cs typeface="+mn-cs"/>
              </a:rPr>
              <a:t>rogramme</a:t>
            </a:r>
            <a:r>
              <a:rPr lang="en-US" sz="900" kern="1200" baseline="0" noProof="0" dirty="0" smtClean="0">
                <a:solidFill>
                  <a:schemeClr val="tx1"/>
                </a:solidFill>
                <a:latin typeface="+mn-lt"/>
                <a:ea typeface="+mn-ea"/>
                <a:cs typeface="+mn-cs"/>
              </a:rPr>
              <a:t> </a:t>
            </a:r>
            <a:r>
              <a:rPr lang="en-US" sz="900" kern="1200" noProof="0" dirty="0" smtClean="0">
                <a:solidFill>
                  <a:schemeClr val="tx1"/>
                </a:solidFill>
                <a:latin typeface="+mn-lt"/>
                <a:ea typeface="+mn-ea"/>
                <a:cs typeface="+mn-cs"/>
              </a:rPr>
              <a:t>under grant agreement No. 675680</a:t>
            </a:r>
          </a:p>
        </p:txBody>
      </p:sp>
      <p:sp>
        <p:nvSpPr>
          <p:cNvPr id="14" name="Subtitle 8"/>
          <p:cNvSpPr txBox="1">
            <a:spLocks/>
          </p:cNvSpPr>
          <p:nvPr userDrawn="1"/>
        </p:nvSpPr>
        <p:spPr>
          <a:xfrm>
            <a:off x="4975992" y="6503734"/>
            <a:ext cx="4168008" cy="327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4"/>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t-IT" sz="2000" b="1" dirty="0">
                <a:solidFill>
                  <a:schemeClr val="bg1"/>
                </a:solidFill>
              </a:rPr>
              <a:t>www.bluebridge-vres.eu</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custom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Content Placeholder 2"/>
          <p:cNvSpPr>
            <a:spLocks noGrp="1"/>
          </p:cNvSpPr>
          <p:nvPr>
            <p:ph idx="1"/>
          </p:nvPr>
        </p:nvSpPr>
        <p:spPr>
          <a:xfrm>
            <a:off x="457200" y="1600200"/>
            <a:ext cx="8229600" cy="4525963"/>
          </a:xfrm>
        </p:spPr>
        <p:txBody>
          <a:bodyPr/>
          <a:lstStyle>
            <a:lvl1pPr marL="342900" indent="-342900">
              <a:buFontTx/>
              <a:buBlip>
                <a:blip r:embed="rId2"/>
              </a:buBlip>
              <a:defRPr>
                <a:solidFill>
                  <a:srgbClr val="125E89"/>
                </a:solidFill>
              </a:defRPr>
            </a:lvl1pPr>
            <a:lvl2pPr marL="742950" indent="-285750">
              <a:buFontTx/>
              <a:buBlip>
                <a:blip r:embed="rId2"/>
              </a:buBlip>
              <a:defRPr>
                <a:solidFill>
                  <a:srgbClr val="125E89"/>
                </a:solidFill>
              </a:defRPr>
            </a:lvl2pPr>
            <a:lvl3pPr marL="1143000" indent="-228600">
              <a:buFontTx/>
              <a:buBlip>
                <a:blip r:embed="rId2"/>
              </a:buBlip>
              <a:defRPr>
                <a:solidFill>
                  <a:srgbClr val="125E89"/>
                </a:solidFill>
              </a:defRPr>
            </a:lvl3pPr>
            <a:lvl4pPr marL="1600200" indent="-228600">
              <a:buFontTx/>
              <a:buBlip>
                <a:blip r:embed="rId2"/>
              </a:buBlip>
              <a:defRPr>
                <a:solidFill>
                  <a:srgbClr val="125E89"/>
                </a:solidFill>
              </a:defRPr>
            </a:lvl4pPr>
            <a:lvl5pPr marL="2057400" indent="-228600">
              <a:buFontTx/>
              <a:buBlip>
                <a:blip r:embed="rId2"/>
              </a:buBlip>
              <a:defRPr>
                <a:solidFill>
                  <a:srgbClr val="125E8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662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74638"/>
            <a:ext cx="6553200" cy="1143000"/>
          </a:xfrm>
        </p:spPr>
        <p:txBody>
          <a:bodyPr/>
          <a:lstStyle>
            <a:lvl1pPr algn="r">
              <a:defRPr>
                <a:solidFill>
                  <a:srgbClr val="125E89"/>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rgbClr val="125E89"/>
                </a:solidFill>
              </a:defRPr>
            </a:lvl1pPr>
            <a:lvl2pPr marL="742950" indent="-285750">
              <a:buFont typeface="Arial" panose="020B0604020202020204" pitchFamily="34" charset="0"/>
              <a:buChar char="•"/>
              <a:defRPr>
                <a:solidFill>
                  <a:srgbClr val="125E89"/>
                </a:solidFill>
              </a:defRPr>
            </a:lvl2pPr>
            <a:lvl3pPr marL="1143000" indent="-228600">
              <a:buFont typeface="Arial" panose="020B0604020202020204" pitchFamily="34" charset="0"/>
              <a:buChar char="•"/>
              <a:defRPr>
                <a:solidFill>
                  <a:srgbClr val="125E89"/>
                </a:solidFill>
              </a:defRPr>
            </a:lvl3pPr>
            <a:lvl4pPr marL="1600200" indent="-228600">
              <a:buFont typeface="Arial" panose="020B0604020202020204" pitchFamily="34" charset="0"/>
              <a:buChar char="•"/>
              <a:defRPr>
                <a:solidFill>
                  <a:srgbClr val="125E89"/>
                </a:solidFill>
              </a:defRPr>
            </a:lvl4pPr>
            <a:lvl5pPr marL="2057400" indent="-228600">
              <a:buFont typeface="Arial" panose="020B0604020202020204" pitchFamily="34" charset="0"/>
              <a:buChar char="•"/>
              <a:defRPr>
                <a:solidFill>
                  <a:srgbClr val="125E8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40" y="116632"/>
            <a:ext cx="33528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03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07704" y="274638"/>
            <a:ext cx="6779096"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36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33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133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3600" y="274638"/>
            <a:ext cx="6553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r" defTabSz="914400" rtl="0" eaLnBrk="1" latinLnBrk="0" hangingPunct="1">
        <a:spcBef>
          <a:spcPct val="0"/>
        </a:spcBef>
        <a:buNone/>
        <a:defRPr sz="4400" kern="1200">
          <a:solidFill>
            <a:srgbClr val="125E89"/>
          </a:solidFill>
          <a:latin typeface="+mj-lt"/>
          <a:ea typeface="+mj-ea"/>
          <a:cs typeface="+mj-cs"/>
        </a:defRPr>
      </a:lvl1pPr>
    </p:titleStyle>
    <p:bodyStyle>
      <a:lvl1pPr marL="342900" indent="-342900" algn="l" defTabSz="914400" rtl="0" eaLnBrk="1" latinLnBrk="0" hangingPunct="1">
        <a:spcBef>
          <a:spcPct val="20000"/>
        </a:spcBef>
        <a:buFontTx/>
        <a:buBlip>
          <a:blip r:embed="rId15"/>
        </a:buBlip>
        <a:defRPr sz="3200" kern="1200">
          <a:solidFill>
            <a:srgbClr val="125E89"/>
          </a:solidFill>
          <a:latin typeface="+mn-lt"/>
          <a:ea typeface="+mn-ea"/>
          <a:cs typeface="+mn-cs"/>
        </a:defRPr>
      </a:lvl1pPr>
      <a:lvl2pPr marL="742950" indent="-285750" algn="l" defTabSz="914400" rtl="0" eaLnBrk="1" latinLnBrk="0" hangingPunct="1">
        <a:spcBef>
          <a:spcPct val="20000"/>
        </a:spcBef>
        <a:buFontTx/>
        <a:buBlip>
          <a:blip r:embed="rId15"/>
        </a:buBlip>
        <a:defRPr sz="2800" kern="1200">
          <a:solidFill>
            <a:srgbClr val="125E89"/>
          </a:solidFill>
          <a:latin typeface="+mn-lt"/>
          <a:ea typeface="+mn-ea"/>
          <a:cs typeface="+mn-cs"/>
        </a:defRPr>
      </a:lvl2pPr>
      <a:lvl3pPr marL="1143000" indent="-228600" algn="l" defTabSz="914400" rtl="0" eaLnBrk="1" latinLnBrk="0" hangingPunct="1">
        <a:spcBef>
          <a:spcPct val="20000"/>
        </a:spcBef>
        <a:buFontTx/>
        <a:buBlip>
          <a:blip r:embed="rId15"/>
        </a:buBlip>
        <a:defRPr sz="2400" kern="1200">
          <a:solidFill>
            <a:srgbClr val="125E89"/>
          </a:solidFill>
          <a:latin typeface="+mn-lt"/>
          <a:ea typeface="+mn-ea"/>
          <a:cs typeface="+mn-cs"/>
        </a:defRPr>
      </a:lvl3pPr>
      <a:lvl4pPr marL="1600200" indent="-228600" algn="l" defTabSz="914400" rtl="0" eaLnBrk="1" latinLnBrk="0" hangingPunct="1">
        <a:spcBef>
          <a:spcPct val="20000"/>
        </a:spcBef>
        <a:buFontTx/>
        <a:buBlip>
          <a:blip r:embed="rId15"/>
        </a:buBlip>
        <a:defRPr sz="2000" kern="1200">
          <a:solidFill>
            <a:srgbClr val="125E89"/>
          </a:solidFill>
          <a:latin typeface="+mn-lt"/>
          <a:ea typeface="+mn-ea"/>
          <a:cs typeface="+mn-cs"/>
        </a:defRPr>
      </a:lvl4pPr>
      <a:lvl5pPr marL="2057400" indent="-228600" algn="l" defTabSz="914400" rtl="0" eaLnBrk="1" latinLnBrk="0" hangingPunct="1">
        <a:spcBef>
          <a:spcPct val="20000"/>
        </a:spcBef>
        <a:buFontTx/>
        <a:buBlip>
          <a:blip r:embed="rId15"/>
        </a:buBlip>
        <a:defRPr sz="2000" kern="1200">
          <a:solidFill>
            <a:srgbClr val="125E8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nadakn@ics.forth.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marketak@ics.forth.g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gif"/><Relationship Id="rId9" Type="http://schemas.openxmlformats.org/officeDocument/2006/relationships/image" Target="../media/image19.png"/></Relationships>
</file>

<file path=ppt/slides/_rels/slide5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024" y="2263775"/>
            <a:ext cx="9036496" cy="1470025"/>
          </a:xfrm>
        </p:spPr>
        <p:txBody>
          <a:bodyPr>
            <a:normAutofit/>
          </a:bodyPr>
          <a:lstStyle/>
          <a:p>
            <a:r>
              <a:rPr lang="en-US" dirty="0" smtClean="0"/>
              <a:t>GRSF Progress Report</a:t>
            </a:r>
            <a:endParaRPr lang="el-GR" dirty="0"/>
          </a:p>
        </p:txBody>
      </p:sp>
      <p:sp>
        <p:nvSpPr>
          <p:cNvPr id="3" name="Subtitle 2"/>
          <p:cNvSpPr>
            <a:spLocks noGrp="1"/>
          </p:cNvSpPr>
          <p:nvPr>
            <p:ph type="subTitle" idx="1"/>
          </p:nvPr>
        </p:nvSpPr>
        <p:spPr/>
        <p:txBody>
          <a:bodyPr>
            <a:normAutofit/>
          </a:bodyPr>
          <a:lstStyle/>
          <a:p>
            <a:r>
              <a:rPr lang="en-US" dirty="0" smtClean="0"/>
              <a:t>FORTH-ICS</a:t>
            </a:r>
            <a:endParaRPr lang="el-GR" dirty="0"/>
          </a:p>
        </p:txBody>
      </p:sp>
      <p:sp>
        <p:nvSpPr>
          <p:cNvPr id="4" name="Text Placeholder 3"/>
          <p:cNvSpPr>
            <a:spLocks noGrp="1"/>
          </p:cNvSpPr>
          <p:nvPr>
            <p:ph type="body" sz="quarter" idx="13"/>
          </p:nvPr>
        </p:nvSpPr>
        <p:spPr/>
        <p:txBody>
          <a:bodyPr/>
          <a:lstStyle/>
          <a:p>
            <a:r>
              <a:rPr lang="en-US" dirty="0" smtClean="0">
                <a:hlinkClick r:id="rId3"/>
              </a:rPr>
              <a:t>minadakn@ics.forth.gr</a:t>
            </a:r>
            <a:endParaRPr lang="en-US" dirty="0" smtClean="0"/>
          </a:p>
          <a:p>
            <a:r>
              <a:rPr lang="en-US" dirty="0" smtClean="0">
                <a:hlinkClick r:id="rId4"/>
              </a:rPr>
              <a:t>marketak@ics.forth.gr</a:t>
            </a:r>
            <a:endParaRPr lang="en-US" dirty="0" smtClean="0"/>
          </a:p>
          <a:p>
            <a:endParaRPr lang="el-GR" dirty="0"/>
          </a:p>
        </p:txBody>
      </p:sp>
      <p:sp>
        <p:nvSpPr>
          <p:cNvPr id="5" name="Text Placeholder 4"/>
          <p:cNvSpPr>
            <a:spLocks noGrp="1"/>
          </p:cNvSpPr>
          <p:nvPr>
            <p:ph type="body" sz="quarter" idx="14"/>
          </p:nvPr>
        </p:nvSpPr>
        <p:spPr>
          <a:xfrm>
            <a:off x="5796136" y="5232476"/>
            <a:ext cx="3313350" cy="1013048"/>
          </a:xfrm>
        </p:spPr>
        <p:txBody>
          <a:bodyPr>
            <a:normAutofit/>
          </a:bodyPr>
          <a:lstStyle/>
          <a:p>
            <a:r>
              <a:rPr lang="en-US" dirty="0" err="1" smtClean="0"/>
              <a:t>BlueBRIDGE</a:t>
            </a:r>
            <a:endParaRPr lang="en-US" dirty="0" smtClean="0"/>
          </a:p>
          <a:p>
            <a:r>
              <a:rPr lang="en-US" dirty="0" smtClean="0"/>
              <a:t>September 12, 2016</a:t>
            </a:r>
          </a:p>
        </p:txBody>
      </p:sp>
    </p:spTree>
    <p:extLst>
      <p:ext uri="{BB962C8B-B14F-4D97-AF65-F5344CB8AC3E}">
        <p14:creationId xmlns:p14="http://schemas.microsoft.com/office/powerpoint/2010/main" val="2795853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Stock ID</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2144962087"/>
              </p:ext>
            </p:extLst>
          </p:nvPr>
        </p:nvGraphicFramePr>
        <p:xfrm>
          <a:off x="827584" y="1259632"/>
          <a:ext cx="7704856" cy="5422068"/>
        </p:xfrm>
        <a:graphic>
          <a:graphicData uri="http://schemas.openxmlformats.org/drawingml/2006/table">
            <a:tbl>
              <a:tblPr/>
              <a:tblGrid>
                <a:gridCol w="4104456"/>
                <a:gridCol w="3600400"/>
              </a:tblGrid>
              <a:tr h="296212">
                <a:tc>
                  <a:txBody>
                    <a:bodyPr/>
                    <a:lstStyle/>
                    <a:p>
                      <a:pPr algn="l"/>
                      <a:r>
                        <a:rPr lang="en-US" sz="1400" b="1" dirty="0" smtClean="0">
                          <a:effectLst/>
                        </a:rPr>
                        <a:t>Stock</a:t>
                      </a:r>
                      <a:endParaRPr lang="en-US" sz="1400" b="1" dirty="0">
                        <a:effectLst/>
                      </a:endParaRPr>
                    </a:p>
                  </a:txBody>
                  <a:tcPr marL="61286" marR="61286" marT="30643" marB="30643" anchor="ctr">
                    <a:lnL>
                      <a:noFill/>
                    </a:lnL>
                    <a:lnR>
                      <a:noFill/>
                    </a:lnR>
                    <a:lnT>
                      <a:noFill/>
                    </a:lnT>
                    <a:lnB>
                      <a:noFill/>
                    </a:lnB>
                    <a:solidFill>
                      <a:schemeClr val="bg1">
                        <a:lumMod val="85000"/>
                      </a:schemeClr>
                    </a:solidFill>
                  </a:tcPr>
                </a:tc>
                <a:tc>
                  <a:txBody>
                    <a:bodyPr/>
                    <a:lstStyle/>
                    <a:p>
                      <a:pPr algn="l"/>
                      <a:r>
                        <a:rPr lang="en-US" sz="1400" b="1" dirty="0" err="1" smtClean="0">
                          <a:effectLst/>
                        </a:rPr>
                        <a:t>StockID</a:t>
                      </a:r>
                      <a:endParaRPr lang="en-US" sz="1400" b="1" dirty="0">
                        <a:effectLst/>
                      </a:endParaRP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dirty="0"/>
                        <a:t>Skipjack tuna - Eastern Pacific</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SKJ - EPO</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Albacore - South Atlantic</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ALB - ALB_S</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Bigeye tuna - Indian Ocean</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BET - IOTC</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dirty="0"/>
                        <a:t>Capelin - Southern Grand Bank</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CAP - 21.3.N</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Mackerel icefish - South Georgia</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ANI - 48.3</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Southern Bluefin tuna - Global</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SBF - 41.2.4</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Cape hakes - South Africa Eastern</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HKK - 51.8</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Bigeye tuna - Atlantic</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BET - BET_ATL</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American Plaice - Flemish Cap</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dirty="0"/>
                        <a:t>PLA - 21.3.M</a:t>
                      </a:r>
                    </a:p>
                  </a:txBody>
                  <a:tcPr marL="61286" marR="61286" marT="30643" marB="30643" anchor="ctr">
                    <a:lnL>
                      <a:noFill/>
                    </a:lnL>
                    <a:lnR>
                      <a:noFill/>
                    </a:lnR>
                    <a:lnT>
                      <a:noFill/>
                    </a:lnT>
                    <a:lnB>
                      <a:noFill/>
                    </a:lnB>
                    <a:solidFill>
                      <a:schemeClr val="bg1">
                        <a:lumMod val="85000"/>
                      </a:schemeClr>
                    </a:solidFill>
                  </a:tcPr>
                </a:tc>
              </a:tr>
              <a:tr h="526325">
                <a:tc>
                  <a:txBody>
                    <a:bodyPr/>
                    <a:lstStyle/>
                    <a:p>
                      <a:r>
                        <a:rPr lang="en-US" sz="1600"/>
                        <a:t>Greenland halibut - Labrador Shelf, Northeast Newfoundland Shelf, Northern Grand Bank</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GHL - 21.2</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Redfish - Flemish Cap</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RED - 21.3.M</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Atlantic Cod - Flemish Cap</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COD - 21.3.M</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Lesser African threadfin - Guinea</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dirty="0"/>
                        <a:t>GAL - 34.3.13</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Albacore - Northern Pacific</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ALB - NPO</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a:t>Albacore - Indian Ocean</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a:t>ALB - IOTC</a:t>
                      </a:r>
                    </a:p>
                  </a:txBody>
                  <a:tcPr marL="61286" marR="61286" marT="30643" marB="30643" anchor="ctr">
                    <a:lnL>
                      <a:noFill/>
                    </a:lnL>
                    <a:lnR>
                      <a:noFill/>
                    </a:lnR>
                    <a:lnT>
                      <a:noFill/>
                    </a:lnT>
                    <a:lnB>
                      <a:noFill/>
                    </a:lnB>
                    <a:solidFill>
                      <a:schemeClr val="bg1">
                        <a:lumMod val="85000"/>
                      </a:schemeClr>
                    </a:solidFill>
                  </a:tcPr>
                </a:tc>
              </a:tr>
              <a:tr h="296212">
                <a:tc>
                  <a:txBody>
                    <a:bodyPr/>
                    <a:lstStyle/>
                    <a:p>
                      <a:r>
                        <a:rPr lang="en-US" sz="1600" dirty="0"/>
                        <a:t>Albacore - North Atlantic</a:t>
                      </a:r>
                    </a:p>
                  </a:txBody>
                  <a:tcPr marL="61286" marR="61286" marT="30643" marB="30643" anchor="ctr">
                    <a:lnL>
                      <a:noFill/>
                    </a:lnL>
                    <a:lnR>
                      <a:noFill/>
                    </a:lnR>
                    <a:lnT>
                      <a:noFill/>
                    </a:lnT>
                    <a:lnB>
                      <a:noFill/>
                    </a:lnB>
                    <a:solidFill>
                      <a:schemeClr val="bg1">
                        <a:lumMod val="85000"/>
                      </a:schemeClr>
                    </a:solidFill>
                  </a:tcPr>
                </a:tc>
                <a:tc>
                  <a:txBody>
                    <a:bodyPr/>
                    <a:lstStyle/>
                    <a:p>
                      <a:r>
                        <a:rPr lang="en-US" sz="1600" dirty="0"/>
                        <a:t>ALB - ALB_N</a:t>
                      </a:r>
                    </a:p>
                  </a:txBody>
                  <a:tcPr marL="61286" marR="61286" marT="30643" marB="30643" anchor="ctr">
                    <a:lnL>
                      <a:noFill/>
                    </a:lnL>
                    <a:lnR>
                      <a:noFill/>
                    </a:lnR>
                    <a:lnT>
                      <a:noFill/>
                    </a:lnT>
                    <a:lnB>
                      <a:noFill/>
                    </a:lnB>
                    <a:solidFill>
                      <a:schemeClr val="bg1">
                        <a:lumMod val="85000"/>
                      </a:schemeClr>
                    </a:solidFill>
                  </a:tcPr>
                </a:tc>
              </a:tr>
            </a:tbl>
          </a:graphicData>
        </a:graphic>
      </p:graphicFrame>
      <p:sp>
        <p:nvSpPr>
          <p:cNvPr id="2" name="Rectangle 1"/>
          <p:cNvSpPr/>
          <p:nvPr/>
        </p:nvSpPr>
        <p:spPr>
          <a:xfrm>
            <a:off x="1979712" y="2402632"/>
            <a:ext cx="51845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ToDo</a:t>
            </a:r>
            <a:r>
              <a:rPr lang="en-US" sz="2000" b="1" dirty="0" smtClean="0"/>
              <a:t> : refine mapping file to include all areas</a:t>
            </a:r>
            <a:endParaRPr lang="el-GR" sz="2000" b="1" dirty="0"/>
          </a:p>
        </p:txBody>
      </p:sp>
    </p:spTree>
    <p:extLst>
      <p:ext uri="{BB962C8B-B14F-4D97-AF65-F5344CB8AC3E}">
        <p14:creationId xmlns:p14="http://schemas.microsoft.com/office/powerpoint/2010/main" val="390277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Stock </a:t>
            </a:r>
            <a:r>
              <a:rPr lang="en-US" dirty="0" err="1" smtClean="0"/>
              <a:t>DataBase</a:t>
            </a:r>
            <a:r>
              <a:rPr lang="en-US" dirty="0" smtClean="0"/>
              <a:t> Source</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70569547"/>
              </p:ext>
            </p:extLst>
          </p:nvPr>
        </p:nvGraphicFramePr>
        <p:xfrm>
          <a:off x="2195736" y="1556792"/>
          <a:ext cx="5256584" cy="4761305"/>
        </p:xfrm>
        <a:graphic>
          <a:graphicData uri="http://schemas.openxmlformats.org/drawingml/2006/table">
            <a:tbl>
              <a:tblPr/>
              <a:tblGrid>
                <a:gridCol w="3816424"/>
                <a:gridCol w="1440160"/>
              </a:tblGrid>
              <a:tr h="341154">
                <a:tc>
                  <a:txBody>
                    <a:bodyPr/>
                    <a:lstStyle/>
                    <a:p>
                      <a:pPr algn="l"/>
                      <a:r>
                        <a:rPr lang="en-US" sz="1400" b="1" dirty="0" smtClean="0">
                          <a:effectLst/>
                        </a:rPr>
                        <a:t>Stock</a:t>
                      </a:r>
                      <a:endParaRPr lang="en-US" sz="1400" b="1" dirty="0">
                        <a:effectLst/>
                      </a:endParaRPr>
                    </a:p>
                  </a:txBody>
                  <a:tcPr marL="55786" marR="55786" marT="27893" marB="27893" anchor="ctr">
                    <a:lnL>
                      <a:noFill/>
                    </a:lnL>
                    <a:lnR>
                      <a:noFill/>
                    </a:lnR>
                    <a:lnT>
                      <a:noFill/>
                    </a:lnT>
                    <a:lnB>
                      <a:noFill/>
                    </a:lnB>
                    <a:solidFill>
                      <a:schemeClr val="bg1">
                        <a:lumMod val="85000"/>
                      </a:schemeClr>
                    </a:solidFill>
                  </a:tcPr>
                </a:tc>
                <a:tc>
                  <a:txBody>
                    <a:bodyPr/>
                    <a:lstStyle/>
                    <a:p>
                      <a:pPr algn="l"/>
                      <a:r>
                        <a:rPr lang="en-US" sz="1400" b="1" dirty="0" smtClean="0">
                          <a:effectLst/>
                        </a:rPr>
                        <a:t>Source</a:t>
                      </a:r>
                      <a:endParaRPr lang="en-US" sz="1400" b="1" dirty="0">
                        <a:effectLst/>
                      </a:endParaRP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Skipjack tuna - Eastern Pacific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dirty="0"/>
                        <a:t>Albacore - South Atlantic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Bigeye tuna - Indian Ocean</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dirty="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Capelin - Southern Grand Bank</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Mackerel icefish - South Georgia</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Southern Bluefin tuna - Global</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Cape hakes - South Africa Eastern</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Bigeye tuna - Atlantic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American Plaice - Flemish Cap</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652107">
                <a:tc>
                  <a:txBody>
                    <a:bodyPr/>
                    <a:lstStyle/>
                    <a:p>
                      <a:r>
                        <a:rPr lang="en-US" sz="1400"/>
                        <a:t>Greenland halibut - Labrador Shelf, Northeast Newfoundland Shelf, Northern Grand Bank</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Redfish - Flemish Cap</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Atlantic Cod - Flemish Cap</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dirty="0"/>
                        <a:t>Albacore - Northern Pacific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Albacore - Indian Ocean</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FIRMS</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dirty="0"/>
                        <a:t>Albacore - North Atlantic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dirty="0"/>
                        <a:t>FIRMS</a:t>
                      </a:r>
                    </a:p>
                  </a:txBody>
                  <a:tcPr marL="55786" marR="55786" marT="27893" marB="27893"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2544586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Stock Status</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2317359844"/>
              </p:ext>
            </p:extLst>
          </p:nvPr>
        </p:nvGraphicFramePr>
        <p:xfrm>
          <a:off x="1907704" y="1556792"/>
          <a:ext cx="5904656" cy="4761305"/>
        </p:xfrm>
        <a:graphic>
          <a:graphicData uri="http://schemas.openxmlformats.org/drawingml/2006/table">
            <a:tbl>
              <a:tblPr/>
              <a:tblGrid>
                <a:gridCol w="3816424"/>
                <a:gridCol w="2088232"/>
              </a:tblGrid>
              <a:tr h="341154">
                <a:tc>
                  <a:txBody>
                    <a:bodyPr/>
                    <a:lstStyle/>
                    <a:p>
                      <a:pPr algn="l"/>
                      <a:r>
                        <a:rPr lang="en-US" sz="1400" b="1" dirty="0" smtClean="0">
                          <a:effectLst/>
                        </a:rPr>
                        <a:t>Stock</a:t>
                      </a:r>
                      <a:endParaRPr lang="en-US" sz="1400" b="1" dirty="0">
                        <a:effectLst/>
                      </a:endParaRPr>
                    </a:p>
                  </a:txBody>
                  <a:tcPr marL="55786" marR="55786" marT="27893" marB="27893" anchor="ctr">
                    <a:lnL>
                      <a:noFill/>
                    </a:lnL>
                    <a:lnR>
                      <a:noFill/>
                    </a:lnR>
                    <a:lnT>
                      <a:noFill/>
                    </a:lnT>
                    <a:lnB>
                      <a:noFill/>
                    </a:lnB>
                    <a:solidFill>
                      <a:schemeClr val="bg1">
                        <a:lumMod val="85000"/>
                      </a:schemeClr>
                    </a:solidFill>
                  </a:tcPr>
                </a:tc>
                <a:tc>
                  <a:txBody>
                    <a:bodyPr/>
                    <a:lstStyle/>
                    <a:p>
                      <a:pPr algn="l"/>
                      <a:r>
                        <a:rPr lang="en-US" sz="1400" b="1" dirty="0" smtClean="0">
                          <a:effectLst/>
                        </a:rPr>
                        <a:t>Status</a:t>
                      </a:r>
                      <a:endParaRPr lang="en-US" sz="1400" b="1" dirty="0">
                        <a:effectLst/>
                      </a:endParaRPr>
                    </a:p>
                  </a:txBody>
                  <a:tcPr marL="55786" marR="55786" marT="27893" marB="27893" anchor="ctr">
                    <a:lnL>
                      <a:noFill/>
                    </a:lnL>
                    <a:lnR>
                      <a:noFill/>
                    </a:lnR>
                    <a:lnB>
                      <a:noFill/>
                    </a:lnB>
                    <a:solidFill>
                      <a:schemeClr val="bg1">
                        <a:lumMod val="85000"/>
                      </a:schemeClr>
                    </a:solidFill>
                  </a:tcPr>
                </a:tc>
              </a:tr>
              <a:tr h="260777">
                <a:tc>
                  <a:txBody>
                    <a:bodyPr/>
                    <a:lstStyle/>
                    <a:p>
                      <a:r>
                        <a:rPr lang="en-US" sz="1400"/>
                        <a:t>Skipjack tuna - Eastern Pacific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Albacore - South Atlantic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Bigeye tuna - Indian Ocean</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Capelin - Southern Grand Bank</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Mackerel icefish - South Georgia</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Southern Bluefin tuna - Global</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Cape hakes - South Africa Eastern</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Bigeye tuna - Atlantic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American Plaice - Flemish Cap</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652107">
                <a:tc>
                  <a:txBody>
                    <a:bodyPr/>
                    <a:lstStyle/>
                    <a:p>
                      <a:r>
                        <a:rPr lang="en-US" sz="1400"/>
                        <a:t>Greenland halibut - Labrador Shelf, Northeast Newfoundland Shelf, Northern Grand Bank</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Redfish - Flemish Cap</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Atlantic Cod - Flemish Cap</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dirty="0"/>
                        <a:t>Albacore - Northern Pacific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a:t>Albacore - Indian Ocean</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a:t>pending</a:t>
                      </a:r>
                    </a:p>
                  </a:txBody>
                  <a:tcPr marL="55786" marR="55786" marT="27893" marB="27893" anchor="ctr">
                    <a:lnL>
                      <a:noFill/>
                    </a:lnL>
                    <a:lnR>
                      <a:noFill/>
                    </a:lnR>
                    <a:lnT>
                      <a:noFill/>
                    </a:lnT>
                    <a:lnB>
                      <a:noFill/>
                    </a:lnB>
                    <a:solidFill>
                      <a:schemeClr val="bg1">
                        <a:lumMod val="85000"/>
                      </a:schemeClr>
                    </a:solidFill>
                  </a:tcPr>
                </a:tc>
              </a:tr>
              <a:tr h="260777">
                <a:tc>
                  <a:txBody>
                    <a:bodyPr/>
                    <a:lstStyle/>
                    <a:p>
                      <a:r>
                        <a:rPr lang="en-US" sz="1400" dirty="0"/>
                        <a:t>Albacore - North Atlantic</a:t>
                      </a:r>
                    </a:p>
                  </a:txBody>
                  <a:tcPr marL="55786" marR="55786" marT="27893" marB="27893" anchor="ctr">
                    <a:lnL>
                      <a:noFill/>
                    </a:lnL>
                    <a:lnR>
                      <a:noFill/>
                    </a:lnR>
                    <a:lnT>
                      <a:noFill/>
                    </a:lnT>
                    <a:lnB>
                      <a:noFill/>
                    </a:lnB>
                    <a:solidFill>
                      <a:schemeClr val="bg1">
                        <a:lumMod val="85000"/>
                      </a:schemeClr>
                    </a:solidFill>
                  </a:tcPr>
                </a:tc>
                <a:tc>
                  <a:txBody>
                    <a:bodyPr/>
                    <a:lstStyle/>
                    <a:p>
                      <a:r>
                        <a:rPr lang="en-US" sz="1400" dirty="0"/>
                        <a:t>pending</a:t>
                      </a:r>
                    </a:p>
                  </a:txBody>
                  <a:tcPr marL="55786" marR="55786" marT="27893" marB="27893" anchor="ctr">
                    <a:lnL>
                      <a:noFill/>
                    </a:lnL>
                    <a:lnR>
                      <a:noFill/>
                    </a:lnR>
                    <a:lnT>
                      <a:noFill/>
                    </a:lnT>
                    <a:lnB>
                      <a:noFill/>
                    </a:lnB>
                    <a:solidFill>
                      <a:schemeClr val="bg1">
                        <a:lumMod val="85000"/>
                      </a:schemeClr>
                    </a:solidFill>
                  </a:tcPr>
                </a:tc>
              </a:tr>
            </a:tbl>
          </a:graphicData>
        </a:graphic>
      </p:graphicFrame>
      <p:sp>
        <p:nvSpPr>
          <p:cNvPr id="4" name="Rectangle 3"/>
          <p:cNvSpPr/>
          <p:nvPr/>
        </p:nvSpPr>
        <p:spPr>
          <a:xfrm>
            <a:off x="2159732" y="3334245"/>
            <a:ext cx="54006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ToDo</a:t>
            </a:r>
            <a:r>
              <a:rPr lang="en-US" sz="2000" b="1" dirty="0" smtClean="0"/>
              <a:t> : semantically define “pending/confirmed”</a:t>
            </a:r>
            <a:endParaRPr lang="el-GR" sz="2000" b="1" dirty="0"/>
          </a:p>
        </p:txBody>
      </p:sp>
    </p:spTree>
    <p:extLst>
      <p:ext uri="{BB962C8B-B14F-4D97-AF65-F5344CB8AC3E}">
        <p14:creationId xmlns:p14="http://schemas.microsoft.com/office/powerpoint/2010/main" val="12546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Species Information</a:t>
            </a:r>
            <a:endParaRPr lang="el-GR" dirty="0"/>
          </a:p>
        </p:txBody>
      </p:sp>
      <p:graphicFrame>
        <p:nvGraphicFramePr>
          <p:cNvPr id="7" name="Table 6"/>
          <p:cNvGraphicFramePr>
            <a:graphicFrameLocks noGrp="1"/>
          </p:cNvGraphicFramePr>
          <p:nvPr>
            <p:extLst>
              <p:ext uri="{D42A27DB-BD31-4B8C-83A1-F6EECF244321}">
                <p14:modId xmlns:p14="http://schemas.microsoft.com/office/powerpoint/2010/main" val="280611264"/>
              </p:ext>
            </p:extLst>
          </p:nvPr>
        </p:nvGraphicFramePr>
        <p:xfrm>
          <a:off x="539552" y="1259632"/>
          <a:ext cx="7992886" cy="5367412"/>
        </p:xfrm>
        <a:graphic>
          <a:graphicData uri="http://schemas.openxmlformats.org/drawingml/2006/table">
            <a:tbl>
              <a:tblPr/>
              <a:tblGrid>
                <a:gridCol w="2520279"/>
                <a:gridCol w="2088233"/>
                <a:gridCol w="1944216"/>
                <a:gridCol w="1440158"/>
              </a:tblGrid>
              <a:tr h="428165">
                <a:tc>
                  <a:txBody>
                    <a:bodyPr/>
                    <a:lstStyle/>
                    <a:p>
                      <a:pPr algn="l"/>
                      <a:r>
                        <a:rPr lang="en-US" sz="1400" b="1" dirty="0" smtClean="0">
                          <a:effectLst/>
                        </a:rPr>
                        <a:t>Stock</a:t>
                      </a:r>
                      <a:endParaRPr lang="en-US" sz="1400" b="1" dirty="0">
                        <a:effectLst/>
                      </a:endParaRPr>
                    </a:p>
                  </a:txBody>
                  <a:tcPr marL="39201" marR="39201" marT="19601" marB="19601" anchor="ctr">
                    <a:lnL>
                      <a:noFill/>
                    </a:lnL>
                    <a:lnR>
                      <a:noFill/>
                    </a:lnR>
                    <a:lnT>
                      <a:noFill/>
                    </a:lnT>
                    <a:lnB>
                      <a:noFill/>
                    </a:lnB>
                    <a:solidFill>
                      <a:schemeClr val="bg1">
                        <a:lumMod val="85000"/>
                      </a:schemeClr>
                    </a:solidFill>
                  </a:tcPr>
                </a:tc>
                <a:tc>
                  <a:txBody>
                    <a:bodyPr/>
                    <a:lstStyle/>
                    <a:p>
                      <a:pPr algn="l"/>
                      <a:r>
                        <a:rPr lang="en-US" sz="1400" b="1" dirty="0" err="1" smtClean="0">
                          <a:effectLst/>
                        </a:rPr>
                        <a:t>CommonName</a:t>
                      </a:r>
                      <a:endParaRPr lang="en-US" sz="1400" b="1" dirty="0">
                        <a:effectLst/>
                      </a:endParaRPr>
                    </a:p>
                  </a:txBody>
                  <a:tcPr marL="39201" marR="39201" marT="19601" marB="19601" anchor="ctr">
                    <a:lnL>
                      <a:noFill/>
                    </a:lnL>
                    <a:lnR>
                      <a:noFill/>
                    </a:lnR>
                    <a:lnT>
                      <a:noFill/>
                    </a:lnT>
                    <a:lnB>
                      <a:noFill/>
                    </a:lnB>
                    <a:solidFill>
                      <a:schemeClr val="bg1">
                        <a:lumMod val="85000"/>
                      </a:schemeClr>
                    </a:solidFill>
                  </a:tcPr>
                </a:tc>
                <a:tc>
                  <a:txBody>
                    <a:bodyPr/>
                    <a:lstStyle/>
                    <a:p>
                      <a:pPr algn="l"/>
                      <a:r>
                        <a:rPr lang="en-US" sz="1400" b="1" dirty="0" err="1" smtClean="0">
                          <a:effectLst/>
                        </a:rPr>
                        <a:t>ScientificName</a:t>
                      </a:r>
                      <a:endParaRPr lang="en-US" sz="1400" b="1" dirty="0">
                        <a:effectLst/>
                      </a:endParaRPr>
                    </a:p>
                  </a:txBody>
                  <a:tcPr marL="39201" marR="39201" marT="19601" marB="19601" anchor="ctr">
                    <a:lnL>
                      <a:noFill/>
                    </a:lnL>
                    <a:lnR>
                      <a:noFill/>
                    </a:lnR>
                    <a:lnT>
                      <a:noFill/>
                    </a:lnT>
                    <a:lnB>
                      <a:noFill/>
                    </a:lnB>
                    <a:solidFill>
                      <a:schemeClr val="bg1">
                        <a:lumMod val="85000"/>
                      </a:schemeClr>
                    </a:solidFill>
                  </a:tcPr>
                </a:tc>
                <a:tc>
                  <a:txBody>
                    <a:bodyPr/>
                    <a:lstStyle/>
                    <a:p>
                      <a:pPr algn="l"/>
                      <a:r>
                        <a:rPr lang="en-US" sz="1400" b="1" dirty="0" smtClean="0">
                          <a:effectLst/>
                        </a:rPr>
                        <a:t>3AlphaCode</a:t>
                      </a:r>
                      <a:endParaRPr lang="en-US" sz="1400" b="1" dirty="0">
                        <a:effectLst/>
                      </a:endParaRPr>
                    </a:p>
                  </a:txBody>
                  <a:tcPr marL="39201" marR="39201" marT="19601" marB="19601" anchor="ctr">
                    <a:lnL>
                      <a:noFill/>
                    </a:lnL>
                    <a:lnR>
                      <a:noFill/>
                    </a:lnR>
                    <a:lnT>
                      <a:noFill/>
                    </a:lnT>
                    <a:lnB>
                      <a:noFill/>
                    </a:lnB>
                    <a:solidFill>
                      <a:schemeClr val="bg1">
                        <a:lumMod val="85000"/>
                      </a:schemeClr>
                    </a:solidFill>
                  </a:tcPr>
                </a:tc>
              </a:tr>
              <a:tr h="428165">
                <a:tc>
                  <a:txBody>
                    <a:bodyPr/>
                    <a:lstStyle/>
                    <a:p>
                      <a:r>
                        <a:rPr lang="en-US" sz="1400" dirty="0"/>
                        <a:t>Bigeye tuna - Indian Ocean</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Bigeye tuna</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Thunnus obesus</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BET</a:t>
                      </a:r>
                    </a:p>
                  </a:txBody>
                  <a:tcPr marL="39201" marR="39201" marT="19601" marB="19601" anchor="ctr">
                    <a:lnL>
                      <a:noFill/>
                    </a:lnL>
                    <a:lnR>
                      <a:noFill/>
                    </a:lnR>
                    <a:lnT>
                      <a:noFill/>
                    </a:lnT>
                    <a:lnB>
                      <a:noFill/>
                    </a:lnB>
                    <a:solidFill>
                      <a:schemeClr val="bg1">
                        <a:lumMod val="85000"/>
                      </a:schemeClr>
                    </a:solidFill>
                  </a:tcPr>
                </a:tc>
              </a:tr>
              <a:tr h="243733">
                <a:tc>
                  <a:txBody>
                    <a:bodyPr/>
                    <a:lstStyle/>
                    <a:p>
                      <a:r>
                        <a:rPr lang="en-US" sz="1400"/>
                        <a:t>Bigeye tuna - Atlantic</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a:t>Bigeye tuna</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Thunnus obesus</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BET</a:t>
                      </a:r>
                    </a:p>
                  </a:txBody>
                  <a:tcPr marL="39201" marR="39201" marT="19601" marB="19601" anchor="ctr">
                    <a:lnL>
                      <a:noFill/>
                    </a:lnL>
                    <a:lnR>
                      <a:noFill/>
                    </a:lnR>
                    <a:lnT>
                      <a:noFill/>
                    </a:lnT>
                    <a:lnB>
                      <a:noFill/>
                    </a:lnB>
                    <a:solidFill>
                      <a:schemeClr val="bg1">
                        <a:lumMod val="85000"/>
                      </a:schemeClr>
                    </a:solidFill>
                  </a:tcPr>
                </a:tc>
              </a:tr>
              <a:tr h="428165">
                <a:tc>
                  <a:txBody>
                    <a:bodyPr/>
                    <a:lstStyle/>
                    <a:p>
                      <a:r>
                        <a:rPr lang="en-US" sz="1400"/>
                        <a:t>Southern Bluefin tuna - Global</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a:t>Southern </a:t>
                      </a:r>
                      <a:r>
                        <a:rPr lang="en-US" sz="1400" dirty="0" err="1"/>
                        <a:t>bluefin</a:t>
                      </a:r>
                      <a:r>
                        <a:rPr lang="en-US" sz="1400" dirty="0"/>
                        <a:t> tuna</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Thunnus maccoyii</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SBF</a:t>
                      </a:r>
                    </a:p>
                  </a:txBody>
                  <a:tcPr marL="39201" marR="39201" marT="19601" marB="19601" anchor="ctr">
                    <a:lnL>
                      <a:noFill/>
                    </a:lnL>
                    <a:lnR>
                      <a:noFill/>
                    </a:lnR>
                    <a:lnT>
                      <a:noFill/>
                    </a:lnT>
                    <a:lnB>
                      <a:noFill/>
                    </a:lnB>
                    <a:solidFill>
                      <a:schemeClr val="bg1">
                        <a:lumMod val="85000"/>
                      </a:schemeClr>
                    </a:solidFill>
                  </a:tcPr>
                </a:tc>
              </a:tr>
              <a:tr h="428165">
                <a:tc>
                  <a:txBody>
                    <a:bodyPr/>
                    <a:lstStyle/>
                    <a:p>
                      <a:r>
                        <a:rPr lang="en-US" sz="1400"/>
                        <a:t>Lesser African threadfin - Guinea</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a:t>Lesser African threadfin</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err="1"/>
                        <a:t>Galeoides</a:t>
                      </a:r>
                      <a:r>
                        <a:rPr lang="en-US" sz="1400" dirty="0"/>
                        <a:t> </a:t>
                      </a:r>
                      <a:r>
                        <a:rPr lang="en-US" sz="1400" dirty="0" err="1"/>
                        <a:t>decadactylus</a:t>
                      </a:r>
                      <a:endParaRPr lang="en-US" sz="1400" dirty="0"/>
                    </a:p>
                  </a:txBody>
                  <a:tcPr marL="39201" marR="39201" marT="19601" marB="19601" anchor="ctr">
                    <a:lnL>
                      <a:noFill/>
                    </a:lnL>
                    <a:lnR>
                      <a:noFill/>
                    </a:lnR>
                    <a:lnT>
                      <a:noFill/>
                    </a:lnT>
                    <a:lnB>
                      <a:noFill/>
                    </a:lnB>
                    <a:solidFill>
                      <a:schemeClr val="bg1">
                        <a:lumMod val="85000"/>
                      </a:schemeClr>
                    </a:solidFill>
                  </a:tcPr>
                </a:tc>
                <a:tc>
                  <a:txBody>
                    <a:bodyPr/>
                    <a:lstStyle/>
                    <a:p>
                      <a:r>
                        <a:rPr lang="en-US" sz="1400"/>
                        <a:t>GAL</a:t>
                      </a:r>
                    </a:p>
                  </a:txBody>
                  <a:tcPr marL="39201" marR="39201" marT="19601" marB="19601" anchor="ctr">
                    <a:lnL>
                      <a:noFill/>
                    </a:lnL>
                    <a:lnR>
                      <a:noFill/>
                    </a:lnR>
                    <a:lnT>
                      <a:noFill/>
                    </a:lnT>
                    <a:lnB>
                      <a:noFill/>
                    </a:lnB>
                    <a:solidFill>
                      <a:schemeClr val="bg1">
                        <a:lumMod val="85000"/>
                      </a:schemeClr>
                    </a:solidFill>
                  </a:tcPr>
                </a:tc>
              </a:tr>
              <a:tr h="243733">
                <a:tc>
                  <a:txBody>
                    <a:bodyPr/>
                    <a:lstStyle/>
                    <a:p>
                      <a:r>
                        <a:rPr lang="en-US" sz="1400"/>
                        <a:t>Albacore - South Atlantic</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a:t>Albacore</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Thunnus alalunga</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ALB</a:t>
                      </a:r>
                    </a:p>
                  </a:txBody>
                  <a:tcPr marL="39201" marR="39201" marT="19601" marB="19601" anchor="ctr">
                    <a:lnL>
                      <a:noFill/>
                    </a:lnL>
                    <a:lnR>
                      <a:noFill/>
                    </a:lnR>
                    <a:lnT>
                      <a:noFill/>
                    </a:lnT>
                    <a:lnB>
                      <a:noFill/>
                    </a:lnB>
                    <a:solidFill>
                      <a:schemeClr val="bg1">
                        <a:lumMod val="85000"/>
                      </a:schemeClr>
                    </a:solidFill>
                  </a:tcPr>
                </a:tc>
              </a:tr>
              <a:tr h="428165">
                <a:tc>
                  <a:txBody>
                    <a:bodyPr/>
                    <a:lstStyle/>
                    <a:p>
                      <a:r>
                        <a:rPr lang="en-US" sz="1400"/>
                        <a:t>Albacore - Northern Pacific</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Albacore</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err="1"/>
                        <a:t>Thunnus</a:t>
                      </a:r>
                      <a:r>
                        <a:rPr lang="en-US" sz="1400" dirty="0"/>
                        <a:t> </a:t>
                      </a:r>
                      <a:r>
                        <a:rPr lang="en-US" sz="1400" dirty="0" err="1"/>
                        <a:t>alalunga</a:t>
                      </a:r>
                      <a:endParaRPr lang="en-US" sz="1400" dirty="0"/>
                    </a:p>
                  </a:txBody>
                  <a:tcPr marL="39201" marR="39201" marT="19601" marB="19601" anchor="ctr">
                    <a:lnL>
                      <a:noFill/>
                    </a:lnL>
                    <a:lnR>
                      <a:noFill/>
                    </a:lnR>
                    <a:lnT>
                      <a:noFill/>
                    </a:lnT>
                    <a:lnB>
                      <a:noFill/>
                    </a:lnB>
                    <a:solidFill>
                      <a:schemeClr val="bg1">
                        <a:lumMod val="85000"/>
                      </a:schemeClr>
                    </a:solidFill>
                  </a:tcPr>
                </a:tc>
                <a:tc>
                  <a:txBody>
                    <a:bodyPr/>
                    <a:lstStyle/>
                    <a:p>
                      <a:r>
                        <a:rPr lang="en-US" sz="1400"/>
                        <a:t>ALB</a:t>
                      </a:r>
                    </a:p>
                  </a:txBody>
                  <a:tcPr marL="39201" marR="39201" marT="19601" marB="19601" anchor="ctr">
                    <a:lnL>
                      <a:noFill/>
                    </a:lnL>
                    <a:lnR>
                      <a:noFill/>
                    </a:lnR>
                    <a:lnT>
                      <a:noFill/>
                    </a:lnT>
                    <a:lnB>
                      <a:noFill/>
                    </a:lnB>
                    <a:solidFill>
                      <a:schemeClr val="bg1">
                        <a:lumMod val="85000"/>
                      </a:schemeClr>
                    </a:solidFill>
                  </a:tcPr>
                </a:tc>
              </a:tr>
              <a:tr h="243733">
                <a:tc>
                  <a:txBody>
                    <a:bodyPr/>
                    <a:lstStyle/>
                    <a:p>
                      <a:r>
                        <a:rPr lang="en-US" sz="1400"/>
                        <a:t>Albacore - Indian Ocean</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Albacore</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err="1"/>
                        <a:t>Thunnus</a:t>
                      </a:r>
                      <a:r>
                        <a:rPr lang="en-US" sz="1400" dirty="0"/>
                        <a:t> </a:t>
                      </a:r>
                      <a:r>
                        <a:rPr lang="en-US" sz="1400" dirty="0" err="1"/>
                        <a:t>alalunga</a:t>
                      </a:r>
                      <a:endParaRPr lang="en-US" sz="1400" dirty="0"/>
                    </a:p>
                  </a:txBody>
                  <a:tcPr marL="39201" marR="39201" marT="19601" marB="19601" anchor="ctr">
                    <a:lnL>
                      <a:noFill/>
                    </a:lnL>
                    <a:lnR>
                      <a:noFill/>
                    </a:lnR>
                    <a:lnT>
                      <a:noFill/>
                    </a:lnT>
                    <a:lnB>
                      <a:noFill/>
                    </a:lnB>
                    <a:solidFill>
                      <a:schemeClr val="bg1">
                        <a:lumMod val="85000"/>
                      </a:schemeClr>
                    </a:solidFill>
                  </a:tcPr>
                </a:tc>
                <a:tc>
                  <a:txBody>
                    <a:bodyPr/>
                    <a:lstStyle/>
                    <a:p>
                      <a:r>
                        <a:rPr lang="en-US" sz="1400"/>
                        <a:t>ALB</a:t>
                      </a:r>
                    </a:p>
                  </a:txBody>
                  <a:tcPr marL="39201" marR="39201" marT="19601" marB="19601" anchor="ctr">
                    <a:lnL>
                      <a:noFill/>
                    </a:lnL>
                    <a:lnR>
                      <a:noFill/>
                    </a:lnR>
                    <a:lnT>
                      <a:noFill/>
                    </a:lnT>
                    <a:lnB>
                      <a:noFill/>
                    </a:lnB>
                    <a:solidFill>
                      <a:schemeClr val="bg1">
                        <a:lumMod val="85000"/>
                      </a:schemeClr>
                    </a:solidFill>
                  </a:tcPr>
                </a:tc>
              </a:tr>
              <a:tr h="243733">
                <a:tc>
                  <a:txBody>
                    <a:bodyPr/>
                    <a:lstStyle/>
                    <a:p>
                      <a:r>
                        <a:rPr lang="en-US" sz="1400"/>
                        <a:t>Albacore - North Atlantic</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Albacore</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err="1"/>
                        <a:t>Thunnus</a:t>
                      </a:r>
                      <a:r>
                        <a:rPr lang="en-US" sz="1400" dirty="0"/>
                        <a:t> </a:t>
                      </a:r>
                      <a:r>
                        <a:rPr lang="en-US" sz="1400" dirty="0" err="1"/>
                        <a:t>alalunga</a:t>
                      </a:r>
                      <a:endParaRPr lang="en-US" sz="1400" dirty="0"/>
                    </a:p>
                  </a:txBody>
                  <a:tcPr marL="39201" marR="39201" marT="19601" marB="19601" anchor="ctr">
                    <a:lnL>
                      <a:noFill/>
                    </a:lnL>
                    <a:lnR>
                      <a:noFill/>
                    </a:lnR>
                    <a:lnT>
                      <a:noFill/>
                    </a:lnT>
                    <a:lnB>
                      <a:noFill/>
                    </a:lnB>
                    <a:solidFill>
                      <a:schemeClr val="bg1">
                        <a:lumMod val="85000"/>
                      </a:schemeClr>
                    </a:solidFill>
                  </a:tcPr>
                </a:tc>
                <a:tc>
                  <a:txBody>
                    <a:bodyPr/>
                    <a:lstStyle/>
                    <a:p>
                      <a:r>
                        <a:rPr lang="en-US" sz="1400"/>
                        <a:t>ALB</a:t>
                      </a:r>
                    </a:p>
                  </a:txBody>
                  <a:tcPr marL="39201" marR="39201" marT="19601" marB="19601" anchor="ctr">
                    <a:lnL>
                      <a:noFill/>
                    </a:lnL>
                    <a:lnR>
                      <a:noFill/>
                    </a:lnR>
                    <a:lnT>
                      <a:noFill/>
                    </a:lnT>
                    <a:lnB>
                      <a:noFill/>
                    </a:lnB>
                    <a:solidFill>
                      <a:schemeClr val="bg1">
                        <a:lumMod val="85000"/>
                      </a:schemeClr>
                    </a:solidFill>
                  </a:tcPr>
                </a:tc>
              </a:tr>
              <a:tr h="428165">
                <a:tc>
                  <a:txBody>
                    <a:bodyPr/>
                    <a:lstStyle/>
                    <a:p>
                      <a:r>
                        <a:rPr lang="en-US" sz="1400"/>
                        <a:t>Skipjack tuna - Eastern Pacific</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Skipjack tuna</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err="1"/>
                        <a:t>Katsuwonus</a:t>
                      </a:r>
                      <a:r>
                        <a:rPr lang="en-US" sz="1400" dirty="0"/>
                        <a:t> </a:t>
                      </a:r>
                      <a:r>
                        <a:rPr lang="en-US" sz="1400" dirty="0" err="1"/>
                        <a:t>pelamis</a:t>
                      </a:r>
                      <a:endParaRPr lang="en-US" sz="1400" dirty="0"/>
                    </a:p>
                  </a:txBody>
                  <a:tcPr marL="39201" marR="39201" marT="19601" marB="19601" anchor="ctr">
                    <a:lnL>
                      <a:noFill/>
                    </a:lnL>
                    <a:lnR>
                      <a:noFill/>
                    </a:lnR>
                    <a:lnT>
                      <a:noFill/>
                    </a:lnT>
                    <a:lnB>
                      <a:noFill/>
                    </a:lnB>
                    <a:solidFill>
                      <a:schemeClr val="bg1">
                        <a:lumMod val="85000"/>
                      </a:schemeClr>
                    </a:solidFill>
                  </a:tcPr>
                </a:tc>
                <a:tc>
                  <a:txBody>
                    <a:bodyPr/>
                    <a:lstStyle/>
                    <a:p>
                      <a:r>
                        <a:rPr lang="en-US" sz="1400"/>
                        <a:t>SKJ</a:t>
                      </a:r>
                    </a:p>
                  </a:txBody>
                  <a:tcPr marL="39201" marR="39201" marT="19601" marB="19601" anchor="ctr">
                    <a:lnL>
                      <a:noFill/>
                    </a:lnL>
                    <a:lnR>
                      <a:noFill/>
                    </a:lnR>
                    <a:lnT>
                      <a:noFill/>
                    </a:lnT>
                    <a:lnB>
                      <a:noFill/>
                    </a:lnB>
                    <a:solidFill>
                      <a:schemeClr val="bg1">
                        <a:lumMod val="85000"/>
                      </a:schemeClr>
                    </a:solidFill>
                  </a:tcPr>
                </a:tc>
              </a:tr>
              <a:tr h="428165">
                <a:tc>
                  <a:txBody>
                    <a:bodyPr/>
                    <a:lstStyle/>
                    <a:p>
                      <a:r>
                        <a:rPr lang="en-US" sz="1400"/>
                        <a:t>American Plaice - Flemish Cap</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Amer. plaice(=Long rough dab)</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err="1"/>
                        <a:t>Hippoglossoides</a:t>
                      </a:r>
                      <a:r>
                        <a:rPr lang="en-US" sz="1400" dirty="0"/>
                        <a:t> </a:t>
                      </a:r>
                      <a:r>
                        <a:rPr lang="en-US" sz="1400" dirty="0" err="1"/>
                        <a:t>platessoides</a:t>
                      </a:r>
                      <a:endParaRPr lang="en-US" sz="1400" dirty="0"/>
                    </a:p>
                  </a:txBody>
                  <a:tcPr marL="39201" marR="39201" marT="19601" marB="19601" anchor="ctr">
                    <a:lnL>
                      <a:noFill/>
                    </a:lnL>
                    <a:lnR>
                      <a:noFill/>
                    </a:lnR>
                    <a:lnT>
                      <a:noFill/>
                    </a:lnT>
                    <a:lnB>
                      <a:noFill/>
                    </a:lnB>
                    <a:solidFill>
                      <a:schemeClr val="bg1">
                        <a:lumMod val="85000"/>
                      </a:schemeClr>
                    </a:solidFill>
                  </a:tcPr>
                </a:tc>
                <a:tc>
                  <a:txBody>
                    <a:bodyPr/>
                    <a:lstStyle/>
                    <a:p>
                      <a:r>
                        <a:rPr lang="en-US" sz="1400"/>
                        <a:t>PLA</a:t>
                      </a:r>
                    </a:p>
                  </a:txBody>
                  <a:tcPr marL="39201" marR="39201" marT="19601" marB="19601" anchor="ctr">
                    <a:lnL>
                      <a:noFill/>
                    </a:lnL>
                    <a:lnR>
                      <a:noFill/>
                    </a:lnR>
                    <a:lnT>
                      <a:noFill/>
                    </a:lnT>
                    <a:lnB>
                      <a:noFill/>
                    </a:lnB>
                    <a:solidFill>
                      <a:schemeClr val="bg1">
                        <a:lumMod val="85000"/>
                      </a:schemeClr>
                    </a:solidFill>
                  </a:tcPr>
                </a:tc>
              </a:tr>
              <a:tr h="428165">
                <a:tc>
                  <a:txBody>
                    <a:bodyPr/>
                    <a:lstStyle/>
                    <a:p>
                      <a:r>
                        <a:rPr lang="en-US" sz="1400"/>
                        <a:t>Capelin - Southern Grand Bank</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Capelin</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err="1"/>
                        <a:t>Mallotus</a:t>
                      </a:r>
                      <a:r>
                        <a:rPr lang="en-US" sz="1400" dirty="0"/>
                        <a:t> </a:t>
                      </a:r>
                      <a:r>
                        <a:rPr lang="en-US" sz="1400" dirty="0" err="1"/>
                        <a:t>villosus</a:t>
                      </a:r>
                      <a:endParaRPr lang="en-US" sz="1400" dirty="0"/>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a:t>CAP</a:t>
                      </a:r>
                    </a:p>
                  </a:txBody>
                  <a:tcPr marL="39201" marR="39201" marT="19601" marB="19601" anchor="ctr">
                    <a:lnL>
                      <a:noFill/>
                    </a:lnL>
                    <a:lnR>
                      <a:noFill/>
                    </a:lnR>
                    <a:lnT>
                      <a:noFill/>
                    </a:lnT>
                    <a:lnB>
                      <a:noFill/>
                    </a:lnB>
                    <a:solidFill>
                      <a:schemeClr val="bg1">
                        <a:lumMod val="85000"/>
                      </a:schemeClr>
                    </a:solidFill>
                  </a:tcPr>
                </a:tc>
              </a:tr>
              <a:tr h="428165">
                <a:tc>
                  <a:txBody>
                    <a:bodyPr/>
                    <a:lstStyle/>
                    <a:p>
                      <a:r>
                        <a:rPr lang="en-US" sz="1400"/>
                        <a:t>Atlantic Cod - Flemish Cap</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Atlantic cod</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err="1"/>
                        <a:t>Gadus</a:t>
                      </a:r>
                      <a:r>
                        <a:rPr lang="en-US" sz="1400" dirty="0"/>
                        <a:t> </a:t>
                      </a:r>
                      <a:r>
                        <a:rPr lang="en-US" sz="1400" dirty="0" err="1"/>
                        <a:t>morhua</a:t>
                      </a:r>
                      <a:endParaRPr lang="en-US" sz="1400" dirty="0"/>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a:t>COD</a:t>
                      </a:r>
                    </a:p>
                  </a:txBody>
                  <a:tcPr marL="39201" marR="39201" marT="19601" marB="19601" anchor="ctr">
                    <a:lnL>
                      <a:noFill/>
                    </a:lnL>
                    <a:lnR>
                      <a:noFill/>
                    </a:lnR>
                    <a:lnT>
                      <a:noFill/>
                    </a:lnT>
                    <a:lnB>
                      <a:noFill/>
                    </a:lnB>
                    <a:solidFill>
                      <a:schemeClr val="bg1">
                        <a:lumMod val="85000"/>
                      </a:schemeClr>
                    </a:solidFill>
                  </a:tcPr>
                </a:tc>
              </a:tr>
              <a:tr h="428165">
                <a:tc>
                  <a:txBody>
                    <a:bodyPr/>
                    <a:lstStyle/>
                    <a:p>
                      <a:r>
                        <a:rPr lang="en-US" sz="1400"/>
                        <a:t>Mackerel icefish - South Georgia</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Mackerel icefish</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a:t>Champsocephalus gunnari</a:t>
                      </a:r>
                    </a:p>
                  </a:txBody>
                  <a:tcPr marL="39201" marR="39201" marT="19601" marB="19601" anchor="ctr">
                    <a:lnL>
                      <a:noFill/>
                    </a:lnL>
                    <a:lnR>
                      <a:noFill/>
                    </a:lnR>
                    <a:lnT>
                      <a:noFill/>
                    </a:lnT>
                    <a:lnB>
                      <a:noFill/>
                    </a:lnB>
                    <a:solidFill>
                      <a:schemeClr val="bg1">
                        <a:lumMod val="85000"/>
                      </a:schemeClr>
                    </a:solidFill>
                  </a:tcPr>
                </a:tc>
                <a:tc>
                  <a:txBody>
                    <a:bodyPr/>
                    <a:lstStyle/>
                    <a:p>
                      <a:r>
                        <a:rPr lang="en-US" sz="1400" dirty="0"/>
                        <a:t>ANI</a:t>
                      </a:r>
                    </a:p>
                  </a:txBody>
                  <a:tcPr marL="39201" marR="39201" marT="19601" marB="19601"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3177563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Area Code</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713109908"/>
              </p:ext>
            </p:extLst>
          </p:nvPr>
        </p:nvGraphicFramePr>
        <p:xfrm>
          <a:off x="395536" y="1772816"/>
          <a:ext cx="8547660" cy="4351340"/>
        </p:xfrm>
        <a:graphic>
          <a:graphicData uri="http://schemas.openxmlformats.org/drawingml/2006/table">
            <a:tbl>
              <a:tblPr/>
              <a:tblGrid>
                <a:gridCol w="2849220"/>
                <a:gridCol w="2849220"/>
                <a:gridCol w="2849220"/>
              </a:tblGrid>
              <a:tr h="310810">
                <a:tc>
                  <a:txBody>
                    <a:bodyPr/>
                    <a:lstStyle/>
                    <a:p>
                      <a:pPr algn="l"/>
                      <a:r>
                        <a:rPr lang="en-US" sz="1500" b="1" dirty="0" err="1" smtClean="0">
                          <a:effectLst/>
                        </a:rPr>
                        <a:t>StockName</a:t>
                      </a:r>
                      <a:endParaRPr lang="en-US" sz="1500" b="1" dirty="0">
                        <a:effectLst/>
                      </a:endParaRPr>
                    </a:p>
                  </a:txBody>
                  <a:tcPr marL="77702" marR="77702" marT="38851" marB="38851" anchor="ctr">
                    <a:lnL>
                      <a:noFill/>
                    </a:lnL>
                    <a:lnR>
                      <a:noFill/>
                    </a:lnR>
                    <a:lnT>
                      <a:noFill/>
                    </a:lnT>
                    <a:lnB>
                      <a:noFill/>
                    </a:lnB>
                    <a:solidFill>
                      <a:schemeClr val="bg1">
                        <a:lumMod val="85000"/>
                      </a:schemeClr>
                    </a:solidFill>
                  </a:tcPr>
                </a:tc>
                <a:tc>
                  <a:txBody>
                    <a:bodyPr/>
                    <a:lstStyle/>
                    <a:p>
                      <a:pPr algn="l"/>
                      <a:r>
                        <a:rPr lang="en-US" sz="1500" b="1" dirty="0" smtClean="0">
                          <a:effectLst/>
                        </a:rPr>
                        <a:t>Area</a:t>
                      </a:r>
                      <a:endParaRPr lang="en-US" sz="1500" b="1" dirty="0">
                        <a:effectLst/>
                      </a:endParaRPr>
                    </a:p>
                  </a:txBody>
                  <a:tcPr marL="77702" marR="77702" marT="38851" marB="38851" anchor="ctr">
                    <a:lnL>
                      <a:noFill/>
                    </a:lnL>
                    <a:lnR>
                      <a:noFill/>
                    </a:lnR>
                    <a:lnT>
                      <a:noFill/>
                    </a:lnT>
                    <a:lnB>
                      <a:noFill/>
                    </a:lnB>
                    <a:solidFill>
                      <a:schemeClr val="bg1">
                        <a:lumMod val="85000"/>
                      </a:schemeClr>
                    </a:solidFill>
                  </a:tcPr>
                </a:tc>
                <a:tc>
                  <a:txBody>
                    <a:bodyPr/>
                    <a:lstStyle/>
                    <a:p>
                      <a:pPr algn="l"/>
                      <a:r>
                        <a:rPr lang="en-US" sz="1500" b="1" dirty="0" err="1" smtClean="0">
                          <a:effectLst/>
                        </a:rPr>
                        <a:t>AreaType</a:t>
                      </a:r>
                      <a:endParaRPr lang="en-US" sz="1500" b="1" dirty="0">
                        <a:effectLst/>
                      </a:endParaRP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dirty="0"/>
                        <a:t>Skipjack tuna - Eastern Pacific</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East Pacific Ocean</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pac_tuna_rep</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dirty="0"/>
                        <a:t>Albacore - South Atlantic</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South Atlantic</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iccat_smu</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Bigeye tuna - Indian Ocean</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IOTC area of competence</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rfb_comp</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dirty="0"/>
                        <a:t>Capelin - Southern Grand Bank</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Atlantic, Northwest / 21.3.O</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fao_div</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dirty="0"/>
                        <a:t>Capelin - Southern Grand Bank</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Atlantic, Northwest / 21.3.N</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fao_div</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Mackerel icefish - South Georgia</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Atlantic Antarctic / 48.3</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err="1"/>
                        <a:t>fao_sub_area</a:t>
                      </a:r>
                      <a:endParaRPr lang="en-US" sz="1500" dirty="0"/>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Southern Bluefin tuna - Global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SEAFO division D.0</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err="1"/>
                        <a:t>fao_div</a:t>
                      </a:r>
                      <a:endParaRPr lang="en-US" sz="1500" dirty="0"/>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Southern Bluefin tuna - Global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Cape of Good Hope</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err="1"/>
                        <a:t>fao_div</a:t>
                      </a:r>
                      <a:endParaRPr lang="en-US" sz="1500" dirty="0"/>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Southern Bluefin tuna - Global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SEAFO division C.0</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err="1"/>
                        <a:t>fao_div</a:t>
                      </a:r>
                      <a:endParaRPr lang="en-US" sz="1500" dirty="0"/>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Southern Bluefin tuna - Global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Indian Ocean, West / 51.7</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err="1"/>
                        <a:t>fao_sub_area</a:t>
                      </a:r>
                      <a:endParaRPr lang="en-US" sz="1500" dirty="0"/>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Southern Bluefin tuna - Global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SEAFO division B.1</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err="1"/>
                        <a:t>fao_div</a:t>
                      </a:r>
                      <a:endParaRPr lang="en-US" sz="1500" dirty="0"/>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Southern Bluefin tuna - Global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Indian Ocean, West / 51.6</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err="1"/>
                        <a:t>fao_sub_area</a:t>
                      </a:r>
                      <a:endParaRPr lang="en-US" sz="1500" dirty="0"/>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Southern Bluefin tuna - Global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SEAFO division B.0</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err="1"/>
                        <a:t>fao_div</a:t>
                      </a:r>
                      <a:endParaRPr lang="en-US" sz="1500" dirty="0"/>
                    </a:p>
                  </a:txBody>
                  <a:tcPr marL="77702" marR="77702" marT="38851" marB="38851"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3173352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Indicators</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824566583"/>
              </p:ext>
            </p:extLst>
          </p:nvPr>
        </p:nvGraphicFramePr>
        <p:xfrm>
          <a:off x="539552" y="1772816"/>
          <a:ext cx="8372827" cy="4346832"/>
        </p:xfrm>
        <a:graphic>
          <a:graphicData uri="http://schemas.openxmlformats.org/drawingml/2006/table">
            <a:tbl>
              <a:tblPr/>
              <a:tblGrid>
                <a:gridCol w="3341436"/>
                <a:gridCol w="2240449"/>
                <a:gridCol w="2790942"/>
              </a:tblGrid>
              <a:tr h="147594">
                <a:tc>
                  <a:txBody>
                    <a:bodyPr/>
                    <a:lstStyle/>
                    <a:p>
                      <a:pPr algn="l"/>
                      <a:r>
                        <a:rPr lang="en-US" sz="1500" b="1" dirty="0" smtClean="0">
                          <a:effectLst/>
                        </a:rPr>
                        <a:t>Stock</a:t>
                      </a:r>
                      <a:endParaRPr lang="en-US" sz="1500" b="1" dirty="0">
                        <a:effectLst/>
                      </a:endParaRPr>
                    </a:p>
                  </a:txBody>
                  <a:tcPr marL="77702" marR="77702" marT="38851" marB="38851" anchor="ctr">
                    <a:lnL>
                      <a:noFill/>
                    </a:lnL>
                    <a:lnR>
                      <a:noFill/>
                    </a:lnR>
                    <a:lnT>
                      <a:noFill/>
                    </a:lnT>
                    <a:lnB>
                      <a:noFill/>
                    </a:lnB>
                    <a:solidFill>
                      <a:schemeClr val="bg1">
                        <a:lumMod val="85000"/>
                      </a:schemeClr>
                    </a:solidFill>
                  </a:tcPr>
                </a:tc>
                <a:tc>
                  <a:txBody>
                    <a:bodyPr/>
                    <a:lstStyle/>
                    <a:p>
                      <a:pPr algn="l"/>
                      <a:r>
                        <a:rPr lang="en-US" sz="1500" b="1" dirty="0" smtClean="0">
                          <a:effectLst/>
                        </a:rPr>
                        <a:t>Indicator</a:t>
                      </a:r>
                      <a:endParaRPr lang="en-US" sz="1500" b="1" dirty="0">
                        <a:effectLst/>
                      </a:endParaRPr>
                    </a:p>
                  </a:txBody>
                  <a:tcPr marL="77702" marR="77702" marT="38851" marB="38851" anchor="ctr">
                    <a:lnL>
                      <a:noFill/>
                    </a:lnL>
                    <a:lnR>
                      <a:noFill/>
                    </a:lnR>
                    <a:lnT>
                      <a:noFill/>
                    </a:lnT>
                    <a:lnB>
                      <a:noFill/>
                    </a:lnB>
                    <a:solidFill>
                      <a:schemeClr val="bg1">
                        <a:lumMod val="85000"/>
                      </a:schemeClr>
                    </a:solidFill>
                  </a:tcPr>
                </a:tc>
                <a:tc>
                  <a:txBody>
                    <a:bodyPr/>
                    <a:lstStyle/>
                    <a:p>
                      <a:pPr algn="l"/>
                      <a:r>
                        <a:rPr lang="en-US" sz="1500" b="1" dirty="0" smtClean="0">
                          <a:effectLst/>
                        </a:rPr>
                        <a:t>Value</a:t>
                      </a:r>
                      <a:endParaRPr lang="en-US" sz="1500" b="1" dirty="0">
                        <a:effectLst/>
                      </a:endParaRP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dirty="0"/>
                        <a:t>Skipjack tuna - Eastern Pacific</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Exploitation Rate</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Moderate fishing mortality</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dirty="0"/>
                        <a:t>Skipjack tuna - Eastern Pacific</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Abundance Level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Intermediate abundance</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dirty="0"/>
                        <a:t>Albacore - South Atlantic</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Abundance Level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Intermediate abundance</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Albacore - South Atlantic</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Exploitation Rate</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High fishing mortality</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Bigeye tuna - Indian Ocean</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Abundance Level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Intermediate abundance</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dirty="0"/>
                        <a:t>Bigeye tuna - Indian Ocean</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Exploitation Rate</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High fishing mortality</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Capelin - Southern Grand Bank</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Exploitation Rate</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No or low fishing mortality</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Capelin - Southern Grand Bank</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Abundance Level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Uncertain/Not assessed</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Southern Bluefin tuna - Global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Exploitation Rate</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Moderate fishing mortality</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Southern Bluefin tuna - Global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Abundance Level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Low abundance</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Cape hakes - South Africa Eastern</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Exploitation Rate</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Moderate fishing mortality</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Cape hakes - South Africa Eastern</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Exploitation Rate</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High fishing mortality</a:t>
                      </a:r>
                    </a:p>
                  </a:txBody>
                  <a:tcPr marL="77702" marR="77702" marT="38851" marB="38851" anchor="ctr">
                    <a:lnL>
                      <a:noFill/>
                    </a:lnL>
                    <a:lnR>
                      <a:noFill/>
                    </a:lnR>
                    <a:lnT>
                      <a:noFill/>
                    </a:lnT>
                    <a:lnB>
                      <a:noFill/>
                    </a:lnB>
                    <a:solidFill>
                      <a:schemeClr val="bg1">
                        <a:lumMod val="85000"/>
                      </a:schemeClr>
                    </a:solidFill>
                  </a:tcPr>
                </a:tc>
              </a:tr>
              <a:tr h="310810">
                <a:tc>
                  <a:txBody>
                    <a:bodyPr/>
                    <a:lstStyle/>
                    <a:p>
                      <a:r>
                        <a:rPr lang="en-US" sz="1500"/>
                        <a:t>Cape hakes - South Africa Eastern</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a:t>Abundance Level</a:t>
                      </a:r>
                    </a:p>
                  </a:txBody>
                  <a:tcPr marL="77702" marR="77702" marT="38851" marB="38851" anchor="ctr">
                    <a:lnL>
                      <a:noFill/>
                    </a:lnL>
                    <a:lnR>
                      <a:noFill/>
                    </a:lnR>
                    <a:lnT>
                      <a:noFill/>
                    </a:lnT>
                    <a:lnB>
                      <a:noFill/>
                    </a:lnB>
                    <a:solidFill>
                      <a:schemeClr val="bg1">
                        <a:lumMod val="85000"/>
                      </a:schemeClr>
                    </a:solidFill>
                  </a:tcPr>
                </a:tc>
                <a:tc>
                  <a:txBody>
                    <a:bodyPr/>
                    <a:lstStyle/>
                    <a:p>
                      <a:r>
                        <a:rPr lang="en-US" sz="1500" dirty="0"/>
                        <a:t>Low abundance</a:t>
                      </a:r>
                    </a:p>
                  </a:txBody>
                  <a:tcPr marL="77702" marR="77702" marT="38851" marB="38851"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812786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Narrative State and Trend</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1339453672"/>
              </p:ext>
            </p:extLst>
          </p:nvPr>
        </p:nvGraphicFramePr>
        <p:xfrm>
          <a:off x="611560" y="1412776"/>
          <a:ext cx="7992888" cy="5039484"/>
        </p:xfrm>
        <a:graphic>
          <a:graphicData uri="http://schemas.openxmlformats.org/drawingml/2006/table">
            <a:tbl>
              <a:tblPr/>
              <a:tblGrid>
                <a:gridCol w="3139977"/>
                <a:gridCol w="4852911"/>
              </a:tblGrid>
              <a:tr h="267775">
                <a:tc>
                  <a:txBody>
                    <a:bodyPr/>
                    <a:lstStyle/>
                    <a:p>
                      <a:pPr algn="l"/>
                      <a:r>
                        <a:rPr lang="en-US" sz="1600" b="1" dirty="0" smtClean="0">
                          <a:effectLst/>
                        </a:rPr>
                        <a:t>Stock</a:t>
                      </a:r>
                      <a:endParaRPr lang="en-US" sz="1600" b="1" dirty="0">
                        <a:effectLst/>
                      </a:endParaRPr>
                    </a:p>
                  </a:txBody>
                  <a:tcPr marL="66944" marR="66944" marT="33472" marB="33472" anchor="ctr">
                    <a:lnL>
                      <a:noFill/>
                    </a:lnL>
                    <a:lnR>
                      <a:noFill/>
                    </a:lnR>
                    <a:lnT>
                      <a:noFill/>
                    </a:lnT>
                    <a:lnB>
                      <a:noFill/>
                    </a:lnB>
                    <a:solidFill>
                      <a:schemeClr val="bg1">
                        <a:lumMod val="85000"/>
                      </a:schemeClr>
                    </a:solidFill>
                  </a:tcPr>
                </a:tc>
                <a:tc>
                  <a:txBody>
                    <a:bodyPr/>
                    <a:lstStyle/>
                    <a:p>
                      <a:pPr algn="l"/>
                      <a:r>
                        <a:rPr lang="en-US" sz="1600" b="1" dirty="0" err="1" smtClean="0">
                          <a:effectLst/>
                        </a:rPr>
                        <a:t>NarrativeState</a:t>
                      </a:r>
                      <a:endParaRPr lang="en-US" sz="1600" b="1" dirty="0">
                        <a:effectLst/>
                      </a:endParaRPr>
                    </a:p>
                  </a:txBody>
                  <a:tcPr marL="66944" marR="66944" marT="33472" marB="33472" anchor="ctr">
                    <a:lnL>
                      <a:noFill/>
                    </a:lnL>
                    <a:lnR>
                      <a:noFill/>
                    </a:lnR>
                    <a:lnT>
                      <a:noFill/>
                    </a:lnT>
                    <a:lnB>
                      <a:noFill/>
                    </a:lnB>
                    <a:solidFill>
                      <a:schemeClr val="bg1">
                        <a:lumMod val="85000"/>
                      </a:schemeClr>
                    </a:solidFill>
                  </a:tcPr>
                </a:tc>
              </a:tr>
              <a:tr h="468606">
                <a:tc>
                  <a:txBody>
                    <a:bodyPr/>
                    <a:lstStyle/>
                    <a:p>
                      <a:r>
                        <a:rPr lang="en-US" sz="1600"/>
                        <a:t>Bigeye tuna - Indian Ocean</a:t>
                      </a:r>
                    </a:p>
                  </a:txBody>
                  <a:tcPr marL="66944" marR="66944" marT="33472" marB="33472" anchor="ctr">
                    <a:lnL>
                      <a:noFill/>
                    </a:lnL>
                    <a:lnR>
                      <a:noFill/>
                    </a:lnR>
                    <a:lnT>
                      <a:noFill/>
                    </a:lnT>
                    <a:lnB>
                      <a:noFill/>
                    </a:lnB>
                    <a:solidFill>
                      <a:schemeClr val="bg1">
                        <a:lumMod val="85000"/>
                      </a:schemeClr>
                    </a:solidFill>
                  </a:tcPr>
                </a:tc>
                <a:tc>
                  <a:txBody>
                    <a:bodyPr/>
                    <a:lstStyle/>
                    <a:p>
                      <a:r>
                        <a:rPr lang="en-US" sz="1600" dirty="0"/>
                        <a:t>Stock size and fishing pressure are considered to be close to their value at MSY.</a:t>
                      </a:r>
                    </a:p>
                  </a:txBody>
                  <a:tcPr marL="66944" marR="66944" marT="33472" marB="33472" anchor="ctr">
                    <a:lnL>
                      <a:noFill/>
                    </a:lnL>
                    <a:lnR>
                      <a:noFill/>
                    </a:lnR>
                    <a:lnT>
                      <a:noFill/>
                    </a:lnT>
                    <a:lnB>
                      <a:noFill/>
                    </a:lnB>
                    <a:solidFill>
                      <a:schemeClr val="bg1">
                        <a:lumMod val="85000"/>
                      </a:schemeClr>
                    </a:solidFill>
                  </a:tcPr>
                </a:tc>
              </a:tr>
              <a:tr h="2075253">
                <a:tc>
                  <a:txBody>
                    <a:bodyPr/>
                    <a:lstStyle/>
                    <a:p>
                      <a:r>
                        <a:rPr lang="en-US" sz="1600" dirty="0"/>
                        <a:t>Southern Bluefin tuna - Global</a:t>
                      </a:r>
                    </a:p>
                  </a:txBody>
                  <a:tcPr marL="66944" marR="66944" marT="33472" marB="33472" anchor="ctr">
                    <a:lnL>
                      <a:noFill/>
                    </a:lnL>
                    <a:lnR>
                      <a:noFill/>
                    </a:lnR>
                    <a:lnT>
                      <a:noFill/>
                    </a:lnT>
                    <a:lnB>
                      <a:noFill/>
                    </a:lnB>
                    <a:solidFill>
                      <a:schemeClr val="bg1">
                        <a:lumMod val="85000"/>
                      </a:schemeClr>
                    </a:solidFill>
                  </a:tcPr>
                </a:tc>
                <a:tc>
                  <a:txBody>
                    <a:bodyPr/>
                    <a:lstStyle/>
                    <a:p>
                      <a:r>
                        <a:rPr lang="en-US" sz="1600" dirty="0"/>
                        <a:t>&lt;p&gt;The 2014 assessment suggested that the SBT spawning biomass is at a very low fraction (9%) of its original biomass as well as below the level that could produce maximum sustainable yield. However, there has been some improvement since the 2011 stock assessment and the fishing mortality rate is below the level associated with MSY. &amp;</a:t>
                      </a:r>
                      <a:r>
                        <a:rPr lang="en-US" sz="1600" dirty="0" err="1"/>
                        <a:t>nbsp;The</a:t>
                      </a:r>
                      <a:r>
                        <a:rPr lang="en-US" sz="1600" dirty="0"/>
                        <a:t> current TAC has been set using the management procedure adopted in 2011, which has a 70% probability of rebuilding to the interim target biomass level by 2035.&lt;/p&gt;</a:t>
                      </a:r>
                    </a:p>
                  </a:txBody>
                  <a:tcPr marL="66944" marR="66944" marT="33472" marB="33472" anchor="ctr">
                    <a:lnL>
                      <a:noFill/>
                    </a:lnL>
                    <a:lnR>
                      <a:noFill/>
                    </a:lnR>
                    <a:lnT>
                      <a:noFill/>
                    </a:lnT>
                    <a:lnB>
                      <a:noFill/>
                    </a:lnB>
                    <a:solidFill>
                      <a:schemeClr val="bg1">
                        <a:lumMod val="85000"/>
                      </a:schemeClr>
                    </a:solidFill>
                  </a:tcPr>
                </a:tc>
              </a:tr>
              <a:tr h="669437">
                <a:tc>
                  <a:txBody>
                    <a:bodyPr/>
                    <a:lstStyle/>
                    <a:p>
                      <a:r>
                        <a:rPr lang="en-US" sz="1600"/>
                        <a:t>Lesser African threadfin - Guinea</a:t>
                      </a:r>
                    </a:p>
                  </a:txBody>
                  <a:tcPr marL="66944" marR="66944" marT="33472" marB="33472" anchor="ctr">
                    <a:lnL>
                      <a:noFill/>
                    </a:lnL>
                    <a:lnR>
                      <a:noFill/>
                    </a:lnR>
                    <a:lnT>
                      <a:noFill/>
                    </a:lnT>
                    <a:lnB>
                      <a:noFill/>
                    </a:lnB>
                    <a:solidFill>
                      <a:schemeClr val="bg1">
                        <a:lumMod val="85000"/>
                      </a:schemeClr>
                    </a:solidFill>
                  </a:tcPr>
                </a:tc>
                <a:tc>
                  <a:txBody>
                    <a:bodyPr/>
                    <a:lstStyle/>
                    <a:p>
                      <a:r>
                        <a:rPr lang="en-US" sz="1600"/>
                        <a:t>Fully exploited in Guinea and Sierra Leone; over exploited in C&amp;#244;te d'Ivoire, Ghana, Togo, Benin, Cameroon, Equatorial Guinea, Gabon, Angola.</a:t>
                      </a:r>
                    </a:p>
                  </a:txBody>
                  <a:tcPr marL="66944" marR="66944" marT="33472" marB="33472" anchor="ctr">
                    <a:lnL>
                      <a:noFill/>
                    </a:lnL>
                    <a:lnR>
                      <a:noFill/>
                    </a:lnR>
                    <a:lnT>
                      <a:noFill/>
                    </a:lnT>
                    <a:lnB>
                      <a:noFill/>
                    </a:lnB>
                    <a:solidFill>
                      <a:schemeClr val="bg1">
                        <a:lumMod val="85000"/>
                      </a:schemeClr>
                    </a:solidFill>
                  </a:tcPr>
                </a:tc>
              </a:tr>
              <a:tr h="870268">
                <a:tc>
                  <a:txBody>
                    <a:bodyPr/>
                    <a:lstStyle/>
                    <a:p>
                      <a:r>
                        <a:rPr lang="en-US" sz="1600" dirty="0"/>
                        <a:t>Albacore - Indian Ocean</a:t>
                      </a:r>
                    </a:p>
                  </a:txBody>
                  <a:tcPr marL="66944" marR="66944" marT="33472" marB="33472" anchor="ctr">
                    <a:lnL>
                      <a:noFill/>
                    </a:lnL>
                    <a:lnR>
                      <a:noFill/>
                    </a:lnR>
                    <a:lnT>
                      <a:noFill/>
                    </a:lnT>
                    <a:lnB>
                      <a:noFill/>
                    </a:lnB>
                    <a:solidFill>
                      <a:schemeClr val="bg1">
                        <a:lumMod val="85000"/>
                      </a:schemeClr>
                    </a:solidFill>
                  </a:tcPr>
                </a:tc>
                <a:tc>
                  <a:txBody>
                    <a:bodyPr/>
                    <a:lstStyle/>
                    <a:p>
                      <a:r>
                        <a:rPr lang="en-US" sz="1600" dirty="0"/>
                        <a:t>Stock size and fishing pressure are considered to be within acceptable limits. Catches, mean weight and catch rates of albacore have been stable for over 20 years.</a:t>
                      </a:r>
                    </a:p>
                  </a:txBody>
                  <a:tcPr marL="66944" marR="66944" marT="33472" marB="33472"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2421739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Related Fisheries</a:t>
            </a:r>
            <a:endParaRPr lang="el-GR" dirty="0"/>
          </a:p>
        </p:txBody>
      </p:sp>
      <p:graphicFrame>
        <p:nvGraphicFramePr>
          <p:cNvPr id="2" name="Table 1"/>
          <p:cNvGraphicFramePr>
            <a:graphicFrameLocks noGrp="1"/>
          </p:cNvGraphicFramePr>
          <p:nvPr>
            <p:extLst>
              <p:ext uri="{D42A27DB-BD31-4B8C-83A1-F6EECF244321}">
                <p14:modId xmlns:p14="http://schemas.microsoft.com/office/powerpoint/2010/main" val="1893223121"/>
              </p:ext>
            </p:extLst>
          </p:nvPr>
        </p:nvGraphicFramePr>
        <p:xfrm>
          <a:off x="539552" y="2276872"/>
          <a:ext cx="8136904" cy="2016223"/>
        </p:xfrm>
        <a:graphic>
          <a:graphicData uri="http://schemas.openxmlformats.org/drawingml/2006/table">
            <a:tbl>
              <a:tblPr/>
              <a:tblGrid>
                <a:gridCol w="3960440"/>
                <a:gridCol w="4176464"/>
              </a:tblGrid>
              <a:tr h="424468">
                <a:tc>
                  <a:txBody>
                    <a:bodyPr/>
                    <a:lstStyle/>
                    <a:p>
                      <a:pPr algn="l"/>
                      <a:r>
                        <a:rPr lang="en-US" b="1" dirty="0" smtClean="0">
                          <a:effectLst/>
                        </a:rPr>
                        <a:t>Stock</a:t>
                      </a:r>
                      <a:endParaRPr lang="en-US" b="1" dirty="0">
                        <a:effectLst/>
                      </a:endParaRPr>
                    </a:p>
                  </a:txBody>
                  <a:tcPr anchor="ctr">
                    <a:lnL>
                      <a:noFill/>
                    </a:lnL>
                    <a:lnR>
                      <a:noFill/>
                    </a:lnR>
                    <a:lnT>
                      <a:noFill/>
                    </a:lnT>
                    <a:lnB>
                      <a:noFill/>
                    </a:lnB>
                    <a:solidFill>
                      <a:schemeClr val="bg1">
                        <a:lumMod val="85000"/>
                      </a:schemeClr>
                    </a:solidFill>
                  </a:tcPr>
                </a:tc>
                <a:tc>
                  <a:txBody>
                    <a:bodyPr/>
                    <a:lstStyle/>
                    <a:p>
                      <a:pPr algn="l"/>
                      <a:r>
                        <a:rPr lang="en-US" b="1" dirty="0" smtClean="0">
                          <a:effectLst/>
                        </a:rPr>
                        <a:t>Fishery</a:t>
                      </a:r>
                      <a:endParaRPr lang="en-US" b="1" dirty="0">
                        <a:effectLst/>
                      </a:endParaRPr>
                    </a:p>
                  </a:txBody>
                  <a:tcPr anchor="ctr">
                    <a:lnL>
                      <a:noFill/>
                    </a:lnL>
                    <a:lnR>
                      <a:noFill/>
                    </a:lnR>
                    <a:lnT>
                      <a:noFill/>
                    </a:lnT>
                    <a:lnB>
                      <a:noFill/>
                    </a:lnB>
                    <a:solidFill>
                      <a:schemeClr val="bg1">
                        <a:lumMod val="85000"/>
                      </a:schemeClr>
                    </a:solidFill>
                  </a:tcPr>
                </a:tc>
              </a:tr>
              <a:tr h="424468">
                <a:tc>
                  <a:txBody>
                    <a:bodyPr/>
                    <a:lstStyle/>
                    <a:p>
                      <a:r>
                        <a:rPr lang="en-US"/>
                        <a:t>Skipjack tuna - Eastern Pacific</a:t>
                      </a:r>
                    </a:p>
                  </a:txBody>
                  <a:tcPr anchor="ctr">
                    <a:lnL>
                      <a:noFill/>
                    </a:lnL>
                    <a:lnR>
                      <a:noFill/>
                    </a:lnR>
                    <a:lnT>
                      <a:noFill/>
                    </a:lnT>
                    <a:lnB>
                      <a:noFill/>
                    </a:lnB>
                    <a:solidFill>
                      <a:schemeClr val="bg1">
                        <a:lumMod val="85000"/>
                      </a:schemeClr>
                    </a:solidFill>
                  </a:tcPr>
                </a:tc>
                <a:tc>
                  <a:txBody>
                    <a:bodyPr/>
                    <a:lstStyle/>
                    <a:p>
                      <a:r>
                        <a:rPr lang="en-US"/>
                        <a:t>Tunas and billfishes fishery</a:t>
                      </a:r>
                    </a:p>
                  </a:txBody>
                  <a:tcPr anchor="ctr">
                    <a:lnL>
                      <a:noFill/>
                    </a:lnL>
                    <a:lnR>
                      <a:noFill/>
                    </a:lnR>
                    <a:lnT>
                      <a:noFill/>
                    </a:lnT>
                    <a:lnB>
                      <a:noFill/>
                    </a:lnB>
                    <a:solidFill>
                      <a:schemeClr val="bg1">
                        <a:lumMod val="85000"/>
                      </a:schemeClr>
                    </a:solidFill>
                  </a:tcPr>
                </a:tc>
              </a:tr>
              <a:tr h="424468">
                <a:tc>
                  <a:txBody>
                    <a:bodyPr/>
                    <a:lstStyle/>
                    <a:p>
                      <a:r>
                        <a:rPr lang="en-US"/>
                        <a:t>Albacore - Northern Pacific</a:t>
                      </a:r>
                    </a:p>
                  </a:txBody>
                  <a:tcPr anchor="ctr">
                    <a:lnL>
                      <a:noFill/>
                    </a:lnL>
                    <a:lnR>
                      <a:noFill/>
                    </a:lnR>
                    <a:lnT>
                      <a:noFill/>
                    </a:lnT>
                    <a:lnB>
                      <a:noFill/>
                    </a:lnB>
                    <a:solidFill>
                      <a:schemeClr val="bg1">
                        <a:lumMod val="85000"/>
                      </a:schemeClr>
                    </a:solidFill>
                  </a:tcPr>
                </a:tc>
                <a:tc>
                  <a:txBody>
                    <a:bodyPr/>
                    <a:lstStyle/>
                    <a:p>
                      <a:r>
                        <a:rPr lang="en-US"/>
                        <a:t>Tunas and billfishes fishery</a:t>
                      </a:r>
                    </a:p>
                  </a:txBody>
                  <a:tcPr anchor="ctr">
                    <a:lnL>
                      <a:noFill/>
                    </a:lnL>
                    <a:lnR>
                      <a:noFill/>
                    </a:lnR>
                    <a:lnT>
                      <a:noFill/>
                    </a:lnT>
                    <a:lnB>
                      <a:noFill/>
                    </a:lnB>
                    <a:solidFill>
                      <a:schemeClr val="bg1">
                        <a:lumMod val="85000"/>
                      </a:schemeClr>
                    </a:solidFill>
                  </a:tcPr>
                </a:tc>
              </a:tr>
              <a:tr h="742819">
                <a:tc>
                  <a:txBody>
                    <a:bodyPr/>
                    <a:lstStyle/>
                    <a:p>
                      <a:r>
                        <a:rPr lang="en-US" dirty="0"/>
                        <a:t>Mackerel icefish - South Georgia</a:t>
                      </a:r>
                    </a:p>
                  </a:txBody>
                  <a:tcPr anchor="ctr">
                    <a:lnL>
                      <a:noFill/>
                    </a:lnL>
                    <a:lnR>
                      <a:noFill/>
                    </a:lnR>
                    <a:lnT>
                      <a:noFill/>
                    </a:lnT>
                    <a:lnB>
                      <a:noFill/>
                    </a:lnB>
                    <a:solidFill>
                      <a:schemeClr val="bg1">
                        <a:lumMod val="85000"/>
                      </a:schemeClr>
                    </a:solidFill>
                  </a:tcPr>
                </a:tc>
                <a:tc>
                  <a:txBody>
                    <a:bodyPr/>
                    <a:lstStyle/>
                    <a:p>
                      <a:r>
                        <a:rPr lang="en-US" dirty="0"/>
                        <a:t>Icefish fishery - South Georgia (Subarea 48.3)</a:t>
                      </a:r>
                    </a:p>
                  </a:txBody>
                  <a:tcPr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323152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Assessment Method</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1192742988"/>
              </p:ext>
            </p:extLst>
          </p:nvPr>
        </p:nvGraphicFramePr>
        <p:xfrm>
          <a:off x="395536" y="1844824"/>
          <a:ext cx="8445874" cy="3840480"/>
        </p:xfrm>
        <a:graphic>
          <a:graphicData uri="http://schemas.openxmlformats.org/drawingml/2006/table">
            <a:tbl>
              <a:tblPr/>
              <a:tblGrid>
                <a:gridCol w="4222937"/>
                <a:gridCol w="4222937"/>
              </a:tblGrid>
              <a:tr h="0">
                <a:tc>
                  <a:txBody>
                    <a:bodyPr/>
                    <a:lstStyle/>
                    <a:p>
                      <a:pPr algn="l"/>
                      <a:r>
                        <a:rPr lang="en-US" b="1" dirty="0" smtClean="0">
                          <a:effectLst/>
                        </a:rPr>
                        <a:t>Stock</a:t>
                      </a:r>
                      <a:endParaRPr lang="en-US" b="1" dirty="0">
                        <a:effectLst/>
                      </a:endParaRPr>
                    </a:p>
                  </a:txBody>
                  <a:tcPr anchor="ctr">
                    <a:lnL>
                      <a:noFill/>
                    </a:lnL>
                    <a:lnR>
                      <a:noFill/>
                    </a:lnR>
                    <a:lnT>
                      <a:noFill/>
                    </a:lnT>
                    <a:lnB>
                      <a:noFill/>
                    </a:lnB>
                    <a:solidFill>
                      <a:schemeClr val="bg1">
                        <a:lumMod val="85000"/>
                      </a:schemeClr>
                    </a:solidFill>
                  </a:tcPr>
                </a:tc>
                <a:tc>
                  <a:txBody>
                    <a:bodyPr/>
                    <a:lstStyle/>
                    <a:p>
                      <a:pPr algn="l"/>
                      <a:r>
                        <a:rPr lang="en-US" b="1" dirty="0" smtClean="0">
                          <a:effectLst/>
                        </a:rPr>
                        <a:t>Assessment</a:t>
                      </a:r>
                      <a:r>
                        <a:rPr lang="en-US" b="1" baseline="0" dirty="0" smtClean="0">
                          <a:effectLst/>
                        </a:rPr>
                        <a:t> Method</a:t>
                      </a:r>
                      <a:endParaRPr lang="en-US" b="1" dirty="0">
                        <a:effectLst/>
                      </a:endParaRPr>
                    </a:p>
                  </a:txBody>
                  <a:tcPr anchor="ctr">
                    <a:lnL>
                      <a:noFill/>
                    </a:lnL>
                    <a:lnR>
                      <a:noFill/>
                    </a:lnR>
                    <a:lnT>
                      <a:noFill/>
                    </a:lnT>
                    <a:lnB>
                      <a:noFill/>
                    </a:lnB>
                    <a:solidFill>
                      <a:schemeClr val="bg1">
                        <a:lumMod val="85000"/>
                      </a:schemeClr>
                    </a:solidFill>
                  </a:tcPr>
                </a:tc>
              </a:tr>
              <a:tr h="0">
                <a:tc>
                  <a:txBody>
                    <a:bodyPr/>
                    <a:lstStyle/>
                    <a:p>
                      <a:r>
                        <a:rPr lang="en-US"/>
                        <a:t>Skipjack tuna - Eastern Pacific</a:t>
                      </a:r>
                    </a:p>
                  </a:txBody>
                  <a:tcPr anchor="ctr">
                    <a:lnL>
                      <a:noFill/>
                    </a:lnL>
                    <a:lnR>
                      <a:noFill/>
                    </a:lnR>
                    <a:lnT>
                      <a:noFill/>
                    </a:lnT>
                    <a:lnB>
                      <a:noFill/>
                    </a:lnB>
                    <a:solidFill>
                      <a:schemeClr val="bg1">
                        <a:lumMod val="85000"/>
                      </a:schemeClr>
                    </a:solidFill>
                  </a:tcPr>
                </a:tc>
                <a:tc>
                  <a:txBody>
                    <a:bodyPr/>
                    <a:lstStyle/>
                    <a:p>
                      <a:r>
                        <a:rPr lang="en-US" dirty="0"/>
                        <a:t>Fisheries Indicators</a:t>
                      </a:r>
                    </a:p>
                  </a:txBody>
                  <a:tcPr anchor="ctr">
                    <a:lnL>
                      <a:noFill/>
                    </a:lnL>
                    <a:lnR>
                      <a:noFill/>
                    </a:lnR>
                    <a:lnT>
                      <a:noFill/>
                    </a:lnT>
                    <a:lnB>
                      <a:noFill/>
                    </a:lnB>
                    <a:solidFill>
                      <a:schemeClr val="bg1">
                        <a:lumMod val="85000"/>
                      </a:schemeClr>
                    </a:solidFill>
                  </a:tcPr>
                </a:tc>
              </a:tr>
              <a:tr h="335250">
                <a:tc>
                  <a:txBody>
                    <a:bodyPr/>
                    <a:lstStyle/>
                    <a:p>
                      <a:r>
                        <a:rPr lang="en-US"/>
                        <a:t>Capelin - Southern Grand Bank</a:t>
                      </a:r>
                    </a:p>
                  </a:txBody>
                  <a:tcPr anchor="ctr">
                    <a:lnL>
                      <a:noFill/>
                    </a:lnL>
                    <a:lnR>
                      <a:noFill/>
                    </a:lnR>
                    <a:lnT>
                      <a:noFill/>
                    </a:lnT>
                    <a:lnB>
                      <a:noFill/>
                    </a:lnB>
                    <a:solidFill>
                      <a:schemeClr val="bg1">
                        <a:lumMod val="85000"/>
                      </a:schemeClr>
                    </a:solidFill>
                  </a:tcPr>
                </a:tc>
                <a:tc>
                  <a:txBody>
                    <a:bodyPr/>
                    <a:lstStyle/>
                    <a:p>
                      <a:r>
                        <a:rPr lang="en-US"/>
                        <a:t>Analytical assessment</a:t>
                      </a:r>
                    </a:p>
                  </a:txBody>
                  <a:tcPr anchor="ctr">
                    <a:lnL>
                      <a:noFill/>
                    </a:lnL>
                    <a:lnR>
                      <a:noFill/>
                    </a:lnR>
                    <a:lnT>
                      <a:noFill/>
                    </a:lnT>
                    <a:lnB>
                      <a:noFill/>
                    </a:lnB>
                    <a:solidFill>
                      <a:schemeClr val="bg1">
                        <a:lumMod val="85000"/>
                      </a:schemeClr>
                    </a:solidFill>
                  </a:tcPr>
                </a:tc>
              </a:tr>
              <a:tr h="0">
                <a:tc>
                  <a:txBody>
                    <a:bodyPr/>
                    <a:lstStyle/>
                    <a:p>
                      <a:r>
                        <a:rPr lang="en-US" dirty="0"/>
                        <a:t>American Plaice - Flemish Cap</a:t>
                      </a:r>
                    </a:p>
                  </a:txBody>
                  <a:tcPr anchor="ctr">
                    <a:lnL>
                      <a:noFill/>
                    </a:lnL>
                    <a:lnR>
                      <a:noFill/>
                    </a:lnR>
                    <a:lnT>
                      <a:noFill/>
                    </a:lnT>
                    <a:lnB>
                      <a:noFill/>
                    </a:lnB>
                    <a:solidFill>
                      <a:schemeClr val="bg1">
                        <a:lumMod val="85000"/>
                      </a:schemeClr>
                    </a:solidFill>
                  </a:tcPr>
                </a:tc>
                <a:tc>
                  <a:txBody>
                    <a:bodyPr/>
                    <a:lstStyle/>
                    <a:p>
                      <a:r>
                        <a:rPr lang="en-US"/>
                        <a:t>Analytical assessment</a:t>
                      </a:r>
                    </a:p>
                  </a:txBody>
                  <a:tcPr anchor="ctr">
                    <a:lnL>
                      <a:noFill/>
                    </a:lnL>
                    <a:lnR>
                      <a:noFill/>
                    </a:lnR>
                    <a:lnT>
                      <a:noFill/>
                    </a:lnT>
                    <a:lnB>
                      <a:noFill/>
                    </a:lnB>
                    <a:solidFill>
                      <a:schemeClr val="bg1">
                        <a:lumMod val="85000"/>
                      </a:schemeClr>
                    </a:solidFill>
                  </a:tcPr>
                </a:tc>
              </a:tr>
              <a:tr h="0">
                <a:tc>
                  <a:txBody>
                    <a:bodyPr/>
                    <a:lstStyle/>
                    <a:p>
                      <a:r>
                        <a:rPr lang="en-US"/>
                        <a:t>Greenland halibut - Labrador Shelf, Northeast Newfoundland Shelf, Northern Grand Bank</a:t>
                      </a:r>
                    </a:p>
                  </a:txBody>
                  <a:tcPr anchor="ctr">
                    <a:lnL>
                      <a:noFill/>
                    </a:lnL>
                    <a:lnR>
                      <a:noFill/>
                    </a:lnR>
                    <a:lnT>
                      <a:noFill/>
                    </a:lnT>
                    <a:lnB>
                      <a:noFill/>
                    </a:lnB>
                    <a:solidFill>
                      <a:schemeClr val="bg1">
                        <a:lumMod val="85000"/>
                      </a:schemeClr>
                    </a:solidFill>
                  </a:tcPr>
                </a:tc>
                <a:tc>
                  <a:txBody>
                    <a:bodyPr/>
                    <a:lstStyle/>
                    <a:p>
                      <a:r>
                        <a:rPr lang="en-US"/>
                        <a:t>Analytical assessment</a:t>
                      </a:r>
                    </a:p>
                  </a:txBody>
                  <a:tcPr anchor="ctr">
                    <a:lnL>
                      <a:noFill/>
                    </a:lnL>
                    <a:lnR>
                      <a:noFill/>
                    </a:lnR>
                    <a:lnT>
                      <a:noFill/>
                    </a:lnT>
                    <a:lnB>
                      <a:noFill/>
                    </a:lnB>
                    <a:solidFill>
                      <a:schemeClr val="bg1">
                        <a:lumMod val="85000"/>
                      </a:schemeClr>
                    </a:solidFill>
                  </a:tcPr>
                </a:tc>
              </a:tr>
              <a:tr h="0">
                <a:tc>
                  <a:txBody>
                    <a:bodyPr/>
                    <a:lstStyle/>
                    <a:p>
                      <a:r>
                        <a:rPr lang="en-US"/>
                        <a:t>Redfish - Flemish Cap</a:t>
                      </a:r>
                    </a:p>
                  </a:txBody>
                  <a:tcPr anchor="ctr">
                    <a:lnL>
                      <a:noFill/>
                    </a:lnL>
                    <a:lnR>
                      <a:noFill/>
                    </a:lnR>
                    <a:lnT>
                      <a:noFill/>
                    </a:lnT>
                    <a:lnB>
                      <a:noFill/>
                    </a:lnB>
                    <a:solidFill>
                      <a:schemeClr val="bg1">
                        <a:lumMod val="85000"/>
                      </a:schemeClr>
                    </a:solidFill>
                  </a:tcPr>
                </a:tc>
                <a:tc>
                  <a:txBody>
                    <a:bodyPr/>
                    <a:lstStyle/>
                    <a:p>
                      <a:r>
                        <a:rPr lang="en-US"/>
                        <a:t>Analytical assessment</a:t>
                      </a:r>
                    </a:p>
                  </a:txBody>
                  <a:tcPr anchor="ctr">
                    <a:lnL>
                      <a:noFill/>
                    </a:lnL>
                    <a:lnR>
                      <a:noFill/>
                    </a:lnR>
                    <a:lnT>
                      <a:noFill/>
                    </a:lnT>
                    <a:lnB>
                      <a:noFill/>
                    </a:lnB>
                    <a:solidFill>
                      <a:schemeClr val="bg1">
                        <a:lumMod val="85000"/>
                      </a:schemeClr>
                    </a:solidFill>
                  </a:tcPr>
                </a:tc>
              </a:tr>
              <a:tr h="0">
                <a:tc>
                  <a:txBody>
                    <a:bodyPr/>
                    <a:lstStyle/>
                    <a:p>
                      <a:r>
                        <a:rPr lang="en-US"/>
                        <a:t>Atlantic Cod - Flemish Cap</a:t>
                      </a:r>
                    </a:p>
                  </a:txBody>
                  <a:tcPr anchor="ctr">
                    <a:lnL>
                      <a:noFill/>
                    </a:lnL>
                    <a:lnR>
                      <a:noFill/>
                    </a:lnR>
                    <a:lnT>
                      <a:noFill/>
                    </a:lnT>
                    <a:lnB>
                      <a:noFill/>
                    </a:lnB>
                    <a:solidFill>
                      <a:schemeClr val="bg1">
                        <a:lumMod val="85000"/>
                      </a:schemeClr>
                    </a:solidFill>
                  </a:tcPr>
                </a:tc>
                <a:tc>
                  <a:txBody>
                    <a:bodyPr/>
                    <a:lstStyle/>
                    <a:p>
                      <a:r>
                        <a:rPr lang="en-US"/>
                        <a:t>Analytical assessment</a:t>
                      </a:r>
                    </a:p>
                  </a:txBody>
                  <a:tcPr anchor="ctr">
                    <a:lnL>
                      <a:noFill/>
                    </a:lnL>
                    <a:lnR>
                      <a:noFill/>
                    </a:lnR>
                    <a:lnT>
                      <a:noFill/>
                    </a:lnT>
                    <a:lnB>
                      <a:noFill/>
                    </a:lnB>
                    <a:solidFill>
                      <a:schemeClr val="bg1">
                        <a:lumMod val="85000"/>
                      </a:schemeClr>
                    </a:solidFill>
                  </a:tcPr>
                </a:tc>
              </a:tr>
              <a:tr h="0">
                <a:tc>
                  <a:txBody>
                    <a:bodyPr/>
                    <a:lstStyle/>
                    <a:p>
                      <a:r>
                        <a:rPr lang="en-US"/>
                        <a:t>Mackerel icefish - South Georgia</a:t>
                      </a:r>
                    </a:p>
                  </a:txBody>
                  <a:tcPr anchor="ctr">
                    <a:lnL>
                      <a:noFill/>
                    </a:lnL>
                    <a:lnR>
                      <a:noFill/>
                    </a:lnR>
                    <a:lnT>
                      <a:noFill/>
                    </a:lnT>
                    <a:lnB>
                      <a:noFill/>
                    </a:lnB>
                    <a:solidFill>
                      <a:schemeClr val="bg1">
                        <a:lumMod val="85000"/>
                      </a:schemeClr>
                    </a:solidFill>
                  </a:tcPr>
                </a:tc>
                <a:tc>
                  <a:txBody>
                    <a:bodyPr/>
                    <a:lstStyle/>
                    <a:p>
                      <a:r>
                        <a:rPr lang="en-US"/>
                        <a:t>Short-term assessment</a:t>
                      </a:r>
                    </a:p>
                  </a:txBody>
                  <a:tcPr anchor="ctr">
                    <a:lnL>
                      <a:noFill/>
                    </a:lnL>
                    <a:lnR>
                      <a:noFill/>
                    </a:lnR>
                    <a:lnT>
                      <a:noFill/>
                    </a:lnT>
                    <a:lnB>
                      <a:noFill/>
                    </a:lnB>
                    <a:solidFill>
                      <a:schemeClr val="bg1">
                        <a:lumMod val="85000"/>
                      </a:schemeClr>
                    </a:solidFill>
                  </a:tcPr>
                </a:tc>
              </a:tr>
              <a:tr h="0">
                <a:tc>
                  <a:txBody>
                    <a:bodyPr/>
                    <a:lstStyle/>
                    <a:p>
                      <a:r>
                        <a:rPr lang="en-US"/>
                        <a:t>Cape hakes - South Africa Eastern</a:t>
                      </a:r>
                    </a:p>
                  </a:txBody>
                  <a:tcPr anchor="ctr">
                    <a:lnL>
                      <a:noFill/>
                    </a:lnL>
                    <a:lnR>
                      <a:noFill/>
                    </a:lnR>
                    <a:lnT>
                      <a:noFill/>
                    </a:lnT>
                    <a:lnB>
                      <a:noFill/>
                    </a:lnB>
                    <a:solidFill>
                      <a:schemeClr val="bg1">
                        <a:lumMod val="85000"/>
                      </a:schemeClr>
                    </a:solidFill>
                  </a:tcPr>
                </a:tc>
                <a:tc>
                  <a:txBody>
                    <a:bodyPr/>
                    <a:lstStyle/>
                    <a:p>
                      <a:r>
                        <a:rPr lang="en-US" dirty="0"/>
                        <a:t>Survey index</a:t>
                      </a:r>
                    </a:p>
                  </a:txBody>
                  <a:tcPr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431729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Scientific Advice</a:t>
            </a:r>
            <a:endParaRPr lang="el-GR"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678127998"/>
              </p:ext>
            </p:extLst>
          </p:nvPr>
        </p:nvGraphicFramePr>
        <p:xfrm>
          <a:off x="251520" y="1277318"/>
          <a:ext cx="8712968" cy="5337721"/>
        </p:xfrm>
        <a:graphic>
          <a:graphicData uri="http://schemas.openxmlformats.org/drawingml/2006/table">
            <a:tbl>
              <a:tblPr/>
              <a:tblGrid>
                <a:gridCol w="4356484"/>
                <a:gridCol w="4356484"/>
              </a:tblGrid>
              <a:tr h="292585">
                <a:tc>
                  <a:txBody>
                    <a:bodyPr/>
                    <a:lstStyle/>
                    <a:p>
                      <a:pPr algn="l"/>
                      <a:r>
                        <a:rPr lang="en-US" sz="1400" b="1" dirty="0" smtClean="0">
                          <a:effectLst/>
                        </a:rPr>
                        <a:t>Stock</a:t>
                      </a:r>
                      <a:endParaRPr lang="en-US" sz="1400" b="1" dirty="0">
                        <a:effectLst/>
                      </a:endParaRPr>
                    </a:p>
                  </a:txBody>
                  <a:tcPr marL="46789" marR="46789" marT="23394" marB="23394" anchor="ctr">
                    <a:lnL>
                      <a:noFill/>
                    </a:lnL>
                    <a:lnR>
                      <a:noFill/>
                    </a:lnR>
                    <a:lnT>
                      <a:noFill/>
                    </a:lnT>
                    <a:lnB>
                      <a:noFill/>
                    </a:lnB>
                    <a:solidFill>
                      <a:schemeClr val="bg1">
                        <a:lumMod val="85000"/>
                      </a:schemeClr>
                    </a:solidFill>
                  </a:tcPr>
                </a:tc>
                <a:tc>
                  <a:txBody>
                    <a:bodyPr/>
                    <a:lstStyle/>
                    <a:p>
                      <a:pPr algn="l"/>
                      <a:r>
                        <a:rPr lang="en-US" sz="1400" b="1" dirty="0" smtClean="0">
                          <a:effectLst/>
                        </a:rPr>
                        <a:t>Scientific</a:t>
                      </a:r>
                      <a:r>
                        <a:rPr lang="en-US" sz="1400" b="1" baseline="0" dirty="0" smtClean="0">
                          <a:effectLst/>
                        </a:rPr>
                        <a:t> Advice</a:t>
                      </a:r>
                      <a:endParaRPr lang="en-US" sz="1400" b="1" dirty="0">
                        <a:effectLst/>
                      </a:endParaRPr>
                    </a:p>
                  </a:txBody>
                  <a:tcPr marL="46789" marR="46789" marT="23394" marB="23394" anchor="ctr">
                    <a:lnL>
                      <a:noFill/>
                    </a:lnL>
                    <a:lnR>
                      <a:noFill/>
                    </a:lnR>
                    <a:lnT>
                      <a:noFill/>
                    </a:lnT>
                    <a:lnB>
                      <a:noFill/>
                    </a:lnB>
                    <a:solidFill>
                      <a:schemeClr val="bg1">
                        <a:lumMod val="85000"/>
                      </a:schemeClr>
                    </a:solidFill>
                  </a:tcPr>
                </a:tc>
              </a:tr>
              <a:tr h="950532">
                <a:tc>
                  <a:txBody>
                    <a:bodyPr/>
                    <a:lstStyle/>
                    <a:p>
                      <a:r>
                        <a:rPr lang="en-US" sz="1400" dirty="0"/>
                        <a:t>Bigeye tuna - Indian Ocean</a:t>
                      </a:r>
                    </a:p>
                  </a:txBody>
                  <a:tcPr marL="46789" marR="46789" marT="23394" marB="23394" anchor="ctr">
                    <a:lnL>
                      <a:noFill/>
                    </a:lnL>
                    <a:lnR>
                      <a:noFill/>
                    </a:lnR>
                    <a:lnT>
                      <a:noFill/>
                    </a:lnT>
                    <a:lnB>
                      <a:noFill/>
                    </a:lnB>
                    <a:solidFill>
                      <a:schemeClr val="bg1">
                        <a:lumMod val="85000"/>
                      </a:schemeClr>
                    </a:solidFill>
                  </a:tcPr>
                </a:tc>
                <a:tc>
                  <a:txBody>
                    <a:bodyPr/>
                    <a:lstStyle/>
                    <a:p>
                      <a:r>
                        <a:rPr lang="en-US" sz="1400"/>
                        <a:t>The indices of abundance from two longline fleets available for this stock present divergent trends over the last few years, the differences observed in targeting are not fully explained.</a:t>
                      </a:r>
                    </a:p>
                  </a:txBody>
                  <a:tcPr marL="46789" marR="46789" marT="23394" marB="23394" anchor="ctr">
                    <a:lnL>
                      <a:noFill/>
                    </a:lnL>
                    <a:lnR>
                      <a:noFill/>
                    </a:lnR>
                    <a:lnT>
                      <a:noFill/>
                    </a:lnT>
                    <a:lnB>
                      <a:noFill/>
                    </a:lnB>
                    <a:solidFill>
                      <a:schemeClr val="bg1">
                        <a:lumMod val="85000"/>
                      </a:schemeClr>
                    </a:solidFill>
                  </a:tcPr>
                </a:tc>
              </a:tr>
              <a:tr h="1827948">
                <a:tc>
                  <a:txBody>
                    <a:bodyPr/>
                    <a:lstStyle/>
                    <a:p>
                      <a:r>
                        <a:rPr lang="en-US" sz="1400" dirty="0"/>
                        <a:t>Southern Bluefin tuna - Global</a:t>
                      </a:r>
                    </a:p>
                  </a:txBody>
                  <a:tcPr marL="46789" marR="46789" marT="23394" marB="23394" anchor="ctr">
                    <a:lnL>
                      <a:noFill/>
                    </a:lnL>
                    <a:lnR>
                      <a:noFill/>
                    </a:lnR>
                    <a:lnT>
                      <a:noFill/>
                    </a:lnT>
                    <a:lnB>
                      <a:noFill/>
                    </a:lnB>
                    <a:solidFill>
                      <a:schemeClr val="bg1">
                        <a:lumMod val="85000"/>
                      </a:schemeClr>
                    </a:solidFill>
                  </a:tcPr>
                </a:tc>
                <a:tc>
                  <a:txBody>
                    <a:bodyPr/>
                    <a:lstStyle/>
                    <a:p>
                      <a:r>
                        <a:rPr lang="en-US" sz="1400" dirty="0"/>
                        <a:t>&lt;p&gt;Based on the results of the MP operation for 2015&amp;ndash;17 in its 2013 meeting and the outcome of the review of exceptional circumstances in its 2015 meeting, the ESC recommended that there is no need to revise the Extended </a:t>
                      </a:r>
                      <a:r>
                        <a:rPr lang="en-US" sz="1400" dirty="0" err="1"/>
                        <a:t>Commission&amp;rsquo;s</a:t>
                      </a:r>
                      <a:r>
                        <a:rPr lang="en-US" sz="1400" dirty="0"/>
                        <a:t> 2013 TAC decision regarding the TAC for 2016&amp;ndash;17. The recommended annual TAC for the years 2016-2017 is 14,647.4t.&lt;/p&gt;</a:t>
                      </a:r>
                    </a:p>
                  </a:txBody>
                  <a:tcPr marL="46789" marR="46789" marT="23394" marB="23394" anchor="ctr">
                    <a:lnL>
                      <a:noFill/>
                    </a:lnL>
                    <a:lnR>
                      <a:noFill/>
                    </a:lnR>
                    <a:lnT>
                      <a:noFill/>
                    </a:lnT>
                    <a:lnB>
                      <a:noFill/>
                    </a:lnB>
                    <a:solidFill>
                      <a:schemeClr val="bg1">
                        <a:lumMod val="85000"/>
                      </a:schemeClr>
                    </a:solidFill>
                  </a:tcPr>
                </a:tc>
              </a:tr>
              <a:tr h="2266656">
                <a:tc>
                  <a:txBody>
                    <a:bodyPr/>
                    <a:lstStyle/>
                    <a:p>
                      <a:r>
                        <a:rPr lang="en-US" sz="1400" dirty="0"/>
                        <a:t>Albacore - Indian Ocean</a:t>
                      </a:r>
                    </a:p>
                  </a:txBody>
                  <a:tcPr marL="46789" marR="46789" marT="23394" marB="23394" anchor="ctr">
                    <a:lnL>
                      <a:noFill/>
                    </a:lnL>
                    <a:lnR>
                      <a:noFill/>
                    </a:lnR>
                    <a:lnT>
                      <a:noFill/>
                    </a:lnT>
                    <a:lnB>
                      <a:noFill/>
                    </a:lnB>
                    <a:solidFill>
                      <a:schemeClr val="bg1">
                        <a:lumMod val="85000"/>
                      </a:schemeClr>
                    </a:solidFill>
                  </a:tcPr>
                </a:tc>
                <a:tc>
                  <a:txBody>
                    <a:bodyPr/>
                    <a:lstStyle/>
                    <a:p>
                      <a:r>
                        <a:rPr lang="en-US" sz="1400" dirty="0"/>
                        <a:t>Based on the preliminary analyses undertaken in 2008 there are no indications that that the albacore stock is overfished (B2007/BMSY &amp;gt;1) and overfishing is currently likely not occurring for the scenarios envisaged. Point estimates of MSY ranged from 28,260 t to 34,415 t. This indicated, that continuous annual catches at a level approaching 38,000 t (equivalent to the historically high level of catch experienced over the period 1998 to 2001) may not be sustainable in the long term.</a:t>
                      </a:r>
                    </a:p>
                  </a:txBody>
                  <a:tcPr marL="46789" marR="46789" marT="23394" marB="23394" anchor="ctr">
                    <a:lnL>
                      <a:noFill/>
                    </a:lnL>
                    <a:lnR>
                      <a:noFill/>
                    </a:lnR>
                    <a:lnT>
                      <a:noFill/>
                    </a:lnT>
                    <a:lnB>
                      <a:noFill/>
                    </a:lnB>
                    <a:solidFill>
                      <a:schemeClr val="bg1">
                        <a:lumMod val="85000"/>
                      </a:schemeClr>
                    </a:solidFill>
                  </a:tcPr>
                </a:tc>
              </a:tr>
            </a:tbl>
          </a:graphicData>
        </a:graphic>
      </p:graphicFrame>
      <p:sp>
        <p:nvSpPr>
          <p:cNvPr id="7" name="Rectangle 6"/>
          <p:cNvSpPr/>
          <p:nvPr/>
        </p:nvSpPr>
        <p:spPr>
          <a:xfrm>
            <a:off x="1403648" y="2924944"/>
            <a:ext cx="597666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ToDo</a:t>
            </a:r>
            <a:r>
              <a:rPr lang="en-US" sz="2000" b="1" dirty="0" smtClean="0"/>
              <a:t> : semantically define</a:t>
            </a:r>
          </a:p>
          <a:p>
            <a:pPr algn="ctr"/>
            <a:r>
              <a:rPr lang="en-US" sz="2000" b="1" dirty="0" err="1"/>
              <a:t>ToDo</a:t>
            </a:r>
            <a:r>
              <a:rPr lang="en-US" sz="2000" b="1" dirty="0"/>
              <a:t> : </a:t>
            </a:r>
            <a:r>
              <a:rPr lang="en-US" sz="2000" b="1" dirty="0" smtClean="0"/>
              <a:t>handle BCDATA/tags</a:t>
            </a:r>
            <a:endParaRPr lang="el-GR" sz="2000" b="1" dirty="0"/>
          </a:p>
        </p:txBody>
      </p:sp>
    </p:spTree>
    <p:extLst>
      <p:ext uri="{BB962C8B-B14F-4D97-AF65-F5344CB8AC3E}">
        <p14:creationId xmlns:p14="http://schemas.microsoft.com/office/powerpoint/2010/main" val="28578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lstStyle/>
          <a:p>
            <a:r>
              <a:rPr lang="en-US" dirty="0" smtClean="0"/>
              <a:t>Outline</a:t>
            </a:r>
            <a:endParaRPr lang="el-GR" dirty="0"/>
          </a:p>
        </p:txBody>
      </p:sp>
      <p:sp>
        <p:nvSpPr>
          <p:cNvPr id="4" name="Content Placeholder 2"/>
          <p:cNvSpPr>
            <a:spLocks noGrp="1"/>
          </p:cNvSpPr>
          <p:nvPr>
            <p:ph idx="1"/>
          </p:nvPr>
        </p:nvSpPr>
        <p:spPr>
          <a:xfrm>
            <a:off x="467544" y="1412776"/>
            <a:ext cx="8229600" cy="4525963"/>
          </a:xfrm>
        </p:spPr>
        <p:txBody>
          <a:bodyPr>
            <a:normAutofit/>
          </a:bodyPr>
          <a:lstStyle/>
          <a:p>
            <a:r>
              <a:rPr lang="en-US" sz="2400" dirty="0" smtClean="0"/>
              <a:t>FORTH’s activities June – September 2016</a:t>
            </a:r>
          </a:p>
          <a:p>
            <a:endParaRPr lang="en-US" sz="2400" dirty="0" smtClean="0"/>
          </a:p>
          <a:p>
            <a:r>
              <a:rPr lang="en-US" sz="2400" dirty="0" smtClean="0"/>
              <a:t>Testing Queries Presentation</a:t>
            </a:r>
          </a:p>
          <a:p>
            <a:endParaRPr lang="en-US" sz="2400" dirty="0" smtClean="0"/>
          </a:p>
          <a:p>
            <a:r>
              <a:rPr lang="en-US" sz="2400" dirty="0" smtClean="0"/>
              <a:t>Competency Queries Presentation</a:t>
            </a:r>
          </a:p>
          <a:p>
            <a:endParaRPr lang="en-US" sz="2400" dirty="0" smtClean="0"/>
          </a:p>
          <a:p>
            <a:r>
              <a:rPr lang="en-US" sz="2400" dirty="0" smtClean="0"/>
              <a:t>Next Steps</a:t>
            </a:r>
            <a:endParaRPr lang="el-GR" sz="2400" dirty="0"/>
          </a:p>
        </p:txBody>
      </p:sp>
    </p:spTree>
    <p:extLst>
      <p:ext uri="{BB962C8B-B14F-4D97-AF65-F5344CB8AC3E}">
        <p14:creationId xmlns:p14="http://schemas.microsoft.com/office/powerpoint/2010/main" val="2946497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Source of Information</a:t>
            </a:r>
            <a:endParaRPr lang="el-GR" dirty="0"/>
          </a:p>
        </p:txBody>
      </p:sp>
      <p:graphicFrame>
        <p:nvGraphicFramePr>
          <p:cNvPr id="8" name="Content Placeholder 4"/>
          <p:cNvGraphicFramePr>
            <a:graphicFrameLocks noGrp="1"/>
          </p:cNvGraphicFramePr>
          <p:nvPr>
            <p:ph idx="1"/>
            <p:extLst>
              <p:ext uri="{D42A27DB-BD31-4B8C-83A1-F6EECF244321}">
                <p14:modId xmlns:p14="http://schemas.microsoft.com/office/powerpoint/2010/main" val="1354346770"/>
              </p:ext>
            </p:extLst>
          </p:nvPr>
        </p:nvGraphicFramePr>
        <p:xfrm>
          <a:off x="251520" y="1628800"/>
          <a:ext cx="8720712" cy="4262449"/>
        </p:xfrm>
        <a:graphic>
          <a:graphicData uri="http://schemas.openxmlformats.org/drawingml/2006/table">
            <a:tbl>
              <a:tblPr/>
              <a:tblGrid>
                <a:gridCol w="2180178"/>
                <a:gridCol w="2047956"/>
                <a:gridCol w="2252587"/>
                <a:gridCol w="2239991"/>
              </a:tblGrid>
              <a:tr h="451669">
                <a:tc>
                  <a:txBody>
                    <a:bodyPr/>
                    <a:lstStyle/>
                    <a:p>
                      <a:pPr algn="l"/>
                      <a:r>
                        <a:rPr lang="en-US" sz="1600" b="1" dirty="0" smtClean="0">
                          <a:effectLst/>
                        </a:rPr>
                        <a:t>Stock</a:t>
                      </a:r>
                      <a:endParaRPr lang="en-US" sz="1600" b="1" dirty="0">
                        <a:effectLst/>
                      </a:endParaRPr>
                    </a:p>
                  </a:txBody>
                  <a:tcPr marL="14504" marR="14504" marT="7252" marB="7252" anchor="ctr">
                    <a:lnL>
                      <a:noFill/>
                    </a:lnL>
                    <a:lnR>
                      <a:noFill/>
                    </a:lnR>
                    <a:lnB>
                      <a:noFill/>
                    </a:lnB>
                    <a:solidFill>
                      <a:schemeClr val="bg1">
                        <a:lumMod val="85000"/>
                      </a:schemeClr>
                    </a:solidFill>
                  </a:tcPr>
                </a:tc>
                <a:tc>
                  <a:txBody>
                    <a:bodyPr/>
                    <a:lstStyle/>
                    <a:p>
                      <a:pPr algn="l"/>
                      <a:r>
                        <a:rPr lang="en-US" sz="1600" b="1" dirty="0" smtClean="0">
                          <a:effectLst/>
                        </a:rPr>
                        <a:t>Publication</a:t>
                      </a:r>
                      <a:endParaRPr lang="en-US" sz="1600" b="1" dirty="0">
                        <a:effectLst/>
                      </a:endParaRPr>
                    </a:p>
                  </a:txBody>
                  <a:tcPr marL="14504" marR="14504" marT="7252" marB="7252" anchor="ctr">
                    <a:lnL>
                      <a:noFill/>
                    </a:lnL>
                    <a:lnR>
                      <a:noFill/>
                    </a:lnR>
                    <a:lnB>
                      <a:noFill/>
                    </a:lnB>
                    <a:solidFill>
                      <a:schemeClr val="bg1">
                        <a:lumMod val="85000"/>
                      </a:schemeClr>
                    </a:solidFill>
                  </a:tcPr>
                </a:tc>
                <a:tc>
                  <a:txBody>
                    <a:bodyPr/>
                    <a:lstStyle/>
                    <a:p>
                      <a:pPr algn="l"/>
                      <a:r>
                        <a:rPr lang="en-US" sz="1600" b="1" dirty="0" err="1" smtClean="0">
                          <a:effectLst/>
                        </a:rPr>
                        <a:t>PublicationTitle</a:t>
                      </a:r>
                      <a:endParaRPr lang="en-US" sz="1600" b="1" dirty="0">
                        <a:effectLst/>
                      </a:endParaRPr>
                    </a:p>
                  </a:txBody>
                  <a:tcPr marL="14504" marR="14504" marT="7252" marB="7252" anchor="ctr">
                    <a:lnL>
                      <a:noFill/>
                    </a:lnL>
                    <a:lnR>
                      <a:noFill/>
                    </a:lnR>
                    <a:lnB>
                      <a:noFill/>
                    </a:lnB>
                    <a:solidFill>
                      <a:schemeClr val="bg1">
                        <a:lumMod val="85000"/>
                      </a:schemeClr>
                    </a:solidFill>
                  </a:tcPr>
                </a:tc>
                <a:tc>
                  <a:txBody>
                    <a:bodyPr/>
                    <a:lstStyle/>
                    <a:p>
                      <a:pPr algn="l"/>
                      <a:r>
                        <a:rPr lang="en-US" sz="1600" b="1" dirty="0" smtClean="0">
                          <a:effectLst/>
                        </a:rPr>
                        <a:t>Publisher</a:t>
                      </a:r>
                      <a:endParaRPr lang="en-US" sz="1600" b="1" dirty="0">
                        <a:effectLst/>
                      </a:endParaRPr>
                    </a:p>
                  </a:txBody>
                  <a:tcPr marL="14504" marR="14504" marT="7252" marB="7252" anchor="ctr">
                    <a:lnL>
                      <a:noFill/>
                    </a:lnL>
                    <a:lnR>
                      <a:noFill/>
                    </a:lnR>
                    <a:lnB>
                      <a:noFill/>
                    </a:lnB>
                    <a:solidFill>
                      <a:schemeClr val="bg1">
                        <a:lumMod val="85000"/>
                      </a:schemeClr>
                    </a:solidFill>
                  </a:tcPr>
                </a:tc>
              </a:tr>
              <a:tr h="1331740">
                <a:tc>
                  <a:txBody>
                    <a:bodyPr/>
                    <a:lstStyle/>
                    <a:p>
                      <a:r>
                        <a:rPr lang="en-US" sz="1600" dirty="0"/>
                        <a:t>Skipjack tuna - Eastern Pacific</a:t>
                      </a:r>
                    </a:p>
                  </a:txBody>
                  <a:tcPr marL="14504" marR="14504" marT="7252" marB="7252" anchor="ctr">
                    <a:lnL>
                      <a:noFill/>
                    </a:lnL>
                    <a:lnR>
                      <a:noFill/>
                    </a:lnR>
                    <a:lnT>
                      <a:noFill/>
                    </a:lnT>
                    <a:lnB>
                      <a:noFill/>
                    </a:lnB>
                    <a:solidFill>
                      <a:schemeClr val="bg1">
                        <a:lumMod val="85000"/>
                      </a:schemeClr>
                    </a:solidFill>
                  </a:tcPr>
                </a:tc>
                <a:tc>
                  <a:txBody>
                    <a:bodyPr/>
                    <a:lstStyle/>
                    <a:p>
                      <a:r>
                        <a:rPr lang="en-US" sz="1200" dirty="0"/>
                        <a:t>http://www.iattc.org/PDFFiles2/FisheryStatusReports/FisheryStatusReport13.pdf</a:t>
                      </a:r>
                    </a:p>
                  </a:txBody>
                  <a:tcPr marL="14504" marR="14504" marT="7252" marB="7252" anchor="ctr">
                    <a:lnL>
                      <a:noFill/>
                    </a:lnL>
                    <a:lnR>
                      <a:noFill/>
                    </a:lnR>
                    <a:lnT>
                      <a:noFill/>
                    </a:lnT>
                    <a:lnB>
                      <a:noFill/>
                    </a:lnB>
                    <a:solidFill>
                      <a:schemeClr val="bg1">
                        <a:lumMod val="85000"/>
                      </a:schemeClr>
                    </a:solidFill>
                  </a:tcPr>
                </a:tc>
                <a:tc>
                  <a:txBody>
                    <a:bodyPr/>
                    <a:lstStyle/>
                    <a:p>
                      <a:r>
                        <a:rPr lang="en-US" sz="1600" dirty="0"/>
                        <a:t>"Tunas and billfishes in the eastern Pacific Ocean in 2014. Inter-American Tropical Tuna Commission." Fishery Status Report. IATTC 2015.</a:t>
                      </a:r>
                    </a:p>
                  </a:txBody>
                  <a:tcPr marL="14504" marR="14504" marT="7252" marB="7252" anchor="ctr">
                    <a:lnL>
                      <a:noFill/>
                    </a:lnL>
                    <a:lnR>
                      <a:noFill/>
                    </a:lnR>
                    <a:lnT>
                      <a:noFill/>
                    </a:lnT>
                    <a:lnB>
                      <a:noFill/>
                    </a:lnB>
                    <a:solidFill>
                      <a:schemeClr val="bg1">
                        <a:lumMod val="85000"/>
                      </a:schemeClr>
                    </a:solidFill>
                  </a:tcPr>
                </a:tc>
                <a:tc>
                  <a:txBody>
                    <a:bodyPr/>
                    <a:lstStyle/>
                    <a:p>
                      <a:endParaRPr lang="el-GR" sz="1600"/>
                    </a:p>
                  </a:txBody>
                  <a:tcPr marL="14504" marR="14504" marT="7252" marB="7252" anchor="ctr">
                    <a:lnL>
                      <a:noFill/>
                    </a:lnL>
                    <a:lnR>
                      <a:noFill/>
                    </a:lnR>
                    <a:lnT>
                      <a:noFill/>
                    </a:lnT>
                    <a:lnB>
                      <a:noFill/>
                    </a:lnB>
                    <a:solidFill>
                      <a:schemeClr val="bg1">
                        <a:lumMod val="85000"/>
                      </a:schemeClr>
                    </a:solidFill>
                  </a:tcPr>
                </a:tc>
              </a:tr>
              <a:tr h="891704">
                <a:tc>
                  <a:txBody>
                    <a:bodyPr/>
                    <a:lstStyle/>
                    <a:p>
                      <a:r>
                        <a:rPr lang="en-US" sz="1600" dirty="0" smtClean="0"/>
                        <a:t>Albacore - Indian Ocean</a:t>
                      </a:r>
                      <a:endParaRPr lang="en-US" sz="1600" dirty="0"/>
                    </a:p>
                  </a:txBody>
                  <a:tcPr marL="14504" marR="14504" marT="7252" marB="7252" anchor="ctr">
                    <a:lnL>
                      <a:noFill/>
                    </a:lnL>
                    <a:lnR>
                      <a:noFill/>
                    </a:lnR>
                    <a:lnT>
                      <a:noFill/>
                    </a:lnT>
                    <a:lnB>
                      <a:noFill/>
                    </a:lnB>
                    <a:solidFill>
                      <a:schemeClr val="bg1">
                        <a:lumMod val="85000"/>
                      </a:schemeClr>
                    </a:solidFill>
                  </a:tcPr>
                </a:tc>
                <a:tc>
                  <a:txBody>
                    <a:bodyPr/>
                    <a:lstStyle/>
                    <a:p>
                      <a:r>
                        <a:rPr lang="en-US" sz="1200"/>
                        <a:t>http://www.iotc.org/files/proceedings/2009/sc/IOTC-2009-SC-R%5BE%5D.pdf</a:t>
                      </a:r>
                    </a:p>
                  </a:txBody>
                  <a:tcPr marL="14504" marR="14504" marT="7252" marB="7252" anchor="ctr">
                    <a:lnL>
                      <a:noFill/>
                    </a:lnL>
                    <a:lnR>
                      <a:noFill/>
                    </a:lnR>
                    <a:lnT>
                      <a:noFill/>
                    </a:lnT>
                    <a:lnB>
                      <a:noFill/>
                    </a:lnB>
                    <a:solidFill>
                      <a:schemeClr val="bg1">
                        <a:lumMod val="85000"/>
                      </a:schemeClr>
                    </a:solidFill>
                  </a:tcPr>
                </a:tc>
                <a:tc>
                  <a:txBody>
                    <a:bodyPr/>
                    <a:lstStyle/>
                    <a:p>
                      <a:r>
                        <a:rPr lang="en-US" sz="1600" dirty="0"/>
                        <a:t>Report of the Twelfth Session of the Scientific Committee of the IOTC. IOTC-2009-SC-R[E]</a:t>
                      </a:r>
                    </a:p>
                  </a:txBody>
                  <a:tcPr marL="14504" marR="14504" marT="7252" marB="7252" anchor="ctr">
                    <a:lnL>
                      <a:noFill/>
                    </a:lnL>
                    <a:lnR>
                      <a:noFill/>
                    </a:lnR>
                    <a:lnT>
                      <a:noFill/>
                    </a:lnT>
                    <a:lnB>
                      <a:noFill/>
                    </a:lnB>
                    <a:solidFill>
                      <a:schemeClr val="bg1">
                        <a:lumMod val="85000"/>
                      </a:schemeClr>
                    </a:solidFill>
                  </a:tcPr>
                </a:tc>
                <a:tc>
                  <a:txBody>
                    <a:bodyPr/>
                    <a:lstStyle/>
                    <a:p>
                      <a:endParaRPr lang="el-GR" sz="1600" dirty="0"/>
                    </a:p>
                  </a:txBody>
                  <a:tcPr marL="14504" marR="14504" marT="7252" marB="7252" anchor="ctr">
                    <a:lnL>
                      <a:noFill/>
                    </a:lnL>
                    <a:lnR>
                      <a:noFill/>
                    </a:lnR>
                    <a:lnT>
                      <a:noFill/>
                    </a:lnT>
                    <a:lnB>
                      <a:noFill/>
                    </a:lnB>
                    <a:solidFill>
                      <a:schemeClr val="bg1">
                        <a:lumMod val="85000"/>
                      </a:schemeClr>
                    </a:solidFill>
                  </a:tcPr>
                </a:tc>
              </a:tr>
              <a:tr h="671686">
                <a:tc>
                  <a:txBody>
                    <a:bodyPr/>
                    <a:lstStyle/>
                    <a:p>
                      <a:r>
                        <a:rPr lang="en-US" sz="1600"/>
                        <a:t>Albacore - South Atlantic</a:t>
                      </a:r>
                    </a:p>
                  </a:txBody>
                  <a:tcPr marL="14504" marR="14504" marT="7252" marB="7252" anchor="ctr">
                    <a:lnL>
                      <a:noFill/>
                    </a:lnL>
                    <a:lnR>
                      <a:noFill/>
                    </a:lnR>
                    <a:lnT>
                      <a:noFill/>
                    </a:lnT>
                    <a:lnB>
                      <a:noFill/>
                    </a:lnB>
                    <a:solidFill>
                      <a:schemeClr val="bg1">
                        <a:lumMod val="85000"/>
                      </a:schemeClr>
                    </a:solidFill>
                  </a:tcPr>
                </a:tc>
                <a:tc>
                  <a:txBody>
                    <a:bodyPr/>
                    <a:lstStyle/>
                    <a:p>
                      <a:r>
                        <a:rPr lang="en-US" sz="1200" dirty="0"/>
                        <a:t>http://www.iccat.int/Documents/BienRep/REP_EN_12-13_II_2.pdf</a:t>
                      </a:r>
                    </a:p>
                  </a:txBody>
                  <a:tcPr marL="14504" marR="14504" marT="7252" marB="7252" anchor="ctr">
                    <a:lnL>
                      <a:noFill/>
                    </a:lnL>
                    <a:lnR>
                      <a:noFill/>
                    </a:lnR>
                    <a:lnT>
                      <a:noFill/>
                    </a:lnT>
                    <a:lnB>
                      <a:noFill/>
                    </a:lnB>
                    <a:solidFill>
                      <a:schemeClr val="bg1">
                        <a:lumMod val="85000"/>
                      </a:schemeClr>
                    </a:solidFill>
                  </a:tcPr>
                </a:tc>
                <a:tc>
                  <a:txBody>
                    <a:bodyPr/>
                    <a:lstStyle/>
                    <a:p>
                      <a:r>
                        <a:rPr lang="en-US" sz="1600" dirty="0"/>
                        <a:t>Albacore, Executive Summary.</a:t>
                      </a:r>
                    </a:p>
                  </a:txBody>
                  <a:tcPr marL="14504" marR="14504" marT="7252" marB="7252" anchor="ctr">
                    <a:lnL>
                      <a:noFill/>
                    </a:lnL>
                    <a:lnR>
                      <a:noFill/>
                    </a:lnR>
                    <a:lnT>
                      <a:noFill/>
                    </a:lnT>
                    <a:lnB>
                      <a:noFill/>
                    </a:lnB>
                    <a:solidFill>
                      <a:schemeClr val="bg1">
                        <a:lumMod val="85000"/>
                      </a:schemeClr>
                    </a:solidFill>
                  </a:tcPr>
                </a:tc>
                <a:tc>
                  <a:txBody>
                    <a:bodyPr/>
                    <a:lstStyle/>
                    <a:p>
                      <a:r>
                        <a:rPr lang="en-US" sz="1600" dirty="0"/>
                        <a:t>ICCAT</a:t>
                      </a:r>
                    </a:p>
                  </a:txBody>
                  <a:tcPr marL="14504" marR="14504" marT="7252" marB="7252" anchor="ctr">
                    <a:lnL>
                      <a:noFill/>
                    </a:lnL>
                    <a:lnR>
                      <a:noFill/>
                    </a:lnR>
                    <a:lnT>
                      <a:noFill/>
                    </a:lnT>
                    <a:lnB>
                      <a:noFill/>
                    </a:lnB>
                    <a:solidFill>
                      <a:schemeClr val="bg1">
                        <a:lumMod val="85000"/>
                      </a:schemeClr>
                    </a:solidFill>
                  </a:tcPr>
                </a:tc>
              </a:tr>
              <a:tr h="671686">
                <a:tc>
                  <a:txBody>
                    <a:bodyPr/>
                    <a:lstStyle/>
                    <a:p>
                      <a:r>
                        <a:rPr lang="en-US" sz="1600"/>
                        <a:t>Albacore - North Atlantic</a:t>
                      </a:r>
                    </a:p>
                  </a:txBody>
                  <a:tcPr marL="14504" marR="14504" marT="7252" marB="7252" anchor="ctr">
                    <a:lnL>
                      <a:noFill/>
                    </a:lnL>
                    <a:lnR>
                      <a:noFill/>
                    </a:lnR>
                    <a:lnT>
                      <a:noFill/>
                    </a:lnT>
                    <a:lnB>
                      <a:noFill/>
                    </a:lnB>
                    <a:solidFill>
                      <a:schemeClr val="bg1">
                        <a:lumMod val="85000"/>
                      </a:schemeClr>
                    </a:solidFill>
                  </a:tcPr>
                </a:tc>
                <a:tc>
                  <a:txBody>
                    <a:bodyPr/>
                    <a:lstStyle/>
                    <a:p>
                      <a:r>
                        <a:rPr lang="en-US" sz="1200" dirty="0"/>
                        <a:t>http://www.iccat.int/Documents/BienRep/REP_EN_12-13_II_2.pdf</a:t>
                      </a:r>
                    </a:p>
                  </a:txBody>
                  <a:tcPr marL="14504" marR="14504" marT="7252" marB="7252" anchor="ctr">
                    <a:lnL>
                      <a:noFill/>
                    </a:lnL>
                    <a:lnR>
                      <a:noFill/>
                    </a:lnR>
                    <a:lnT>
                      <a:noFill/>
                    </a:lnT>
                    <a:lnB>
                      <a:noFill/>
                    </a:lnB>
                    <a:solidFill>
                      <a:schemeClr val="bg1">
                        <a:lumMod val="85000"/>
                      </a:schemeClr>
                    </a:solidFill>
                  </a:tcPr>
                </a:tc>
                <a:tc>
                  <a:txBody>
                    <a:bodyPr/>
                    <a:lstStyle/>
                    <a:p>
                      <a:r>
                        <a:rPr lang="en-US" sz="1600" dirty="0"/>
                        <a:t>Albacore, Executive Summary.</a:t>
                      </a:r>
                    </a:p>
                  </a:txBody>
                  <a:tcPr marL="14504" marR="14504" marT="7252" marB="7252" anchor="ctr">
                    <a:lnL>
                      <a:noFill/>
                    </a:lnL>
                    <a:lnR>
                      <a:noFill/>
                    </a:lnR>
                    <a:lnT>
                      <a:noFill/>
                    </a:lnT>
                    <a:lnB>
                      <a:noFill/>
                    </a:lnB>
                    <a:solidFill>
                      <a:schemeClr val="bg1">
                        <a:lumMod val="85000"/>
                      </a:schemeClr>
                    </a:solidFill>
                  </a:tcPr>
                </a:tc>
                <a:tc>
                  <a:txBody>
                    <a:bodyPr/>
                    <a:lstStyle/>
                    <a:p>
                      <a:r>
                        <a:rPr lang="en-US" sz="1600" dirty="0"/>
                        <a:t>ICCAT</a:t>
                      </a:r>
                    </a:p>
                  </a:txBody>
                  <a:tcPr marL="14504" marR="14504" marT="7252" marB="7252"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3717562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Document</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441743706"/>
              </p:ext>
            </p:extLst>
          </p:nvPr>
        </p:nvGraphicFramePr>
        <p:xfrm>
          <a:off x="467544" y="1556792"/>
          <a:ext cx="8280921" cy="4824535"/>
        </p:xfrm>
        <a:graphic>
          <a:graphicData uri="http://schemas.openxmlformats.org/drawingml/2006/table">
            <a:tbl>
              <a:tblPr/>
              <a:tblGrid>
                <a:gridCol w="3168352"/>
                <a:gridCol w="2352262"/>
                <a:gridCol w="2760307"/>
              </a:tblGrid>
              <a:tr h="292385">
                <a:tc>
                  <a:txBody>
                    <a:bodyPr/>
                    <a:lstStyle/>
                    <a:p>
                      <a:pPr algn="l"/>
                      <a:r>
                        <a:rPr lang="en-US" sz="1400" b="1" dirty="0" smtClean="0">
                          <a:effectLst/>
                        </a:rPr>
                        <a:t>Document</a:t>
                      </a:r>
                      <a:endParaRPr lang="en-US" sz="1400" b="1" dirty="0">
                        <a:effectLst/>
                      </a:endParaRPr>
                    </a:p>
                  </a:txBody>
                  <a:tcPr marL="65929" marR="65929" marT="32965" marB="32965" anchor="ctr">
                    <a:lnL>
                      <a:noFill/>
                    </a:lnL>
                    <a:lnR>
                      <a:noFill/>
                    </a:lnR>
                    <a:lnT>
                      <a:noFill/>
                    </a:lnT>
                    <a:lnB>
                      <a:noFill/>
                    </a:lnB>
                    <a:solidFill>
                      <a:schemeClr val="bg1">
                        <a:lumMod val="85000"/>
                      </a:schemeClr>
                    </a:solidFill>
                  </a:tcPr>
                </a:tc>
                <a:tc>
                  <a:txBody>
                    <a:bodyPr/>
                    <a:lstStyle/>
                    <a:p>
                      <a:pPr algn="l"/>
                      <a:r>
                        <a:rPr lang="en-US" sz="1400" b="1" dirty="0" smtClean="0">
                          <a:effectLst/>
                        </a:rPr>
                        <a:t>Owner</a:t>
                      </a:r>
                      <a:endParaRPr lang="en-US" sz="1400" b="1" dirty="0">
                        <a:effectLst/>
                      </a:endParaRPr>
                    </a:p>
                  </a:txBody>
                  <a:tcPr marL="65929" marR="65929" marT="32965" marB="32965" anchor="ctr">
                    <a:lnL>
                      <a:noFill/>
                    </a:lnL>
                    <a:lnR>
                      <a:noFill/>
                    </a:lnR>
                    <a:lnT>
                      <a:noFill/>
                    </a:lnT>
                    <a:lnB>
                      <a:noFill/>
                    </a:lnB>
                    <a:solidFill>
                      <a:schemeClr val="bg1">
                        <a:lumMod val="85000"/>
                      </a:schemeClr>
                    </a:solidFill>
                  </a:tcPr>
                </a:tc>
                <a:tc>
                  <a:txBody>
                    <a:bodyPr/>
                    <a:lstStyle/>
                    <a:p>
                      <a:pPr algn="l"/>
                      <a:r>
                        <a:rPr lang="en-US" sz="1400" b="1" dirty="0" smtClean="0">
                          <a:effectLst/>
                        </a:rPr>
                        <a:t>Stock</a:t>
                      </a:r>
                      <a:endParaRPr lang="en-US" sz="1400" b="1" dirty="0">
                        <a:effectLst/>
                      </a:endParaRP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dirty="0"/>
                        <a:t>IATTC Stock Status Reports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IATTC</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Skipjack tuna - Eastern Pacific</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dirty="0"/>
                        <a:t>ICCAT SCRS Reports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SCRS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Albacore - South Atlantic</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dirty="0"/>
                        <a:t>ICCAT SCRS Reports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ICCAT</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Albacore - South Atlantic</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dirty="0"/>
                        <a:t>IOTC Stock Status Reports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IOTC</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Bigeye tuna - Indian Ocean</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a:t>NAFO Summary Sheets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NAFO</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Capelin - Southern Grand Bank</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a:t>CCAMLR Fisheries Reports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CCAMLR</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Mackerel icefish - South Georgia</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a:t>CCSBT Stock Status Reports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CCSBT</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Southern Bluefin tuna - Global</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a:t>SWIOFC Stock Status Reports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FAO</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Cape hakes - South Africa Eastern</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dirty="0"/>
                        <a:t>ICCAT SCRS Reports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SCRS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Bigeye tuna - Atlantic</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a:t>ICCAT SCRS Reports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ICCAT</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Bigeye tuna - Atlantic</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a:t>NAFO Summary Sheets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NAFO</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American Plaice - Flemish Cap</a:t>
                      </a:r>
                    </a:p>
                  </a:txBody>
                  <a:tcPr marL="65929" marR="65929" marT="32965" marB="32965" anchor="ctr">
                    <a:lnL>
                      <a:noFill/>
                    </a:lnL>
                    <a:lnR>
                      <a:noFill/>
                    </a:lnR>
                    <a:lnT>
                      <a:noFill/>
                    </a:lnT>
                    <a:lnB>
                      <a:noFill/>
                    </a:lnB>
                    <a:solidFill>
                      <a:schemeClr val="bg1">
                        <a:lumMod val="85000"/>
                      </a:schemeClr>
                    </a:solidFill>
                  </a:tcPr>
                </a:tc>
              </a:tr>
              <a:tr h="731145">
                <a:tc>
                  <a:txBody>
                    <a:bodyPr/>
                    <a:lstStyle/>
                    <a:p>
                      <a:r>
                        <a:rPr lang="en-US" sz="1400"/>
                        <a:t>NAFO Summary Sheets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NAFO</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Greenland halibut - Labrador Shelf, Northeast Newfoundland Shelf, Northern Grand Bank</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a:t>NAFO Summary Sheets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NAFO</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Redfish - Flemish Cap</a:t>
                      </a:r>
                    </a:p>
                  </a:txBody>
                  <a:tcPr marL="65929" marR="65929" marT="32965" marB="32965" anchor="ctr">
                    <a:lnL>
                      <a:noFill/>
                    </a:lnL>
                    <a:lnR>
                      <a:noFill/>
                    </a:lnR>
                    <a:lnT>
                      <a:noFill/>
                    </a:lnT>
                    <a:lnB>
                      <a:noFill/>
                    </a:lnB>
                    <a:solidFill>
                      <a:schemeClr val="bg1">
                        <a:lumMod val="85000"/>
                      </a:schemeClr>
                    </a:solidFill>
                  </a:tcPr>
                </a:tc>
              </a:tr>
              <a:tr h="292385">
                <a:tc>
                  <a:txBody>
                    <a:bodyPr/>
                    <a:lstStyle/>
                    <a:p>
                      <a:r>
                        <a:rPr lang="en-US" sz="1400"/>
                        <a:t>NAFO Summary Sheets</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a:t>NAFO</a:t>
                      </a:r>
                    </a:p>
                  </a:txBody>
                  <a:tcPr marL="65929" marR="65929" marT="32965" marB="32965" anchor="ctr">
                    <a:lnL>
                      <a:noFill/>
                    </a:lnL>
                    <a:lnR>
                      <a:noFill/>
                    </a:lnR>
                    <a:lnT>
                      <a:noFill/>
                    </a:lnT>
                    <a:lnB>
                      <a:noFill/>
                    </a:lnB>
                    <a:solidFill>
                      <a:schemeClr val="bg1">
                        <a:lumMod val="85000"/>
                      </a:schemeClr>
                    </a:solidFill>
                  </a:tcPr>
                </a:tc>
                <a:tc>
                  <a:txBody>
                    <a:bodyPr/>
                    <a:lstStyle/>
                    <a:p>
                      <a:r>
                        <a:rPr lang="en-US" sz="1400" dirty="0"/>
                        <a:t>Atlantic Cod - Flemish Cap</a:t>
                      </a:r>
                    </a:p>
                  </a:txBody>
                  <a:tcPr marL="65929" marR="65929" marT="32965" marB="32965"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2439592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Reporting Year</a:t>
            </a:r>
            <a:endParaRPr lang="el-G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4586724"/>
              </p:ext>
            </p:extLst>
          </p:nvPr>
        </p:nvGraphicFramePr>
        <p:xfrm>
          <a:off x="611560" y="1293984"/>
          <a:ext cx="7912038" cy="5099182"/>
        </p:xfrm>
        <a:graphic>
          <a:graphicData uri="http://schemas.openxmlformats.org/drawingml/2006/table">
            <a:tbl>
              <a:tblPr/>
              <a:tblGrid>
                <a:gridCol w="3956019"/>
                <a:gridCol w="3956019"/>
              </a:tblGrid>
              <a:tr h="216024">
                <a:tc>
                  <a:txBody>
                    <a:bodyPr/>
                    <a:lstStyle/>
                    <a:p>
                      <a:pPr algn="l"/>
                      <a:r>
                        <a:rPr lang="en-US" sz="1400" b="1" dirty="0" smtClean="0">
                          <a:effectLst/>
                        </a:rPr>
                        <a:t>Stock</a:t>
                      </a:r>
                      <a:endParaRPr lang="en-US" sz="1400" b="1" dirty="0">
                        <a:effectLst/>
                      </a:endParaRPr>
                    </a:p>
                  </a:txBody>
                  <a:tcPr marL="61286" marR="61286" marT="30643" marB="30643" anchor="ctr">
                    <a:lnL>
                      <a:noFill/>
                    </a:lnL>
                    <a:lnR>
                      <a:noFill/>
                    </a:lnR>
                    <a:lnT>
                      <a:noFill/>
                    </a:lnT>
                    <a:lnB>
                      <a:noFill/>
                    </a:lnB>
                    <a:solidFill>
                      <a:schemeClr val="bg1">
                        <a:lumMod val="85000"/>
                      </a:schemeClr>
                    </a:solidFill>
                  </a:tcPr>
                </a:tc>
                <a:tc>
                  <a:txBody>
                    <a:bodyPr/>
                    <a:lstStyle/>
                    <a:p>
                      <a:pPr algn="l"/>
                      <a:r>
                        <a:rPr lang="en-US" sz="1400" b="1" dirty="0" smtClean="0">
                          <a:effectLst/>
                        </a:rPr>
                        <a:t>Year</a:t>
                      </a:r>
                      <a:endParaRPr lang="en-US" sz="1400" b="1" dirty="0">
                        <a:effectLst/>
                      </a:endParaRP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dirty="0"/>
                        <a:t>Lesser African threadfin - Guinea</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a:t>2005</a:t>
                      </a:r>
                    </a:p>
                  </a:txBody>
                  <a:tcPr marL="61286" marR="61286" marT="30643" marB="30643" anchor="ctr">
                    <a:lnL>
                      <a:noFill/>
                    </a:lnL>
                    <a:lnR>
                      <a:noFill/>
                    </a:lnR>
                    <a:lnT>
                      <a:noFill/>
                    </a:lnT>
                    <a:lnB>
                      <a:noFill/>
                    </a:lnB>
                    <a:solidFill>
                      <a:schemeClr val="bg1">
                        <a:lumMod val="85000"/>
                      </a:schemeClr>
                    </a:solidFill>
                  </a:tcPr>
                </a:tc>
              </a:tr>
              <a:tr h="504056">
                <a:tc>
                  <a:txBody>
                    <a:bodyPr/>
                    <a:lstStyle/>
                    <a:p>
                      <a:r>
                        <a:rPr lang="en-US" sz="1400" dirty="0"/>
                        <a:t>Greenland halibut - Labrador Shelf, Northeast Newfoundland Shelf, Northern Grand Bank</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a:t>2011</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dirty="0"/>
                        <a:t>Cape hakes - South Africa Eastern</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a:t>2010</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dirty="0"/>
                        <a:t>Bigeye tuna - Indian Ocean</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a:t>2009</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dirty="0"/>
                        <a:t>Albacore - Indian Ocean</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a:t>2009</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dirty="0"/>
                        <a:t>American Plaice - Flemish Cap</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2014</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a:t>Mackerel icefish - South Georgia</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2012</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a:t>Albacore - South Atlantic</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2013</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a:t>Albacore - North Atlantic</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2013</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a:t>Skipjack tuna - Eastern Pacific</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2015</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a:t>Capelin - Southern Grand Bank</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2015</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a:t>Southern Bluefin tuna - Global</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2015</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a:t>Bigeye tuna - Atlantic</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2015</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a:t>Redfish - Flemish Cap</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2015</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a:t>Atlantic Cod - Flemish Cap</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2015</a:t>
                      </a:r>
                    </a:p>
                  </a:txBody>
                  <a:tcPr marL="61286" marR="61286" marT="30643" marB="30643" anchor="ctr">
                    <a:lnL>
                      <a:noFill/>
                    </a:lnL>
                    <a:lnR>
                      <a:noFill/>
                    </a:lnR>
                    <a:lnT>
                      <a:noFill/>
                    </a:lnT>
                    <a:lnB>
                      <a:noFill/>
                    </a:lnB>
                    <a:solidFill>
                      <a:schemeClr val="bg1">
                        <a:lumMod val="85000"/>
                      </a:schemeClr>
                    </a:solidFill>
                  </a:tcPr>
                </a:tc>
              </a:tr>
              <a:tr h="288032">
                <a:tc>
                  <a:txBody>
                    <a:bodyPr/>
                    <a:lstStyle/>
                    <a:p>
                      <a:r>
                        <a:rPr lang="en-US" sz="1400" dirty="0"/>
                        <a:t>Albacore - Northern Pacific</a:t>
                      </a:r>
                    </a:p>
                  </a:txBody>
                  <a:tcPr marL="61286" marR="61286" marT="30643" marB="30643" anchor="ctr">
                    <a:lnL>
                      <a:noFill/>
                    </a:lnL>
                    <a:lnR>
                      <a:noFill/>
                    </a:lnR>
                    <a:lnT>
                      <a:noFill/>
                    </a:lnT>
                    <a:lnB>
                      <a:noFill/>
                    </a:lnB>
                    <a:solidFill>
                      <a:schemeClr val="bg1">
                        <a:lumMod val="85000"/>
                      </a:schemeClr>
                    </a:solidFill>
                  </a:tcPr>
                </a:tc>
                <a:tc>
                  <a:txBody>
                    <a:bodyPr/>
                    <a:lstStyle/>
                    <a:p>
                      <a:r>
                        <a:rPr lang="el-GR" sz="1400" dirty="0"/>
                        <a:t>2015</a:t>
                      </a:r>
                    </a:p>
                  </a:txBody>
                  <a:tcPr marL="61286" marR="61286" marT="30643" marB="30643"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2736191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Also…</a:t>
            </a:r>
            <a:endParaRPr lang="el-GR" dirty="0"/>
          </a:p>
        </p:txBody>
      </p:sp>
      <p:sp>
        <p:nvSpPr>
          <p:cNvPr id="5" name="Content Placeholder 2"/>
          <p:cNvSpPr>
            <a:spLocks noGrp="1"/>
          </p:cNvSpPr>
          <p:nvPr>
            <p:ph idx="1"/>
          </p:nvPr>
        </p:nvSpPr>
        <p:spPr>
          <a:xfrm>
            <a:off x="395536" y="1484784"/>
            <a:ext cx="8229600" cy="4824536"/>
          </a:xfrm>
        </p:spPr>
        <p:txBody>
          <a:bodyPr>
            <a:normAutofit fontScale="92500" lnSpcReduction="20000"/>
          </a:bodyPr>
          <a:lstStyle/>
          <a:p>
            <a:r>
              <a:rPr lang="en-US" sz="2800" dirty="0" smtClean="0"/>
              <a:t>Management Entity </a:t>
            </a:r>
          </a:p>
          <a:p>
            <a:pPr lvl="1">
              <a:buFont typeface="Wingdings" panose="05000000000000000000" pitchFamily="2" charset="2"/>
              <a:buChar char="Ø"/>
            </a:pPr>
            <a:r>
              <a:rPr lang="en-US" sz="2400" dirty="0" smtClean="0"/>
              <a:t> Not in Stocks</a:t>
            </a:r>
          </a:p>
          <a:p>
            <a:pPr lvl="1">
              <a:buFont typeface="Wingdings" panose="05000000000000000000" pitchFamily="2" charset="2"/>
              <a:buChar char="Ø"/>
            </a:pPr>
            <a:endParaRPr lang="en-US" sz="2400" dirty="0" smtClean="0"/>
          </a:p>
          <a:p>
            <a:r>
              <a:rPr lang="en-US" sz="2800" dirty="0" smtClean="0"/>
              <a:t>Catches or Landings</a:t>
            </a:r>
          </a:p>
          <a:p>
            <a:pPr lvl="1">
              <a:buFont typeface="Wingdings" panose="05000000000000000000" pitchFamily="2" charset="2"/>
              <a:buChar char="Ø"/>
            </a:pPr>
            <a:r>
              <a:rPr lang="en-US" sz="2400" dirty="0" smtClean="0"/>
              <a:t>  Not in Stocks</a:t>
            </a:r>
          </a:p>
          <a:p>
            <a:pPr lvl="1">
              <a:buFont typeface="Wingdings" panose="05000000000000000000" pitchFamily="2" charset="2"/>
              <a:buChar char="Ø"/>
            </a:pPr>
            <a:endParaRPr lang="en-US" sz="2400" dirty="0" smtClean="0"/>
          </a:p>
          <a:p>
            <a:r>
              <a:rPr lang="en-US" sz="2800" dirty="0" smtClean="0"/>
              <a:t>Type:</a:t>
            </a:r>
          </a:p>
          <a:p>
            <a:pPr lvl="1">
              <a:buFont typeface="Wingdings" panose="05000000000000000000" pitchFamily="2" charset="2"/>
              <a:buChar char="Ø"/>
            </a:pPr>
            <a:r>
              <a:rPr lang="en-US" sz="2400" dirty="0" smtClean="0"/>
              <a:t>Is there a specific field in FIRMS?</a:t>
            </a:r>
          </a:p>
          <a:p>
            <a:pPr lvl="1">
              <a:buFont typeface="Wingdings" panose="05000000000000000000" pitchFamily="2" charset="2"/>
              <a:buChar char="Ø"/>
            </a:pPr>
            <a:r>
              <a:rPr lang="en-US" sz="2400" dirty="0" smtClean="0"/>
              <a:t>We were using “</a:t>
            </a:r>
            <a:r>
              <a:rPr lang="en-US" sz="2400" dirty="0" err="1" smtClean="0"/>
              <a:t>biologicalStock:yesOrNo</a:t>
            </a:r>
            <a:r>
              <a:rPr lang="en-US" sz="2400" dirty="0" smtClean="0"/>
              <a:t>”</a:t>
            </a:r>
          </a:p>
          <a:p>
            <a:pPr lvl="1">
              <a:buFont typeface="Wingdings" panose="05000000000000000000" pitchFamily="2" charset="2"/>
              <a:buChar char="Ø"/>
            </a:pPr>
            <a:r>
              <a:rPr lang="en-US" sz="2400" dirty="0" smtClean="0"/>
              <a:t>Is everything a resource?</a:t>
            </a:r>
          </a:p>
          <a:p>
            <a:pPr lvl="1">
              <a:buFont typeface="Wingdings" panose="05000000000000000000" pitchFamily="2" charset="2"/>
              <a:buChar char="Ø"/>
            </a:pPr>
            <a:endParaRPr lang="en-US" sz="2400" dirty="0" smtClean="0"/>
          </a:p>
          <a:p>
            <a:r>
              <a:rPr lang="en-US" sz="2800" dirty="0" smtClean="0"/>
              <a:t>Reporting Entity</a:t>
            </a:r>
          </a:p>
          <a:p>
            <a:pPr lvl="1">
              <a:buFont typeface="Wingdings" panose="05000000000000000000" pitchFamily="2" charset="2"/>
              <a:buChar char="Ø"/>
            </a:pPr>
            <a:r>
              <a:rPr lang="en-US" sz="2400" dirty="0" smtClean="0"/>
              <a:t>Not in FIRMS</a:t>
            </a:r>
          </a:p>
        </p:txBody>
      </p:sp>
    </p:spTree>
    <p:extLst>
      <p:ext uri="{BB962C8B-B14F-4D97-AF65-F5344CB8AC3E}">
        <p14:creationId xmlns:p14="http://schemas.microsoft.com/office/powerpoint/2010/main" val="1357790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Autofit/>
          </a:bodyPr>
          <a:lstStyle/>
          <a:p>
            <a:r>
              <a:rPr lang="en-US" sz="3200" dirty="0" smtClean="0"/>
              <a:t>Requirements – Fisheries (Resources)</a:t>
            </a:r>
            <a:endParaRPr lang="el-GR" sz="3200" dirty="0"/>
          </a:p>
        </p:txBody>
      </p:sp>
      <p:graphicFrame>
        <p:nvGraphicFramePr>
          <p:cNvPr id="5" name="Table 4"/>
          <p:cNvGraphicFramePr>
            <a:graphicFrameLocks noGrp="1"/>
          </p:cNvGraphicFramePr>
          <p:nvPr>
            <p:extLst>
              <p:ext uri="{D42A27DB-BD31-4B8C-83A1-F6EECF244321}">
                <p14:modId xmlns:p14="http://schemas.microsoft.com/office/powerpoint/2010/main" val="2948776649"/>
              </p:ext>
            </p:extLst>
          </p:nvPr>
        </p:nvGraphicFramePr>
        <p:xfrm>
          <a:off x="1115616" y="1532784"/>
          <a:ext cx="3096344" cy="4593213"/>
        </p:xfrm>
        <a:graphic>
          <a:graphicData uri="http://schemas.openxmlformats.org/drawingml/2006/table">
            <a:tbl>
              <a:tblPr firstRow="1" bandRow="1">
                <a:tableStyleId>{5C22544A-7EE6-4342-B048-85BDC9FD1C3A}</a:tableStyleId>
              </a:tblPr>
              <a:tblGrid>
                <a:gridCol w="3096344"/>
              </a:tblGrid>
              <a:tr h="380054">
                <a:tc>
                  <a:txBody>
                    <a:bodyPr/>
                    <a:lstStyle/>
                    <a:p>
                      <a:pPr algn="ctr"/>
                      <a:r>
                        <a:rPr lang="en-US" dirty="0" smtClean="0"/>
                        <a:t>Concept (Fisheries)</a:t>
                      </a:r>
                      <a:endParaRPr lang="el-GR" dirty="0"/>
                    </a:p>
                  </a:txBody>
                  <a:tcPr/>
                </a:tc>
              </a:tr>
              <a:tr h="348383">
                <a:tc>
                  <a:txBody>
                    <a:bodyPr/>
                    <a:lstStyle/>
                    <a:p>
                      <a:r>
                        <a:rPr lang="en-US" sz="1600" b="1" dirty="0" smtClean="0"/>
                        <a:t>Fishery</a:t>
                      </a:r>
                      <a:r>
                        <a:rPr lang="en-US" sz="1600" b="1" baseline="0" dirty="0" smtClean="0"/>
                        <a:t> Name</a:t>
                      </a:r>
                      <a:endParaRPr lang="el-GR" sz="1600" b="1" dirty="0"/>
                    </a:p>
                  </a:txBody>
                  <a:tcPr/>
                </a:tc>
              </a:tr>
              <a:tr h="348383">
                <a:tc>
                  <a:txBody>
                    <a:bodyPr/>
                    <a:lstStyle/>
                    <a:p>
                      <a:r>
                        <a:rPr lang="en-US" sz="1600" b="1" dirty="0" smtClean="0"/>
                        <a:t>Fishery</a:t>
                      </a:r>
                      <a:r>
                        <a:rPr lang="en-US" sz="1600" b="1" baseline="0" dirty="0" smtClean="0"/>
                        <a:t> ID</a:t>
                      </a:r>
                      <a:endParaRPr lang="el-GR" sz="1600" b="1" dirty="0"/>
                    </a:p>
                  </a:txBody>
                  <a:tcPr/>
                </a:tc>
              </a:tr>
              <a:tr h="348383">
                <a:tc>
                  <a:txBody>
                    <a:bodyPr/>
                    <a:lstStyle/>
                    <a:p>
                      <a:r>
                        <a:rPr lang="en-US" sz="1600" b="1" dirty="0" smtClean="0"/>
                        <a:t>Scientific Name</a:t>
                      </a:r>
                      <a:endParaRPr lang="el-GR" sz="1600" b="1" dirty="0"/>
                    </a:p>
                  </a:txBody>
                  <a:tcPr/>
                </a:tc>
              </a:tr>
              <a:tr h="348383">
                <a:tc>
                  <a:txBody>
                    <a:bodyPr/>
                    <a:lstStyle/>
                    <a:p>
                      <a:r>
                        <a:rPr lang="en-US" sz="1600" b="1" dirty="0" smtClean="0"/>
                        <a:t>Area</a:t>
                      </a:r>
                      <a:endParaRPr lang="el-GR" sz="1600" b="1" dirty="0"/>
                    </a:p>
                  </a:txBody>
                  <a:tcPr/>
                </a:tc>
              </a:tr>
              <a:tr h="348383">
                <a:tc>
                  <a:txBody>
                    <a:bodyPr/>
                    <a:lstStyle/>
                    <a:p>
                      <a:r>
                        <a:rPr lang="en-US" sz="1600" b="1" dirty="0" smtClean="0"/>
                        <a:t>Exploiting Stocks</a:t>
                      </a:r>
                      <a:endParaRPr lang="el-GR" sz="1600" b="1" dirty="0"/>
                    </a:p>
                  </a:txBody>
                  <a:tcPr/>
                </a:tc>
              </a:tr>
              <a:tr h="348383">
                <a:tc>
                  <a:txBody>
                    <a:bodyPr/>
                    <a:lstStyle/>
                    <a:p>
                      <a:r>
                        <a:rPr lang="en-US" sz="1600" b="1" dirty="0" smtClean="0"/>
                        <a:t>Management</a:t>
                      </a:r>
                      <a:r>
                        <a:rPr lang="en-US" sz="1600" b="1" baseline="0" dirty="0" smtClean="0"/>
                        <a:t> Entity</a:t>
                      </a:r>
                      <a:endParaRPr lang="el-GR" sz="1600" b="1" dirty="0"/>
                    </a:p>
                  </a:txBody>
                  <a:tcPr/>
                </a:tc>
              </a:tr>
              <a:tr h="348383">
                <a:tc>
                  <a:txBody>
                    <a:bodyPr/>
                    <a:lstStyle/>
                    <a:p>
                      <a:r>
                        <a:rPr lang="en-US" sz="1600" b="1" dirty="0" smtClean="0"/>
                        <a:t>Jurisdiction Area</a:t>
                      </a:r>
                      <a:endParaRPr lang="el-GR" sz="1600" b="1" dirty="0"/>
                    </a:p>
                  </a:txBody>
                  <a:tcPr/>
                </a:tc>
              </a:tr>
              <a:tr h="348383">
                <a:tc>
                  <a:txBody>
                    <a:bodyPr/>
                    <a:lstStyle/>
                    <a:p>
                      <a:r>
                        <a:rPr lang="en-US" sz="1600" b="1" dirty="0" smtClean="0"/>
                        <a:t>Production System Type</a:t>
                      </a:r>
                      <a:endParaRPr lang="el-GR" sz="1600" b="1" dirty="0"/>
                    </a:p>
                  </a:txBody>
                  <a:tcPr/>
                </a:tc>
              </a:tr>
              <a:tr h="348383">
                <a:tc>
                  <a:txBody>
                    <a:bodyPr/>
                    <a:lstStyle/>
                    <a:p>
                      <a:r>
                        <a:rPr lang="en-US" sz="1600" b="1" dirty="0" smtClean="0"/>
                        <a:t>Flag State</a:t>
                      </a:r>
                      <a:endParaRPr lang="el-GR" sz="1600" b="1" dirty="0"/>
                    </a:p>
                  </a:txBody>
                  <a:tcPr/>
                </a:tc>
              </a:tr>
              <a:tr h="348383">
                <a:tc>
                  <a:txBody>
                    <a:bodyPr/>
                    <a:lstStyle/>
                    <a:p>
                      <a:r>
                        <a:rPr lang="en-US" sz="1600" b="1" dirty="0" smtClean="0"/>
                        <a:t>Fishing</a:t>
                      </a:r>
                      <a:r>
                        <a:rPr lang="en-US" sz="1600" b="1" baseline="0" dirty="0" smtClean="0"/>
                        <a:t> Gear</a:t>
                      </a:r>
                      <a:endParaRPr lang="el-GR" sz="1600" b="1" dirty="0"/>
                    </a:p>
                  </a:txBody>
                  <a:tcPr/>
                </a:tc>
              </a:tr>
              <a:tr h="348383">
                <a:tc>
                  <a:txBody>
                    <a:bodyPr/>
                    <a:lstStyle/>
                    <a:p>
                      <a:r>
                        <a:rPr lang="en-US" sz="1600" b="1" dirty="0" smtClean="0"/>
                        <a:t>Catches or Landings</a:t>
                      </a:r>
                      <a:endParaRPr lang="el-GR" sz="1600" b="1" dirty="0"/>
                    </a:p>
                  </a:txBody>
                  <a:tcPr/>
                </a:tc>
              </a:tr>
              <a:tr h="380946">
                <a:tc>
                  <a:txBody>
                    <a:bodyPr/>
                    <a:lstStyle/>
                    <a:p>
                      <a:r>
                        <a:rPr lang="en-US" sz="1600" b="1" dirty="0" smtClean="0"/>
                        <a:t>Database Sources</a:t>
                      </a:r>
                      <a:endParaRPr lang="el-GR" sz="1600" b="1"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59463788"/>
              </p:ext>
            </p:extLst>
          </p:nvPr>
        </p:nvGraphicFramePr>
        <p:xfrm>
          <a:off x="4716016" y="1723256"/>
          <a:ext cx="3096344" cy="4212267"/>
        </p:xfrm>
        <a:graphic>
          <a:graphicData uri="http://schemas.openxmlformats.org/drawingml/2006/table">
            <a:tbl>
              <a:tblPr firstRow="1" bandRow="1">
                <a:tableStyleId>{5C22544A-7EE6-4342-B048-85BDC9FD1C3A}</a:tableStyleId>
              </a:tblPr>
              <a:tblGrid>
                <a:gridCol w="3096344"/>
              </a:tblGrid>
              <a:tr h="380054">
                <a:tc>
                  <a:txBody>
                    <a:bodyPr/>
                    <a:lstStyle/>
                    <a:p>
                      <a:pPr algn="ctr"/>
                      <a:r>
                        <a:rPr lang="en-US" dirty="0" smtClean="0"/>
                        <a:t>Concept (Fisheries)</a:t>
                      </a:r>
                      <a:endParaRPr lang="el-GR" dirty="0"/>
                    </a:p>
                  </a:txBody>
                  <a:tcPr/>
                </a:tc>
              </a:tr>
              <a:tr h="348383">
                <a:tc>
                  <a:txBody>
                    <a:bodyPr/>
                    <a:lstStyle/>
                    <a:p>
                      <a:r>
                        <a:rPr lang="en-US" sz="1600" b="1" dirty="0" smtClean="0"/>
                        <a:t>Source of Information</a:t>
                      </a:r>
                      <a:endParaRPr lang="el-GR" sz="1600" b="1" dirty="0"/>
                    </a:p>
                  </a:txBody>
                  <a:tcPr/>
                </a:tc>
              </a:tr>
              <a:tr h="348383">
                <a:tc>
                  <a:txBody>
                    <a:bodyPr/>
                    <a:lstStyle/>
                    <a:p>
                      <a:r>
                        <a:rPr lang="en-US" sz="1600" b="1" dirty="0" smtClean="0"/>
                        <a:t>Data Owner</a:t>
                      </a:r>
                      <a:endParaRPr lang="el-GR" sz="1600" b="1" dirty="0"/>
                    </a:p>
                  </a:txBody>
                  <a:tcPr/>
                </a:tc>
              </a:tr>
              <a:tr h="348383">
                <a:tc>
                  <a:txBody>
                    <a:bodyPr/>
                    <a:lstStyle/>
                    <a:p>
                      <a:r>
                        <a:rPr lang="en-US" sz="1600" b="1" dirty="0" smtClean="0"/>
                        <a:t>Type</a:t>
                      </a:r>
                      <a:endParaRPr lang="el-GR" sz="1600" b="1" dirty="0"/>
                    </a:p>
                  </a:txBody>
                  <a:tcPr/>
                </a:tc>
              </a:tr>
              <a:tr h="348383">
                <a:tc>
                  <a:txBody>
                    <a:bodyPr/>
                    <a:lstStyle/>
                    <a:p>
                      <a:r>
                        <a:rPr lang="en-US" sz="1600" b="1" dirty="0" smtClean="0"/>
                        <a:t>Environment</a:t>
                      </a:r>
                      <a:endParaRPr lang="el-GR" sz="1600" b="1" dirty="0"/>
                    </a:p>
                  </a:txBody>
                  <a:tcPr/>
                </a:tc>
              </a:tr>
              <a:tr h="348383">
                <a:tc>
                  <a:txBody>
                    <a:bodyPr/>
                    <a:lstStyle/>
                    <a:p>
                      <a:r>
                        <a:rPr lang="en-US" sz="1600" b="1" dirty="0" smtClean="0"/>
                        <a:t>UUID</a:t>
                      </a:r>
                      <a:r>
                        <a:rPr lang="en-US" sz="1600" b="1" baseline="0" dirty="0" smtClean="0"/>
                        <a:t> for source record</a:t>
                      </a:r>
                      <a:endParaRPr lang="el-GR" sz="1600" b="1" dirty="0"/>
                    </a:p>
                  </a:txBody>
                  <a:tcPr/>
                </a:tc>
              </a:tr>
              <a:tr h="348383">
                <a:tc>
                  <a:txBody>
                    <a:bodyPr/>
                    <a:lstStyle/>
                    <a:p>
                      <a:r>
                        <a:rPr lang="en-US" sz="1600" b="1" dirty="0" smtClean="0"/>
                        <a:t>Semantic</a:t>
                      </a:r>
                      <a:r>
                        <a:rPr lang="en-US" sz="1600" b="1" baseline="0" dirty="0" smtClean="0"/>
                        <a:t> ID</a:t>
                      </a:r>
                      <a:endParaRPr lang="el-GR" sz="1600" b="1" dirty="0"/>
                    </a:p>
                  </a:txBody>
                  <a:tcPr/>
                </a:tc>
              </a:tr>
              <a:tr h="348383">
                <a:tc>
                  <a:txBody>
                    <a:bodyPr/>
                    <a:lstStyle/>
                    <a:p>
                      <a:r>
                        <a:rPr lang="en-US" sz="1600" b="1" dirty="0" smtClean="0"/>
                        <a:t>Semantic Label</a:t>
                      </a:r>
                      <a:endParaRPr lang="el-GR" sz="1600" b="1" dirty="0"/>
                    </a:p>
                  </a:txBody>
                  <a:tcPr/>
                </a:tc>
              </a:tr>
              <a:tr h="348383">
                <a:tc>
                  <a:txBody>
                    <a:bodyPr/>
                    <a:lstStyle/>
                    <a:p>
                      <a:r>
                        <a:rPr lang="en-US" sz="1600" b="1" dirty="0" smtClean="0"/>
                        <a:t>UUID for</a:t>
                      </a:r>
                      <a:r>
                        <a:rPr lang="en-US" sz="1600" b="1" baseline="0" dirty="0" smtClean="0"/>
                        <a:t> GRSF record</a:t>
                      </a:r>
                      <a:endParaRPr lang="el-GR" sz="1600" b="1" dirty="0"/>
                    </a:p>
                  </a:txBody>
                  <a:tcPr/>
                </a:tc>
              </a:tr>
              <a:tr h="348383">
                <a:tc>
                  <a:txBody>
                    <a:bodyPr/>
                    <a:lstStyle/>
                    <a:p>
                      <a:r>
                        <a:rPr lang="en-US" sz="1600" b="1" dirty="0" smtClean="0"/>
                        <a:t>Document</a:t>
                      </a:r>
                      <a:endParaRPr lang="el-GR" sz="1600" b="1" dirty="0"/>
                    </a:p>
                  </a:txBody>
                  <a:tcPr/>
                </a:tc>
              </a:tr>
              <a:tr h="348383">
                <a:tc>
                  <a:txBody>
                    <a:bodyPr/>
                    <a:lstStyle/>
                    <a:p>
                      <a:r>
                        <a:rPr lang="en-US" sz="1600" b="1" dirty="0" smtClean="0"/>
                        <a:t>Status</a:t>
                      </a:r>
                      <a:r>
                        <a:rPr lang="en-US" sz="1600" b="1" baseline="0" dirty="0" smtClean="0"/>
                        <a:t> (Pending/Confirmed)</a:t>
                      </a:r>
                      <a:endParaRPr lang="el-GR" sz="1600" b="1" dirty="0"/>
                    </a:p>
                  </a:txBody>
                  <a:tcPr/>
                </a:tc>
              </a:tr>
              <a:tr h="348383">
                <a:tc>
                  <a:txBody>
                    <a:bodyPr/>
                    <a:lstStyle/>
                    <a:p>
                      <a:r>
                        <a:rPr lang="en-US" sz="1600" b="1" dirty="0" smtClean="0"/>
                        <a:t>Traceability Flag</a:t>
                      </a:r>
                      <a:endParaRPr lang="el-GR" sz="1600" b="1" dirty="0"/>
                    </a:p>
                  </a:txBody>
                  <a:tcPr/>
                </a:tc>
              </a:tr>
            </a:tbl>
          </a:graphicData>
        </a:graphic>
      </p:graphicFrame>
    </p:spTree>
    <p:extLst>
      <p:ext uri="{BB962C8B-B14F-4D97-AF65-F5344CB8AC3E}">
        <p14:creationId xmlns:p14="http://schemas.microsoft.com/office/powerpoint/2010/main" val="1199099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Fishery Name</a:t>
            </a:r>
            <a:endParaRPr lang="el-GR" dirty="0"/>
          </a:p>
        </p:txBody>
      </p:sp>
      <p:graphicFrame>
        <p:nvGraphicFramePr>
          <p:cNvPr id="5" name="Content Placeholder 3"/>
          <p:cNvGraphicFramePr>
            <a:graphicFrameLocks/>
          </p:cNvGraphicFramePr>
          <p:nvPr>
            <p:extLst>
              <p:ext uri="{D42A27DB-BD31-4B8C-83A1-F6EECF244321}">
                <p14:modId xmlns:p14="http://schemas.microsoft.com/office/powerpoint/2010/main" val="3880040712"/>
              </p:ext>
            </p:extLst>
          </p:nvPr>
        </p:nvGraphicFramePr>
        <p:xfrm>
          <a:off x="395536" y="1484784"/>
          <a:ext cx="8496944" cy="4752528"/>
        </p:xfrm>
        <a:graphic>
          <a:graphicData uri="http://schemas.openxmlformats.org/drawingml/2006/table">
            <a:tbl>
              <a:tblPr/>
              <a:tblGrid>
                <a:gridCol w="8496944"/>
              </a:tblGrid>
              <a:tr h="396044">
                <a:tc>
                  <a:txBody>
                    <a:bodyPr/>
                    <a:lstStyle/>
                    <a:p>
                      <a:pPr algn="l"/>
                      <a:r>
                        <a:rPr lang="en-US" sz="1800" b="1" dirty="0" err="1" smtClean="0">
                          <a:effectLst/>
                        </a:rPr>
                        <a:t>FisheryName</a:t>
                      </a:r>
                      <a:endParaRPr lang="en-US" sz="1800" b="1" dirty="0">
                        <a:effectLst/>
                      </a:endParaRP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a:t>Shark Fisheries</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a:t>Fisheries sector</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dirty="0"/>
                        <a:t>Bottom trawl black hake fishery - Senegalese waters</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a:t>Jelly fishes fishery - Bahraini gulf waters (up to 10 m)</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a:t>NAFO Flemish Cap groundfish fisheries</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a:t>Tunas and billfishes fishery</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a:t>Icefish fishery - South Georgia (Subarea 48.3)</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a:t>Toothfish fishery - Eastern Ross Sea (Subarea 88.1)</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a:t>NAFO fisheries</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a:t>Lobster fishery</a:t>
                      </a:r>
                    </a:p>
                  </a:txBody>
                  <a:tcPr marL="90653" marR="90653" marT="45326" marB="45326" anchor="ctr">
                    <a:lnL>
                      <a:noFill/>
                    </a:lnL>
                    <a:lnR>
                      <a:noFill/>
                    </a:lnR>
                    <a:lnT>
                      <a:noFill/>
                    </a:lnT>
                    <a:lnB>
                      <a:noFill/>
                    </a:lnB>
                    <a:solidFill>
                      <a:schemeClr val="bg1">
                        <a:lumMod val="85000"/>
                      </a:schemeClr>
                    </a:solidFill>
                  </a:tcPr>
                </a:tc>
              </a:tr>
              <a:tr h="396044">
                <a:tc>
                  <a:txBody>
                    <a:bodyPr/>
                    <a:lstStyle/>
                    <a:p>
                      <a:r>
                        <a:rPr lang="en-US" sz="1800" dirty="0"/>
                        <a:t>Danish fishing fleet</a:t>
                      </a:r>
                    </a:p>
                  </a:txBody>
                  <a:tcPr marL="90653" marR="90653" marT="45326" marB="45326" anchor="ctr">
                    <a:lnL>
                      <a:noFill/>
                    </a:lnL>
                    <a:lnR>
                      <a:noFill/>
                    </a:lnR>
                    <a:lnT>
                      <a:noFill/>
                    </a:lnT>
                    <a:lnB>
                      <a:noFill/>
                    </a:lnB>
                    <a:solidFill>
                      <a:schemeClr val="bg1">
                        <a:lumMod val="85000"/>
                      </a:schemeClr>
                    </a:solidFill>
                  </a:tcPr>
                </a:tc>
              </a:tr>
            </a:tbl>
          </a:graphicData>
        </a:graphic>
      </p:graphicFrame>
      <p:sp>
        <p:nvSpPr>
          <p:cNvPr id="8" name="Rectangle 7"/>
          <p:cNvSpPr/>
          <p:nvPr/>
        </p:nvSpPr>
        <p:spPr>
          <a:xfrm>
            <a:off x="1907704" y="2996952"/>
            <a:ext cx="51845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ToDo</a:t>
            </a:r>
            <a:r>
              <a:rPr lang="en-US" sz="2000" b="1" dirty="0" smtClean="0"/>
              <a:t> : add multiple values</a:t>
            </a:r>
            <a:endParaRPr lang="el-GR" sz="2000" b="1" dirty="0"/>
          </a:p>
        </p:txBody>
      </p:sp>
    </p:spTree>
    <p:extLst>
      <p:ext uri="{BB962C8B-B14F-4D97-AF65-F5344CB8AC3E}">
        <p14:creationId xmlns:p14="http://schemas.microsoft.com/office/powerpoint/2010/main" val="215557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fontScale="90000"/>
          </a:bodyPr>
          <a:lstStyle/>
          <a:p>
            <a:r>
              <a:rPr lang="en-US" dirty="0" smtClean="0"/>
              <a:t>Fishery ID (Traceability Check)</a:t>
            </a:r>
            <a:endParaRPr lang="el-GR"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783605557"/>
              </p:ext>
            </p:extLst>
          </p:nvPr>
        </p:nvGraphicFramePr>
        <p:xfrm>
          <a:off x="395536" y="2348880"/>
          <a:ext cx="8640960" cy="893550"/>
        </p:xfrm>
        <a:graphic>
          <a:graphicData uri="http://schemas.openxmlformats.org/drawingml/2006/table">
            <a:tbl>
              <a:tblPr/>
              <a:tblGrid>
                <a:gridCol w="4176464"/>
                <a:gridCol w="4464496"/>
              </a:tblGrid>
              <a:tr h="313446">
                <a:tc>
                  <a:txBody>
                    <a:bodyPr/>
                    <a:lstStyle/>
                    <a:p>
                      <a:pPr algn="l"/>
                      <a:r>
                        <a:rPr lang="en-US" sz="1800" b="1" dirty="0" smtClean="0">
                          <a:effectLst/>
                        </a:rPr>
                        <a:t>Fishery</a:t>
                      </a:r>
                      <a:endParaRPr lang="en-US" sz="1800" b="1" dirty="0">
                        <a:effectLst/>
                      </a:endParaRPr>
                    </a:p>
                  </a:txBody>
                  <a:tcPr marL="68580" marR="68580" marT="34290" marB="34290" anchor="ctr">
                    <a:lnL>
                      <a:noFill/>
                    </a:lnL>
                    <a:lnR>
                      <a:noFill/>
                    </a:lnR>
                    <a:lnT>
                      <a:noFill/>
                    </a:lnT>
                    <a:lnB>
                      <a:noFill/>
                    </a:lnB>
                    <a:solidFill>
                      <a:schemeClr val="bg1">
                        <a:lumMod val="85000"/>
                      </a:schemeClr>
                    </a:solidFill>
                  </a:tcPr>
                </a:tc>
                <a:tc>
                  <a:txBody>
                    <a:bodyPr/>
                    <a:lstStyle/>
                    <a:p>
                      <a:pPr algn="l"/>
                      <a:r>
                        <a:rPr lang="en-US" sz="1800" b="1" dirty="0" err="1">
                          <a:effectLst/>
                        </a:rPr>
                        <a:t>identifier_label</a:t>
                      </a:r>
                      <a:endParaRPr lang="en-US" sz="1800" b="1" dirty="0">
                        <a:effectLst/>
                      </a:endParaRPr>
                    </a:p>
                  </a:txBody>
                  <a:tcPr marL="68580" marR="68580" marT="34290" marB="34290" anchor="ctr">
                    <a:lnL>
                      <a:noFill/>
                    </a:lnL>
                    <a:lnR>
                      <a:noFill/>
                    </a:lnR>
                    <a:lnT>
                      <a:noFill/>
                    </a:lnT>
                    <a:lnB>
                      <a:noFill/>
                    </a:lnB>
                    <a:solidFill>
                      <a:schemeClr val="bg1">
                        <a:lumMod val="85000"/>
                      </a:schemeClr>
                    </a:solidFill>
                  </a:tcPr>
                </a:tc>
              </a:tr>
              <a:tr h="550650">
                <a:tc>
                  <a:txBody>
                    <a:bodyPr/>
                    <a:lstStyle/>
                    <a:p>
                      <a:r>
                        <a:rPr lang="en-US" sz="1800" dirty="0"/>
                        <a:t>NAFO Flemish Cap </a:t>
                      </a:r>
                      <a:r>
                        <a:rPr lang="en-US" sz="1800" dirty="0" err="1"/>
                        <a:t>groundfish</a:t>
                      </a:r>
                      <a:r>
                        <a:rPr lang="en-US" sz="1800" dirty="0"/>
                        <a:t> fisheries</a:t>
                      </a:r>
                    </a:p>
                  </a:txBody>
                  <a:tcPr marL="68580" marR="68580" marT="34290" marB="34290" anchor="ctr">
                    <a:lnL>
                      <a:noFill/>
                    </a:lnL>
                    <a:lnR>
                      <a:noFill/>
                    </a:lnR>
                    <a:lnT>
                      <a:noFill/>
                    </a:lnT>
                    <a:lnB>
                      <a:noFill/>
                    </a:lnB>
                    <a:solidFill>
                      <a:schemeClr val="bg1">
                        <a:lumMod val="85000"/>
                      </a:schemeClr>
                    </a:solidFill>
                  </a:tcPr>
                </a:tc>
                <a:tc>
                  <a:txBody>
                    <a:bodyPr/>
                    <a:lstStyle/>
                    <a:p>
                      <a:r>
                        <a:rPr lang="en-US" sz="1800" dirty="0"/>
                        <a:t>COD - 21.3.M - NAFO - OTB - CAN - </a:t>
                      </a:r>
                      <a:r>
                        <a:rPr lang="en-US" sz="1800" dirty="0" smtClean="0"/>
                        <a:t>Industrial</a:t>
                      </a:r>
                      <a:endParaRPr lang="en-US" sz="1800" dirty="0"/>
                    </a:p>
                  </a:txBody>
                  <a:tcPr marL="68580" marR="68580" marT="34290" marB="34290" anchor="ctr">
                    <a:lnL>
                      <a:noFill/>
                    </a:lnL>
                    <a:lnR>
                      <a:noFill/>
                    </a:lnR>
                    <a:lnT>
                      <a:noFill/>
                    </a:lnT>
                    <a:lnB>
                      <a:noFill/>
                    </a:lnB>
                    <a:solidFill>
                      <a:schemeClr val="bg1">
                        <a:lumMod val="85000"/>
                      </a:schemeClr>
                    </a:solidFill>
                  </a:tcPr>
                </a:tc>
              </a:tr>
            </a:tbl>
          </a:graphicData>
        </a:graphic>
      </p:graphicFrame>
      <p:sp>
        <p:nvSpPr>
          <p:cNvPr id="9" name="Rectangle 8"/>
          <p:cNvSpPr/>
          <p:nvPr/>
        </p:nvSpPr>
        <p:spPr>
          <a:xfrm>
            <a:off x="1835696" y="3861048"/>
            <a:ext cx="518457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ToDo</a:t>
            </a:r>
            <a:r>
              <a:rPr lang="en-US" sz="2000" b="1" dirty="0" smtClean="0"/>
              <a:t> : add multiple values</a:t>
            </a:r>
            <a:endParaRPr lang="el-GR" sz="2000" b="1" dirty="0"/>
          </a:p>
        </p:txBody>
      </p:sp>
    </p:spTree>
    <p:extLst>
      <p:ext uri="{BB962C8B-B14F-4D97-AF65-F5344CB8AC3E}">
        <p14:creationId xmlns:p14="http://schemas.microsoft.com/office/powerpoint/2010/main" val="13518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Catches and Landings</a:t>
            </a:r>
            <a:endParaRPr lang="el-GR"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864068691"/>
              </p:ext>
            </p:extLst>
          </p:nvPr>
        </p:nvGraphicFramePr>
        <p:xfrm>
          <a:off x="251520" y="2420888"/>
          <a:ext cx="8763000" cy="1097280"/>
        </p:xfrm>
        <a:graphic>
          <a:graphicData uri="http://schemas.openxmlformats.org/drawingml/2006/table">
            <a:tbl>
              <a:tblPr/>
              <a:tblGrid>
                <a:gridCol w="2448272"/>
                <a:gridCol w="1872208"/>
                <a:gridCol w="1584176"/>
                <a:gridCol w="1105744"/>
                <a:gridCol w="1752600"/>
              </a:tblGrid>
              <a:tr h="0">
                <a:tc>
                  <a:txBody>
                    <a:bodyPr/>
                    <a:lstStyle/>
                    <a:p>
                      <a:pPr algn="l"/>
                      <a:r>
                        <a:rPr lang="en-US" sz="2000" b="1" dirty="0" smtClean="0">
                          <a:effectLst/>
                        </a:rPr>
                        <a:t>Fishery</a:t>
                      </a:r>
                      <a:endParaRPr lang="en-US" sz="2000" b="1" dirty="0">
                        <a:effectLst/>
                      </a:endParaRPr>
                    </a:p>
                  </a:txBody>
                  <a:tcPr anchor="ctr">
                    <a:lnL>
                      <a:noFill/>
                    </a:lnL>
                    <a:lnR>
                      <a:noFill/>
                    </a:lnR>
                    <a:lnT>
                      <a:noFill/>
                    </a:lnT>
                    <a:lnB>
                      <a:noFill/>
                    </a:lnB>
                    <a:solidFill>
                      <a:schemeClr val="bg1">
                        <a:lumMod val="85000"/>
                      </a:schemeClr>
                    </a:solidFill>
                  </a:tcPr>
                </a:tc>
                <a:tc>
                  <a:txBody>
                    <a:bodyPr/>
                    <a:lstStyle/>
                    <a:p>
                      <a:pPr algn="l"/>
                      <a:r>
                        <a:rPr lang="en-US" sz="2000" b="1" dirty="0" smtClean="0">
                          <a:effectLst/>
                        </a:rPr>
                        <a:t>Indicator</a:t>
                      </a:r>
                      <a:endParaRPr lang="en-US" sz="2000" b="1" dirty="0">
                        <a:effectLst/>
                      </a:endParaRPr>
                    </a:p>
                  </a:txBody>
                  <a:tcPr anchor="ctr">
                    <a:lnL>
                      <a:noFill/>
                    </a:lnL>
                    <a:lnR>
                      <a:noFill/>
                    </a:lnR>
                    <a:lnT>
                      <a:noFill/>
                    </a:lnT>
                    <a:lnB>
                      <a:noFill/>
                    </a:lnB>
                    <a:solidFill>
                      <a:schemeClr val="bg1">
                        <a:lumMod val="85000"/>
                      </a:schemeClr>
                    </a:solidFill>
                  </a:tcPr>
                </a:tc>
                <a:tc>
                  <a:txBody>
                    <a:bodyPr/>
                    <a:lstStyle/>
                    <a:p>
                      <a:pPr algn="l"/>
                      <a:r>
                        <a:rPr lang="en-US" sz="2000" b="1" dirty="0" smtClean="0">
                          <a:effectLst/>
                        </a:rPr>
                        <a:t>Value</a:t>
                      </a:r>
                      <a:endParaRPr lang="en-US" sz="2000" b="1" dirty="0">
                        <a:effectLst/>
                      </a:endParaRPr>
                    </a:p>
                  </a:txBody>
                  <a:tcPr anchor="ctr">
                    <a:lnL>
                      <a:noFill/>
                    </a:lnL>
                    <a:lnR>
                      <a:noFill/>
                    </a:lnR>
                    <a:lnT>
                      <a:noFill/>
                    </a:lnT>
                    <a:lnB>
                      <a:noFill/>
                    </a:lnB>
                    <a:solidFill>
                      <a:schemeClr val="bg1">
                        <a:lumMod val="85000"/>
                      </a:schemeClr>
                    </a:solidFill>
                  </a:tcPr>
                </a:tc>
                <a:tc>
                  <a:txBody>
                    <a:bodyPr/>
                    <a:lstStyle/>
                    <a:p>
                      <a:pPr algn="l"/>
                      <a:r>
                        <a:rPr lang="en-US" sz="2000" b="1" dirty="0" smtClean="0">
                          <a:effectLst/>
                        </a:rPr>
                        <a:t>Unit</a:t>
                      </a:r>
                      <a:endParaRPr lang="en-US" sz="2000" b="1" dirty="0">
                        <a:effectLst/>
                      </a:endParaRPr>
                    </a:p>
                  </a:txBody>
                  <a:tcPr anchor="ctr">
                    <a:lnL>
                      <a:noFill/>
                    </a:lnL>
                    <a:lnR>
                      <a:noFill/>
                    </a:lnR>
                    <a:lnT>
                      <a:noFill/>
                    </a:lnT>
                    <a:lnB>
                      <a:noFill/>
                    </a:lnB>
                    <a:solidFill>
                      <a:schemeClr val="bg1">
                        <a:lumMod val="85000"/>
                      </a:schemeClr>
                    </a:solidFill>
                  </a:tcPr>
                </a:tc>
                <a:tc>
                  <a:txBody>
                    <a:bodyPr/>
                    <a:lstStyle/>
                    <a:p>
                      <a:pPr algn="l"/>
                      <a:r>
                        <a:rPr lang="en-US" sz="2000" b="1" dirty="0" smtClean="0">
                          <a:effectLst/>
                        </a:rPr>
                        <a:t>Year</a:t>
                      </a:r>
                      <a:endParaRPr lang="en-US" sz="2000" b="1" dirty="0">
                        <a:effectLst/>
                      </a:endParaRPr>
                    </a:p>
                  </a:txBody>
                  <a:tcPr anchor="ctr">
                    <a:lnL>
                      <a:noFill/>
                    </a:lnL>
                    <a:lnR>
                      <a:noFill/>
                    </a:lnR>
                    <a:lnT>
                      <a:noFill/>
                    </a:lnT>
                    <a:lnB>
                      <a:noFill/>
                    </a:lnB>
                    <a:solidFill>
                      <a:schemeClr val="bg1">
                        <a:lumMod val="85000"/>
                      </a:schemeClr>
                    </a:solidFill>
                  </a:tcPr>
                </a:tc>
              </a:tr>
              <a:tr h="0">
                <a:tc>
                  <a:txBody>
                    <a:bodyPr/>
                    <a:lstStyle/>
                    <a:p>
                      <a:r>
                        <a:rPr lang="en-US" sz="2000"/>
                        <a:t>NAFO Flemish Cap groundfish fisheries</a:t>
                      </a:r>
                    </a:p>
                  </a:txBody>
                  <a:tcPr anchor="ctr">
                    <a:lnL>
                      <a:noFill/>
                    </a:lnL>
                    <a:lnR>
                      <a:noFill/>
                    </a:lnR>
                    <a:lnT>
                      <a:noFill/>
                    </a:lnT>
                    <a:lnB>
                      <a:noFill/>
                    </a:lnB>
                    <a:solidFill>
                      <a:schemeClr val="bg1">
                        <a:lumMod val="85000"/>
                      </a:schemeClr>
                    </a:solidFill>
                  </a:tcPr>
                </a:tc>
                <a:tc>
                  <a:txBody>
                    <a:bodyPr/>
                    <a:lstStyle/>
                    <a:p>
                      <a:r>
                        <a:rPr lang="en-US" sz="2000"/>
                        <a:t>Catch</a:t>
                      </a:r>
                    </a:p>
                  </a:txBody>
                  <a:tcPr anchor="ctr">
                    <a:lnL>
                      <a:noFill/>
                    </a:lnL>
                    <a:lnR>
                      <a:noFill/>
                    </a:lnR>
                    <a:lnT>
                      <a:noFill/>
                    </a:lnT>
                    <a:lnB>
                      <a:noFill/>
                    </a:lnB>
                    <a:solidFill>
                      <a:schemeClr val="bg1">
                        <a:lumMod val="85000"/>
                      </a:schemeClr>
                    </a:solidFill>
                  </a:tcPr>
                </a:tc>
                <a:tc>
                  <a:txBody>
                    <a:bodyPr/>
                    <a:lstStyle/>
                    <a:p>
                      <a:r>
                        <a:rPr lang="el-GR" sz="2000"/>
                        <a:t>18692</a:t>
                      </a:r>
                    </a:p>
                  </a:txBody>
                  <a:tcPr anchor="ctr">
                    <a:lnL>
                      <a:noFill/>
                    </a:lnL>
                    <a:lnR>
                      <a:noFill/>
                    </a:lnR>
                    <a:lnT>
                      <a:noFill/>
                    </a:lnT>
                    <a:lnB>
                      <a:noFill/>
                    </a:lnB>
                    <a:solidFill>
                      <a:schemeClr val="bg1">
                        <a:lumMod val="85000"/>
                      </a:schemeClr>
                    </a:solidFill>
                  </a:tcPr>
                </a:tc>
                <a:tc>
                  <a:txBody>
                    <a:bodyPr/>
                    <a:lstStyle/>
                    <a:p>
                      <a:r>
                        <a:rPr lang="en-US" sz="2000" dirty="0"/>
                        <a:t>ton</a:t>
                      </a:r>
                    </a:p>
                  </a:txBody>
                  <a:tcPr anchor="ctr">
                    <a:lnL>
                      <a:noFill/>
                    </a:lnL>
                    <a:lnR>
                      <a:noFill/>
                    </a:lnR>
                    <a:lnT>
                      <a:noFill/>
                    </a:lnT>
                    <a:lnB>
                      <a:noFill/>
                    </a:lnB>
                    <a:solidFill>
                      <a:schemeClr val="bg1">
                        <a:lumMod val="85000"/>
                      </a:schemeClr>
                    </a:solidFill>
                  </a:tcPr>
                </a:tc>
                <a:tc>
                  <a:txBody>
                    <a:bodyPr/>
                    <a:lstStyle/>
                    <a:p>
                      <a:r>
                        <a:rPr lang="el-GR" sz="2000" dirty="0"/>
                        <a:t>2014</a:t>
                      </a:r>
                    </a:p>
                  </a:txBody>
                  <a:tcPr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3554765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Autofit/>
          </a:bodyPr>
          <a:lstStyle/>
          <a:p>
            <a:r>
              <a:rPr lang="en-US" sz="3200" dirty="0" smtClean="0"/>
              <a:t>Management Entity and Jurisdiction</a:t>
            </a:r>
            <a:endParaRPr lang="el-GR" sz="3200" dirty="0"/>
          </a:p>
        </p:txBody>
      </p:sp>
      <p:graphicFrame>
        <p:nvGraphicFramePr>
          <p:cNvPr id="5" name="Table 4"/>
          <p:cNvGraphicFramePr>
            <a:graphicFrameLocks noGrp="1"/>
          </p:cNvGraphicFramePr>
          <p:nvPr>
            <p:extLst>
              <p:ext uri="{D42A27DB-BD31-4B8C-83A1-F6EECF244321}">
                <p14:modId xmlns:p14="http://schemas.microsoft.com/office/powerpoint/2010/main" val="2727330004"/>
              </p:ext>
            </p:extLst>
          </p:nvPr>
        </p:nvGraphicFramePr>
        <p:xfrm>
          <a:off x="251520" y="1412776"/>
          <a:ext cx="8712969" cy="4824535"/>
        </p:xfrm>
        <a:graphic>
          <a:graphicData uri="http://schemas.openxmlformats.org/drawingml/2006/table">
            <a:tbl>
              <a:tblPr/>
              <a:tblGrid>
                <a:gridCol w="2904323"/>
                <a:gridCol w="3519645"/>
                <a:gridCol w="2289001"/>
              </a:tblGrid>
              <a:tr h="331386">
                <a:tc>
                  <a:txBody>
                    <a:bodyPr/>
                    <a:lstStyle/>
                    <a:p>
                      <a:pPr algn="l"/>
                      <a:r>
                        <a:rPr lang="en-US" sz="1600" b="1" dirty="0" smtClean="0">
                          <a:effectLst/>
                        </a:rPr>
                        <a:t>Fishery</a:t>
                      </a:r>
                      <a:endParaRPr lang="en-US" sz="1600" b="1" dirty="0">
                        <a:effectLst/>
                      </a:endParaRPr>
                    </a:p>
                  </a:txBody>
                  <a:tcPr marL="63990" marR="63990" marT="31995" marB="31995" anchor="ctr">
                    <a:lnL>
                      <a:noFill/>
                    </a:lnL>
                    <a:lnR>
                      <a:noFill/>
                    </a:lnR>
                    <a:lnT>
                      <a:noFill/>
                    </a:lnT>
                    <a:lnB>
                      <a:noFill/>
                    </a:lnB>
                    <a:solidFill>
                      <a:schemeClr val="bg1">
                        <a:lumMod val="85000"/>
                      </a:schemeClr>
                    </a:solidFill>
                  </a:tcPr>
                </a:tc>
                <a:tc>
                  <a:txBody>
                    <a:bodyPr/>
                    <a:lstStyle/>
                    <a:p>
                      <a:pPr algn="l"/>
                      <a:r>
                        <a:rPr lang="en-US" sz="1600" b="1" dirty="0" err="1" smtClean="0">
                          <a:effectLst/>
                        </a:rPr>
                        <a:t>ManagementEntity</a:t>
                      </a:r>
                      <a:endParaRPr lang="en-US" sz="1600" b="1" dirty="0">
                        <a:effectLst/>
                      </a:endParaRPr>
                    </a:p>
                  </a:txBody>
                  <a:tcPr marL="63990" marR="63990" marT="31995" marB="31995" anchor="ctr">
                    <a:lnL>
                      <a:noFill/>
                    </a:lnL>
                    <a:lnR>
                      <a:noFill/>
                    </a:lnR>
                    <a:lnT>
                      <a:noFill/>
                    </a:lnT>
                    <a:lnB>
                      <a:noFill/>
                    </a:lnB>
                    <a:solidFill>
                      <a:schemeClr val="bg1">
                        <a:lumMod val="85000"/>
                      </a:schemeClr>
                    </a:solidFill>
                  </a:tcPr>
                </a:tc>
                <a:tc>
                  <a:txBody>
                    <a:bodyPr/>
                    <a:lstStyle/>
                    <a:p>
                      <a:pPr algn="l"/>
                      <a:r>
                        <a:rPr lang="en-US" sz="1600" b="1" dirty="0" err="1" smtClean="0">
                          <a:effectLst/>
                        </a:rPr>
                        <a:t>JurisdictionArea</a:t>
                      </a:r>
                      <a:endParaRPr lang="en-US" sz="1600" b="1" dirty="0">
                        <a:effectLst/>
                      </a:endParaRPr>
                    </a:p>
                  </a:txBody>
                  <a:tcPr marL="63990" marR="63990" marT="31995" marB="31995" anchor="ctr">
                    <a:lnL>
                      <a:noFill/>
                    </a:lnL>
                    <a:lnR>
                      <a:noFill/>
                    </a:lnR>
                    <a:lnT>
                      <a:noFill/>
                    </a:lnT>
                    <a:lnB>
                      <a:noFill/>
                    </a:lnB>
                    <a:solidFill>
                      <a:schemeClr val="bg1">
                        <a:lumMod val="85000"/>
                      </a:schemeClr>
                    </a:solidFill>
                  </a:tcPr>
                </a:tc>
              </a:tr>
              <a:tr h="581869">
                <a:tc>
                  <a:txBody>
                    <a:bodyPr/>
                    <a:lstStyle/>
                    <a:p>
                      <a:r>
                        <a:rPr lang="en-US" sz="1600" dirty="0"/>
                        <a:t>Bottom trawl black hake fishery - Senegalese waters</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a:t>European Union</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a:t>Senegal</a:t>
                      </a:r>
                    </a:p>
                  </a:txBody>
                  <a:tcPr marL="63990" marR="63990" marT="31995" marB="31995" anchor="ctr">
                    <a:lnL>
                      <a:noFill/>
                    </a:lnL>
                    <a:lnR>
                      <a:noFill/>
                    </a:lnR>
                    <a:lnT>
                      <a:noFill/>
                    </a:lnT>
                    <a:lnB>
                      <a:noFill/>
                    </a:lnB>
                    <a:solidFill>
                      <a:schemeClr val="bg1">
                        <a:lumMod val="85000"/>
                      </a:schemeClr>
                    </a:solidFill>
                  </a:tcPr>
                </a:tc>
              </a:tr>
              <a:tr h="832353">
                <a:tc>
                  <a:txBody>
                    <a:bodyPr/>
                    <a:lstStyle/>
                    <a:p>
                      <a:r>
                        <a:rPr lang="en-US" sz="1600" dirty="0"/>
                        <a:t>Bottom trawl black hake fishery - Senegalese waters</a:t>
                      </a:r>
                    </a:p>
                  </a:txBody>
                  <a:tcPr marL="63990" marR="63990" marT="31995" marB="31995" anchor="ctr">
                    <a:lnL>
                      <a:noFill/>
                    </a:lnL>
                    <a:lnR>
                      <a:noFill/>
                    </a:lnR>
                    <a:lnT>
                      <a:noFill/>
                    </a:lnT>
                    <a:lnB>
                      <a:noFill/>
                    </a:lnB>
                    <a:solidFill>
                      <a:schemeClr val="bg1">
                        <a:lumMod val="85000"/>
                      </a:schemeClr>
                    </a:solidFill>
                  </a:tcPr>
                </a:tc>
                <a:tc>
                  <a:txBody>
                    <a:bodyPr/>
                    <a:lstStyle/>
                    <a:p>
                      <a:r>
                        <a:rPr lang="fr-FR" sz="1600" dirty="0"/>
                        <a:t>Ministère de l’Economie Maritime des Transports Maritimes de la Pêche et de la Pisciculture</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a:t>Senegal</a:t>
                      </a:r>
                    </a:p>
                  </a:txBody>
                  <a:tcPr marL="63990" marR="63990" marT="31995" marB="31995" anchor="ctr">
                    <a:lnL>
                      <a:noFill/>
                    </a:lnL>
                    <a:lnR>
                      <a:noFill/>
                    </a:lnR>
                    <a:lnT>
                      <a:noFill/>
                    </a:lnT>
                    <a:lnB>
                      <a:noFill/>
                    </a:lnB>
                    <a:solidFill>
                      <a:schemeClr val="bg1">
                        <a:lumMod val="85000"/>
                      </a:schemeClr>
                    </a:solidFill>
                  </a:tcPr>
                </a:tc>
              </a:tr>
              <a:tr h="1333320">
                <a:tc>
                  <a:txBody>
                    <a:bodyPr/>
                    <a:lstStyle/>
                    <a:p>
                      <a:r>
                        <a:rPr lang="en-US" sz="1600"/>
                        <a:t>Jelly fishes fishery - Bahraini gulf waters (up to 10 m)</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dirty="0"/>
                        <a:t>Public Commission for The Protection of Marine Resources, Environment and Wild Life. General Directorate for the Protection of Marine</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dirty="0"/>
                        <a:t>Bahrain</a:t>
                      </a:r>
                    </a:p>
                  </a:txBody>
                  <a:tcPr marL="63990" marR="63990" marT="31995" marB="31995" anchor="ctr">
                    <a:lnL>
                      <a:noFill/>
                    </a:lnL>
                    <a:lnR>
                      <a:noFill/>
                    </a:lnR>
                    <a:lnT>
                      <a:noFill/>
                    </a:lnT>
                    <a:lnB>
                      <a:noFill/>
                    </a:lnB>
                    <a:solidFill>
                      <a:schemeClr val="bg1">
                        <a:lumMod val="85000"/>
                      </a:schemeClr>
                    </a:solidFill>
                  </a:tcPr>
                </a:tc>
              </a:tr>
              <a:tr h="581869">
                <a:tc>
                  <a:txBody>
                    <a:bodyPr/>
                    <a:lstStyle/>
                    <a:p>
                      <a:r>
                        <a:rPr lang="en-US" sz="1600"/>
                        <a:t>Tunas and billfishes fishery</a:t>
                      </a:r>
                    </a:p>
                  </a:txBody>
                  <a:tcPr marL="63990" marR="63990" marT="31995" marB="31995" anchor="ctr">
                    <a:lnL>
                      <a:noFill/>
                    </a:lnL>
                    <a:lnR>
                      <a:noFill/>
                    </a:lnR>
                    <a:lnT>
                      <a:noFill/>
                    </a:lnT>
                    <a:lnB>
                      <a:noFill/>
                    </a:lnB>
                    <a:solidFill>
                      <a:schemeClr val="bg1">
                        <a:lumMod val="85000"/>
                      </a:schemeClr>
                    </a:solidFill>
                  </a:tcPr>
                </a:tc>
                <a:tc>
                  <a:txBody>
                    <a:bodyPr/>
                    <a:lstStyle/>
                    <a:p>
                      <a:r>
                        <a:rPr lang="it-IT" sz="1600"/>
                        <a:t>Inter-American Tropical Tuna Commission (IATTC)</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a:t>IATTC area of competence</a:t>
                      </a:r>
                    </a:p>
                  </a:txBody>
                  <a:tcPr marL="63990" marR="63990" marT="31995" marB="31995" anchor="ctr">
                    <a:lnL>
                      <a:noFill/>
                    </a:lnL>
                    <a:lnR>
                      <a:noFill/>
                    </a:lnR>
                    <a:lnT>
                      <a:noFill/>
                    </a:lnT>
                    <a:lnB>
                      <a:noFill/>
                    </a:lnB>
                    <a:solidFill>
                      <a:schemeClr val="bg1">
                        <a:lumMod val="85000"/>
                      </a:schemeClr>
                    </a:solidFill>
                  </a:tcPr>
                </a:tc>
              </a:tr>
              <a:tr h="581869">
                <a:tc>
                  <a:txBody>
                    <a:bodyPr/>
                    <a:lstStyle/>
                    <a:p>
                      <a:r>
                        <a:rPr lang="en-US" sz="1600"/>
                        <a:t>NAFO Flemish Cap groundfish fisheries</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a:t>Northwest Atlantic Fisheries Organization (NAFO)</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dirty="0"/>
                        <a:t>NAFO area of competence</a:t>
                      </a:r>
                    </a:p>
                  </a:txBody>
                  <a:tcPr marL="63990" marR="63990" marT="31995" marB="31995" anchor="ctr">
                    <a:lnL>
                      <a:noFill/>
                    </a:lnL>
                    <a:lnR>
                      <a:noFill/>
                    </a:lnR>
                    <a:lnT>
                      <a:noFill/>
                    </a:lnT>
                    <a:lnB>
                      <a:noFill/>
                    </a:lnB>
                    <a:solidFill>
                      <a:schemeClr val="bg1">
                        <a:lumMod val="85000"/>
                      </a:schemeClr>
                    </a:solidFill>
                  </a:tcPr>
                </a:tc>
              </a:tr>
              <a:tr h="581869">
                <a:tc>
                  <a:txBody>
                    <a:bodyPr/>
                    <a:lstStyle/>
                    <a:p>
                      <a:r>
                        <a:rPr lang="en-US" sz="1600"/>
                        <a:t>NAFO fisheries</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a:t>Northwest Atlantic Fisheries Organization (NAFO)</a:t>
                      </a:r>
                    </a:p>
                  </a:txBody>
                  <a:tcPr marL="63990" marR="63990" marT="31995" marB="31995" anchor="ctr">
                    <a:lnL>
                      <a:noFill/>
                    </a:lnL>
                    <a:lnR>
                      <a:noFill/>
                    </a:lnR>
                    <a:lnT>
                      <a:noFill/>
                    </a:lnT>
                    <a:lnB>
                      <a:noFill/>
                    </a:lnB>
                    <a:solidFill>
                      <a:schemeClr val="bg1">
                        <a:lumMod val="85000"/>
                      </a:schemeClr>
                    </a:solidFill>
                  </a:tcPr>
                </a:tc>
                <a:tc>
                  <a:txBody>
                    <a:bodyPr/>
                    <a:lstStyle/>
                    <a:p>
                      <a:r>
                        <a:rPr lang="en-US" sz="1600" dirty="0"/>
                        <a:t>NAFO area of competence</a:t>
                      </a:r>
                    </a:p>
                  </a:txBody>
                  <a:tcPr marL="63990" marR="63990" marT="31995" marB="31995"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1329188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Autofit/>
          </a:bodyPr>
          <a:lstStyle/>
          <a:p>
            <a:r>
              <a:rPr lang="en-US" sz="3200" dirty="0" smtClean="0"/>
              <a:t>Related Stock</a:t>
            </a:r>
            <a:endParaRPr lang="el-GR" sz="3200" dirty="0"/>
          </a:p>
        </p:txBody>
      </p:sp>
      <p:graphicFrame>
        <p:nvGraphicFramePr>
          <p:cNvPr id="4" name="Table 3"/>
          <p:cNvGraphicFramePr>
            <a:graphicFrameLocks noGrp="1"/>
          </p:cNvGraphicFramePr>
          <p:nvPr>
            <p:extLst>
              <p:ext uri="{D42A27DB-BD31-4B8C-83A1-F6EECF244321}">
                <p14:modId xmlns:p14="http://schemas.microsoft.com/office/powerpoint/2010/main" val="1113123980"/>
              </p:ext>
            </p:extLst>
          </p:nvPr>
        </p:nvGraphicFramePr>
        <p:xfrm>
          <a:off x="467544" y="1484784"/>
          <a:ext cx="8280920" cy="4824536"/>
        </p:xfrm>
        <a:graphic>
          <a:graphicData uri="http://schemas.openxmlformats.org/drawingml/2006/table">
            <a:tbl>
              <a:tblPr/>
              <a:tblGrid>
                <a:gridCol w="4140460"/>
                <a:gridCol w="4140460"/>
              </a:tblGrid>
              <a:tr h="314700">
                <a:tc>
                  <a:txBody>
                    <a:bodyPr/>
                    <a:lstStyle/>
                    <a:p>
                      <a:pPr algn="l"/>
                      <a:r>
                        <a:rPr lang="en-US" sz="1400" b="1" dirty="0" smtClean="0">
                          <a:effectLst/>
                        </a:rPr>
                        <a:t>Fishery</a:t>
                      </a:r>
                      <a:endParaRPr lang="en-US" sz="1400" b="1" dirty="0">
                        <a:effectLst/>
                      </a:endParaRPr>
                    </a:p>
                  </a:txBody>
                  <a:tcPr marL="36566" marR="36566" marT="18283" marB="18283" anchor="ctr">
                    <a:lnL>
                      <a:noFill/>
                    </a:lnL>
                    <a:lnR>
                      <a:noFill/>
                    </a:lnR>
                    <a:lnT>
                      <a:noFill/>
                    </a:lnT>
                    <a:lnB>
                      <a:noFill/>
                    </a:lnB>
                    <a:solidFill>
                      <a:schemeClr val="bg1">
                        <a:lumMod val="85000"/>
                      </a:schemeClr>
                    </a:solidFill>
                  </a:tcPr>
                </a:tc>
                <a:tc>
                  <a:txBody>
                    <a:bodyPr/>
                    <a:lstStyle/>
                    <a:p>
                      <a:pPr algn="l"/>
                      <a:r>
                        <a:rPr lang="en-US" sz="1400" b="1" dirty="0" smtClean="0">
                          <a:effectLst/>
                        </a:rPr>
                        <a:t>Stock</a:t>
                      </a:r>
                      <a:endParaRPr lang="en-US" sz="1400" b="1" dirty="0">
                        <a:effectLst/>
                      </a:endParaRPr>
                    </a:p>
                  </a:txBody>
                  <a:tcPr marL="36566" marR="36566" marT="18283" marB="18283" anchor="ctr">
                    <a:lnL>
                      <a:noFill/>
                    </a:lnL>
                    <a:lnR>
                      <a:noFill/>
                    </a:lnR>
                    <a:lnT>
                      <a:noFill/>
                    </a:lnT>
                    <a:lnB>
                      <a:noFill/>
                    </a:lnB>
                    <a:solidFill>
                      <a:schemeClr val="bg1">
                        <a:lumMod val="85000"/>
                      </a:schemeClr>
                    </a:solidFill>
                  </a:tcPr>
                </a:tc>
              </a:tr>
              <a:tr h="578492">
                <a:tc>
                  <a:txBody>
                    <a:bodyPr/>
                    <a:lstStyle/>
                    <a:p>
                      <a:r>
                        <a:rPr lang="en-US" sz="1400" dirty="0"/>
                        <a:t>Bottom trawl black hake fishery - Senegalese waters</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a:t>Senegal hake, Benguela hake - Mauritania, Senegal and Gambia</a:t>
                      </a:r>
                    </a:p>
                  </a:txBody>
                  <a:tcPr marL="36566" marR="36566" marT="18283" marB="18283" anchor="ctr">
                    <a:lnL>
                      <a:noFill/>
                    </a:lnL>
                    <a:lnR>
                      <a:noFill/>
                    </a:lnR>
                    <a:lnT>
                      <a:noFill/>
                    </a:lnT>
                    <a:lnB>
                      <a:noFill/>
                    </a:lnB>
                    <a:solidFill>
                      <a:schemeClr val="bg1">
                        <a:lumMod val="85000"/>
                      </a:schemeClr>
                    </a:solidFill>
                  </a:tcPr>
                </a:tc>
              </a:tr>
              <a:tr h="578492">
                <a:tc>
                  <a:txBody>
                    <a:bodyPr/>
                    <a:lstStyle/>
                    <a:p>
                      <a:r>
                        <a:rPr lang="en-US" sz="1400" dirty="0"/>
                        <a:t>Bottom trawl black hake fishery - Senegalese waters</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a:t>West African geryon - Morocco, Mauritania, Senegal and Gambia</a:t>
                      </a:r>
                    </a:p>
                  </a:txBody>
                  <a:tcPr marL="36566" marR="36566" marT="18283" marB="18283" anchor="ctr">
                    <a:lnL>
                      <a:noFill/>
                    </a:lnL>
                    <a:lnR>
                      <a:noFill/>
                    </a:lnR>
                    <a:lnT>
                      <a:noFill/>
                    </a:lnT>
                    <a:lnB>
                      <a:noFill/>
                    </a:lnB>
                    <a:solidFill>
                      <a:schemeClr val="bg1">
                        <a:lumMod val="85000"/>
                      </a:schemeClr>
                    </a:solidFill>
                  </a:tcPr>
                </a:tc>
              </a:tr>
              <a:tr h="256760">
                <a:tc>
                  <a:txBody>
                    <a:bodyPr/>
                    <a:lstStyle/>
                    <a:p>
                      <a:r>
                        <a:rPr lang="en-US" sz="1400" dirty="0"/>
                        <a:t>Tunas and billfishes fishery</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a:t>Skipjack tuna - Eastern Pacific</a:t>
                      </a:r>
                    </a:p>
                  </a:txBody>
                  <a:tcPr marL="36566" marR="36566" marT="18283" marB="18283" anchor="ctr">
                    <a:lnL>
                      <a:noFill/>
                    </a:lnL>
                    <a:lnR>
                      <a:noFill/>
                    </a:lnR>
                    <a:lnT>
                      <a:noFill/>
                    </a:lnT>
                    <a:lnB>
                      <a:noFill/>
                    </a:lnB>
                    <a:solidFill>
                      <a:schemeClr val="bg1">
                        <a:lumMod val="85000"/>
                      </a:schemeClr>
                    </a:solidFill>
                  </a:tcPr>
                </a:tc>
              </a:tr>
              <a:tr h="314700">
                <a:tc>
                  <a:txBody>
                    <a:bodyPr/>
                    <a:lstStyle/>
                    <a:p>
                      <a:r>
                        <a:rPr lang="en-US" sz="1400" dirty="0"/>
                        <a:t>Tunas and billfishes fishery</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a:t>Bigeye tuna - Eastern Pacific (EPO)</a:t>
                      </a:r>
                    </a:p>
                  </a:txBody>
                  <a:tcPr marL="36566" marR="36566" marT="18283" marB="18283" anchor="ctr">
                    <a:lnL>
                      <a:noFill/>
                    </a:lnL>
                    <a:lnR>
                      <a:noFill/>
                    </a:lnR>
                    <a:lnT>
                      <a:noFill/>
                    </a:lnT>
                    <a:lnB>
                      <a:noFill/>
                    </a:lnB>
                    <a:solidFill>
                      <a:schemeClr val="bg1">
                        <a:lumMod val="85000"/>
                      </a:schemeClr>
                    </a:solidFill>
                  </a:tcPr>
                </a:tc>
              </a:tr>
              <a:tr h="314700">
                <a:tc>
                  <a:txBody>
                    <a:bodyPr/>
                    <a:lstStyle/>
                    <a:p>
                      <a:r>
                        <a:rPr lang="en-US" sz="1400" dirty="0"/>
                        <a:t>Tunas and billfishes fishery</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a:t>Yellowfin tuna - Eastern Pacific</a:t>
                      </a:r>
                    </a:p>
                  </a:txBody>
                  <a:tcPr marL="36566" marR="36566" marT="18283" marB="18283" anchor="ctr">
                    <a:lnL>
                      <a:noFill/>
                    </a:lnL>
                    <a:lnR>
                      <a:noFill/>
                    </a:lnR>
                    <a:lnT>
                      <a:noFill/>
                    </a:lnT>
                    <a:lnB>
                      <a:noFill/>
                    </a:lnB>
                    <a:solidFill>
                      <a:schemeClr val="bg1">
                        <a:lumMod val="85000"/>
                      </a:schemeClr>
                    </a:solidFill>
                  </a:tcPr>
                </a:tc>
              </a:tr>
              <a:tr h="314700">
                <a:tc>
                  <a:txBody>
                    <a:bodyPr/>
                    <a:lstStyle/>
                    <a:p>
                      <a:r>
                        <a:rPr lang="en-US" sz="1400"/>
                        <a:t>Tunas and billfishes fishery</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dirty="0"/>
                        <a:t>Albacore - Northern Pacific</a:t>
                      </a:r>
                    </a:p>
                  </a:txBody>
                  <a:tcPr marL="36566" marR="36566" marT="18283" marB="18283" anchor="ctr">
                    <a:lnL>
                      <a:noFill/>
                    </a:lnL>
                    <a:lnR>
                      <a:noFill/>
                    </a:lnR>
                    <a:lnT>
                      <a:noFill/>
                    </a:lnT>
                    <a:lnB>
                      <a:noFill/>
                    </a:lnB>
                    <a:solidFill>
                      <a:schemeClr val="bg1">
                        <a:lumMod val="85000"/>
                      </a:schemeClr>
                    </a:solidFill>
                  </a:tcPr>
                </a:tc>
              </a:tr>
              <a:tr h="314700">
                <a:tc>
                  <a:txBody>
                    <a:bodyPr/>
                    <a:lstStyle/>
                    <a:p>
                      <a:r>
                        <a:rPr lang="en-US" sz="1400"/>
                        <a:t>Toothfish fishery - Eastern Ross Sea (Subarea 88.1)</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dirty="0" err="1"/>
                        <a:t>Toothfish</a:t>
                      </a:r>
                      <a:r>
                        <a:rPr lang="en-US" sz="1400" dirty="0"/>
                        <a:t> - Eastern Ross Sea</a:t>
                      </a:r>
                    </a:p>
                  </a:txBody>
                  <a:tcPr marL="36566" marR="36566" marT="18283" marB="18283" anchor="ctr">
                    <a:lnL>
                      <a:noFill/>
                    </a:lnL>
                    <a:lnR>
                      <a:noFill/>
                    </a:lnR>
                    <a:lnT>
                      <a:noFill/>
                    </a:lnT>
                    <a:lnB>
                      <a:noFill/>
                    </a:lnB>
                    <a:solidFill>
                      <a:schemeClr val="bg1">
                        <a:lumMod val="85000"/>
                      </a:schemeClr>
                    </a:solidFill>
                  </a:tcPr>
                </a:tc>
              </a:tr>
              <a:tr h="314700">
                <a:tc>
                  <a:txBody>
                    <a:bodyPr/>
                    <a:lstStyle/>
                    <a:p>
                      <a:r>
                        <a:rPr lang="en-US" sz="1400" dirty="0"/>
                        <a:t>NAFO fisheries</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dirty="0"/>
                        <a:t>Capelin - Southern Grand Bank</a:t>
                      </a:r>
                    </a:p>
                  </a:txBody>
                  <a:tcPr marL="36566" marR="36566" marT="18283" marB="18283" anchor="ctr">
                    <a:lnL>
                      <a:noFill/>
                    </a:lnL>
                    <a:lnR>
                      <a:noFill/>
                    </a:lnR>
                    <a:lnT>
                      <a:noFill/>
                    </a:lnT>
                    <a:lnB>
                      <a:noFill/>
                    </a:lnB>
                    <a:solidFill>
                      <a:schemeClr val="bg1">
                        <a:lumMod val="85000"/>
                      </a:schemeClr>
                    </a:solidFill>
                  </a:tcPr>
                </a:tc>
              </a:tr>
              <a:tr h="314700">
                <a:tc>
                  <a:txBody>
                    <a:bodyPr/>
                    <a:lstStyle/>
                    <a:p>
                      <a:r>
                        <a:rPr lang="en-US" sz="1400"/>
                        <a:t>NAFO fisheries</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dirty="0"/>
                        <a:t>Atlantic Cod - Grand Bank</a:t>
                      </a:r>
                    </a:p>
                  </a:txBody>
                  <a:tcPr marL="36566" marR="36566" marT="18283" marB="18283" anchor="ctr">
                    <a:lnL>
                      <a:noFill/>
                    </a:lnL>
                    <a:lnR>
                      <a:noFill/>
                    </a:lnR>
                    <a:lnT>
                      <a:noFill/>
                    </a:lnT>
                    <a:lnB>
                      <a:noFill/>
                    </a:lnB>
                    <a:solidFill>
                      <a:schemeClr val="bg1">
                        <a:lumMod val="85000"/>
                      </a:schemeClr>
                    </a:solidFill>
                  </a:tcPr>
                </a:tc>
              </a:tr>
              <a:tr h="314700">
                <a:tc>
                  <a:txBody>
                    <a:bodyPr/>
                    <a:lstStyle/>
                    <a:p>
                      <a:r>
                        <a:rPr lang="en-US" sz="1400"/>
                        <a:t>NAFO fisheries</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dirty="0"/>
                        <a:t>American Plaice - Grand Bank</a:t>
                      </a:r>
                    </a:p>
                  </a:txBody>
                  <a:tcPr marL="36566" marR="36566" marT="18283" marB="18283" anchor="ctr">
                    <a:lnL>
                      <a:noFill/>
                    </a:lnL>
                    <a:lnR>
                      <a:noFill/>
                    </a:lnR>
                    <a:lnT>
                      <a:noFill/>
                    </a:lnT>
                    <a:lnB>
                      <a:noFill/>
                    </a:lnB>
                    <a:solidFill>
                      <a:schemeClr val="bg1">
                        <a:lumMod val="85000"/>
                      </a:schemeClr>
                    </a:solidFill>
                  </a:tcPr>
                </a:tc>
              </a:tr>
              <a:tr h="578492">
                <a:tc>
                  <a:txBody>
                    <a:bodyPr/>
                    <a:lstStyle/>
                    <a:p>
                      <a:r>
                        <a:rPr lang="en-US" sz="1400"/>
                        <a:t>NAFO fisheries</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dirty="0"/>
                        <a:t>Witch flounder - Northeast Newfoundland Shelf and Northern Grand Bank</a:t>
                      </a:r>
                    </a:p>
                  </a:txBody>
                  <a:tcPr marL="36566" marR="36566" marT="18283" marB="18283" anchor="ctr">
                    <a:lnL>
                      <a:noFill/>
                    </a:lnL>
                    <a:lnR>
                      <a:noFill/>
                    </a:lnR>
                    <a:lnT>
                      <a:noFill/>
                    </a:lnT>
                    <a:lnB>
                      <a:noFill/>
                    </a:lnB>
                    <a:solidFill>
                      <a:schemeClr val="bg1">
                        <a:lumMod val="85000"/>
                      </a:schemeClr>
                    </a:solidFill>
                  </a:tcPr>
                </a:tc>
              </a:tr>
              <a:tr h="314700">
                <a:tc>
                  <a:txBody>
                    <a:bodyPr/>
                    <a:lstStyle/>
                    <a:p>
                      <a:r>
                        <a:rPr lang="en-US" sz="1400"/>
                        <a:t>NAFO fisheries</a:t>
                      </a:r>
                    </a:p>
                  </a:txBody>
                  <a:tcPr marL="36566" marR="36566" marT="18283" marB="18283" anchor="ctr">
                    <a:lnL>
                      <a:noFill/>
                    </a:lnL>
                    <a:lnR>
                      <a:noFill/>
                    </a:lnR>
                    <a:lnT>
                      <a:noFill/>
                    </a:lnT>
                    <a:lnB>
                      <a:noFill/>
                    </a:lnB>
                    <a:solidFill>
                      <a:schemeClr val="bg1">
                        <a:lumMod val="85000"/>
                      </a:schemeClr>
                    </a:solidFill>
                  </a:tcPr>
                </a:tc>
                <a:tc>
                  <a:txBody>
                    <a:bodyPr/>
                    <a:lstStyle/>
                    <a:p>
                      <a:r>
                        <a:rPr lang="en-US" sz="1400" dirty="0"/>
                        <a:t>Squid - Scotian Shelf, Grand Bank</a:t>
                      </a:r>
                    </a:p>
                  </a:txBody>
                  <a:tcPr marL="36566" marR="36566" marT="18283" marB="18283"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1806732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915816" y="1052736"/>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Updated Requirements</a:t>
            </a:r>
            <a:endParaRPr lang="el-GR" b="1" dirty="0"/>
          </a:p>
        </p:txBody>
      </p:sp>
      <p:sp>
        <p:nvSpPr>
          <p:cNvPr id="29" name="Rounded Rectangle 28"/>
          <p:cNvSpPr/>
          <p:nvPr/>
        </p:nvSpPr>
        <p:spPr>
          <a:xfrm>
            <a:off x="2915816" y="1700808"/>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Requirements Analysis</a:t>
            </a:r>
            <a:endParaRPr lang="el-GR" b="1" dirty="0"/>
          </a:p>
        </p:txBody>
      </p:sp>
      <p:sp>
        <p:nvSpPr>
          <p:cNvPr id="30" name="Rounded Rectangle 29"/>
          <p:cNvSpPr/>
          <p:nvPr/>
        </p:nvSpPr>
        <p:spPr>
          <a:xfrm>
            <a:off x="1187624" y="2492896"/>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Refinement of Modelling</a:t>
            </a:r>
            <a:endParaRPr lang="el-GR" b="1" dirty="0"/>
          </a:p>
        </p:txBody>
      </p:sp>
      <p:sp>
        <p:nvSpPr>
          <p:cNvPr id="31" name="Rounded Rectangle 30"/>
          <p:cNvSpPr/>
          <p:nvPr/>
        </p:nvSpPr>
        <p:spPr>
          <a:xfrm>
            <a:off x="4860032" y="3140968"/>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Extensions of </a:t>
            </a:r>
            <a:r>
              <a:rPr lang="en-US" b="1" dirty="0" err="1" smtClean="0"/>
              <a:t>Matware</a:t>
            </a:r>
            <a:endParaRPr lang="el-GR" b="1" dirty="0"/>
          </a:p>
        </p:txBody>
      </p:sp>
      <p:sp>
        <p:nvSpPr>
          <p:cNvPr id="32" name="Rounded Rectangle 31"/>
          <p:cNvSpPr/>
          <p:nvPr/>
        </p:nvSpPr>
        <p:spPr>
          <a:xfrm>
            <a:off x="1183080" y="3717032"/>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Collection of Issues</a:t>
            </a:r>
            <a:endParaRPr lang="el-GR" b="1" dirty="0"/>
          </a:p>
        </p:txBody>
      </p:sp>
      <p:sp>
        <p:nvSpPr>
          <p:cNvPr id="33" name="Rounded Rectangle 32"/>
          <p:cNvSpPr/>
          <p:nvPr/>
        </p:nvSpPr>
        <p:spPr>
          <a:xfrm>
            <a:off x="2840008" y="4432286"/>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Transformation of Data</a:t>
            </a:r>
            <a:endParaRPr lang="el-GR" b="1" dirty="0"/>
          </a:p>
        </p:txBody>
      </p:sp>
      <p:sp>
        <p:nvSpPr>
          <p:cNvPr id="34" name="Rounded Rectangle 33"/>
          <p:cNvSpPr/>
          <p:nvPr/>
        </p:nvSpPr>
        <p:spPr>
          <a:xfrm>
            <a:off x="2843808" y="5080358"/>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Importing of Data</a:t>
            </a:r>
            <a:endParaRPr lang="el-GR" b="1" dirty="0"/>
          </a:p>
        </p:txBody>
      </p:sp>
      <p:sp>
        <p:nvSpPr>
          <p:cNvPr id="35" name="Rounded Rectangle 34"/>
          <p:cNvSpPr/>
          <p:nvPr/>
        </p:nvSpPr>
        <p:spPr>
          <a:xfrm>
            <a:off x="2843808" y="5728430"/>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CQs Formulation</a:t>
            </a:r>
            <a:endParaRPr lang="el-GR" b="1" dirty="0"/>
          </a:p>
        </p:txBody>
      </p:sp>
      <p:sp>
        <p:nvSpPr>
          <p:cNvPr id="36" name="Rounded Rectangle 35"/>
          <p:cNvSpPr/>
          <p:nvPr/>
        </p:nvSpPr>
        <p:spPr>
          <a:xfrm>
            <a:off x="2843808" y="6376502"/>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Testing</a:t>
            </a:r>
            <a:endParaRPr lang="el-GR" b="1" dirty="0"/>
          </a:p>
        </p:txBody>
      </p:sp>
      <p:sp>
        <p:nvSpPr>
          <p:cNvPr id="37" name="Rounded Rectangle 36"/>
          <p:cNvSpPr/>
          <p:nvPr/>
        </p:nvSpPr>
        <p:spPr>
          <a:xfrm>
            <a:off x="1187624" y="3140968"/>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Refinement of Mappings</a:t>
            </a:r>
            <a:endParaRPr lang="el-GR" b="1" dirty="0"/>
          </a:p>
        </p:txBody>
      </p:sp>
      <p:cxnSp>
        <p:nvCxnSpPr>
          <p:cNvPr id="7" name="Straight Arrow Connector 6"/>
          <p:cNvCxnSpPr>
            <a:stCxn id="17" idx="2"/>
            <a:endCxn id="29" idx="0"/>
          </p:cNvCxnSpPr>
          <p:nvPr/>
        </p:nvCxnSpPr>
        <p:spPr>
          <a:xfrm>
            <a:off x="4443103" y="1417602"/>
            <a:ext cx="0" cy="2832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2"/>
            <a:endCxn id="36" idx="0"/>
          </p:cNvCxnSpPr>
          <p:nvPr/>
        </p:nvCxnSpPr>
        <p:spPr>
          <a:xfrm>
            <a:off x="4371095" y="6093296"/>
            <a:ext cx="0" cy="2832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4" idx="2"/>
            <a:endCxn id="35" idx="0"/>
          </p:cNvCxnSpPr>
          <p:nvPr/>
        </p:nvCxnSpPr>
        <p:spPr>
          <a:xfrm>
            <a:off x="4371095" y="5445224"/>
            <a:ext cx="0" cy="2832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3" idx="2"/>
            <a:endCxn id="34" idx="0"/>
          </p:cNvCxnSpPr>
          <p:nvPr/>
        </p:nvCxnSpPr>
        <p:spPr>
          <a:xfrm>
            <a:off x="4367295" y="4797152"/>
            <a:ext cx="3800" cy="2832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2"/>
            <a:endCxn id="32" idx="0"/>
          </p:cNvCxnSpPr>
          <p:nvPr/>
        </p:nvCxnSpPr>
        <p:spPr>
          <a:xfrm flipH="1">
            <a:off x="2710367" y="3505834"/>
            <a:ext cx="4544" cy="2111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0" idx="2"/>
            <a:endCxn id="37" idx="0"/>
          </p:cNvCxnSpPr>
          <p:nvPr/>
        </p:nvCxnSpPr>
        <p:spPr>
          <a:xfrm>
            <a:off x="2714911" y="2857762"/>
            <a:ext cx="0" cy="2832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29" idx="2"/>
            <a:endCxn id="31" idx="0"/>
          </p:cNvCxnSpPr>
          <p:nvPr/>
        </p:nvCxnSpPr>
        <p:spPr>
          <a:xfrm rot="16200000" flipH="1">
            <a:off x="4877564" y="1631213"/>
            <a:ext cx="1075294" cy="1944216"/>
          </a:xfrm>
          <a:prstGeom prst="bentConnector3">
            <a:avLst>
              <a:gd name="adj1" fmla="val 20237"/>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29" idx="2"/>
            <a:endCxn id="30" idx="0"/>
          </p:cNvCxnSpPr>
          <p:nvPr/>
        </p:nvCxnSpPr>
        <p:spPr>
          <a:xfrm rot="5400000">
            <a:off x="3365396" y="1415189"/>
            <a:ext cx="427222" cy="172819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32" idx="2"/>
            <a:endCxn id="33" idx="0"/>
          </p:cNvCxnSpPr>
          <p:nvPr/>
        </p:nvCxnSpPr>
        <p:spPr>
          <a:xfrm rot="16200000" flipH="1">
            <a:off x="3363637" y="3428628"/>
            <a:ext cx="350388" cy="165692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31" idx="2"/>
            <a:endCxn id="33" idx="0"/>
          </p:cNvCxnSpPr>
          <p:nvPr/>
        </p:nvCxnSpPr>
        <p:spPr>
          <a:xfrm rot="5400000">
            <a:off x="4914081" y="2959048"/>
            <a:ext cx="926452" cy="2020024"/>
          </a:xfrm>
          <a:prstGeom prst="bentConnector3">
            <a:avLst>
              <a:gd name="adj1" fmla="val 81255"/>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2590800" y="-39615"/>
            <a:ext cx="6553200" cy="1135594"/>
          </a:xfrm>
        </p:spPr>
        <p:txBody>
          <a:bodyPr>
            <a:noAutofit/>
          </a:bodyPr>
          <a:lstStyle/>
          <a:p>
            <a:r>
              <a:rPr lang="en-US" sz="3200" dirty="0" smtClean="0"/>
              <a:t>FORTHs Activities</a:t>
            </a:r>
            <a:endParaRPr lang="el-GR" sz="3200" dirty="0"/>
          </a:p>
        </p:txBody>
      </p:sp>
    </p:spTree>
    <p:extLst>
      <p:ext uri="{BB962C8B-B14F-4D97-AF65-F5344CB8AC3E}">
        <p14:creationId xmlns:p14="http://schemas.microsoft.com/office/powerpoint/2010/main" val="1001698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Autofit/>
          </a:bodyPr>
          <a:lstStyle/>
          <a:p>
            <a:r>
              <a:rPr lang="en-US" sz="3200" dirty="0" smtClean="0"/>
              <a:t>Production System Type</a:t>
            </a:r>
            <a:endParaRPr lang="el-GR" sz="3200" dirty="0"/>
          </a:p>
        </p:txBody>
      </p:sp>
      <p:graphicFrame>
        <p:nvGraphicFramePr>
          <p:cNvPr id="5" name="Table 4"/>
          <p:cNvGraphicFramePr>
            <a:graphicFrameLocks noGrp="1"/>
          </p:cNvGraphicFramePr>
          <p:nvPr>
            <p:extLst>
              <p:ext uri="{D42A27DB-BD31-4B8C-83A1-F6EECF244321}">
                <p14:modId xmlns:p14="http://schemas.microsoft.com/office/powerpoint/2010/main" val="316796376"/>
              </p:ext>
            </p:extLst>
          </p:nvPr>
        </p:nvGraphicFramePr>
        <p:xfrm>
          <a:off x="251520" y="2060848"/>
          <a:ext cx="8649928" cy="2560320"/>
        </p:xfrm>
        <a:graphic>
          <a:graphicData uri="http://schemas.openxmlformats.org/drawingml/2006/table">
            <a:tbl>
              <a:tblPr/>
              <a:tblGrid>
                <a:gridCol w="5345542"/>
                <a:gridCol w="3304386"/>
              </a:tblGrid>
              <a:tr h="365760">
                <a:tc>
                  <a:txBody>
                    <a:bodyPr/>
                    <a:lstStyle/>
                    <a:p>
                      <a:pPr algn="l"/>
                      <a:r>
                        <a:rPr lang="en-US" b="1" dirty="0" smtClean="0">
                          <a:effectLst/>
                        </a:rPr>
                        <a:t>Fishery</a:t>
                      </a:r>
                      <a:endParaRPr lang="en-US" b="1" dirty="0">
                        <a:effectLst/>
                      </a:endParaRPr>
                    </a:p>
                  </a:txBody>
                  <a:tcPr anchor="ctr">
                    <a:lnL>
                      <a:noFill/>
                    </a:lnL>
                    <a:lnR>
                      <a:noFill/>
                    </a:lnR>
                    <a:lnT>
                      <a:noFill/>
                    </a:lnT>
                    <a:lnB>
                      <a:noFill/>
                    </a:lnB>
                    <a:solidFill>
                      <a:schemeClr val="bg1">
                        <a:lumMod val="85000"/>
                      </a:schemeClr>
                    </a:solidFill>
                  </a:tcPr>
                </a:tc>
                <a:tc>
                  <a:txBody>
                    <a:bodyPr/>
                    <a:lstStyle/>
                    <a:p>
                      <a:pPr algn="l"/>
                      <a:r>
                        <a:rPr lang="en-US" b="1" dirty="0" err="1" smtClean="0">
                          <a:effectLst/>
                        </a:rPr>
                        <a:t>ProductionSystemType</a:t>
                      </a:r>
                      <a:endParaRPr lang="en-US" b="1" dirty="0">
                        <a:effectLst/>
                      </a:endParaRPr>
                    </a:p>
                  </a:txBody>
                  <a:tcPr anchor="ctr">
                    <a:lnL>
                      <a:noFill/>
                    </a:lnL>
                    <a:lnR>
                      <a:noFill/>
                    </a:lnR>
                    <a:lnT>
                      <a:noFill/>
                    </a:lnT>
                    <a:lnB>
                      <a:noFill/>
                    </a:lnB>
                    <a:solidFill>
                      <a:schemeClr val="bg1">
                        <a:lumMod val="85000"/>
                      </a:schemeClr>
                    </a:solidFill>
                  </a:tcPr>
                </a:tc>
              </a:tr>
              <a:tr h="0">
                <a:tc>
                  <a:txBody>
                    <a:bodyPr/>
                    <a:lstStyle/>
                    <a:p>
                      <a:r>
                        <a:rPr lang="en-US" dirty="0"/>
                        <a:t>Bottom trawl black hake fishery - Senegalese waters</a:t>
                      </a:r>
                    </a:p>
                  </a:txBody>
                  <a:tcPr anchor="ctr">
                    <a:lnL>
                      <a:noFill/>
                    </a:lnL>
                    <a:lnR>
                      <a:noFill/>
                    </a:lnR>
                    <a:lnT>
                      <a:noFill/>
                    </a:lnT>
                    <a:lnB>
                      <a:noFill/>
                    </a:lnB>
                    <a:solidFill>
                      <a:schemeClr val="bg1">
                        <a:lumMod val="85000"/>
                      </a:schemeClr>
                    </a:solidFill>
                  </a:tcPr>
                </a:tc>
                <a:tc>
                  <a:txBody>
                    <a:bodyPr/>
                    <a:lstStyle/>
                    <a:p>
                      <a:r>
                        <a:rPr lang="en-US"/>
                        <a:t>Industrial</a:t>
                      </a:r>
                    </a:p>
                  </a:txBody>
                  <a:tcPr anchor="ctr">
                    <a:lnL>
                      <a:noFill/>
                    </a:lnL>
                    <a:lnR>
                      <a:noFill/>
                    </a:lnR>
                    <a:lnT>
                      <a:noFill/>
                    </a:lnT>
                    <a:lnB>
                      <a:noFill/>
                    </a:lnB>
                    <a:solidFill>
                      <a:schemeClr val="bg1">
                        <a:lumMod val="85000"/>
                      </a:schemeClr>
                    </a:solidFill>
                  </a:tcPr>
                </a:tc>
              </a:tr>
              <a:tr h="0">
                <a:tc>
                  <a:txBody>
                    <a:bodyPr/>
                    <a:lstStyle/>
                    <a:p>
                      <a:r>
                        <a:rPr lang="en-US"/>
                        <a:t>Bottom trawl black hake fishery - Senegalese waters</a:t>
                      </a:r>
                    </a:p>
                  </a:txBody>
                  <a:tcPr anchor="ctr">
                    <a:lnL>
                      <a:noFill/>
                    </a:lnL>
                    <a:lnR>
                      <a:noFill/>
                    </a:lnR>
                    <a:lnT>
                      <a:noFill/>
                    </a:lnT>
                    <a:lnB>
                      <a:noFill/>
                    </a:lnB>
                    <a:solidFill>
                      <a:schemeClr val="bg1">
                        <a:lumMod val="85000"/>
                      </a:schemeClr>
                    </a:solidFill>
                  </a:tcPr>
                </a:tc>
                <a:tc>
                  <a:txBody>
                    <a:bodyPr/>
                    <a:lstStyle/>
                    <a:p>
                      <a:r>
                        <a:rPr lang="en-US"/>
                        <a:t>Commercial</a:t>
                      </a:r>
                    </a:p>
                  </a:txBody>
                  <a:tcPr anchor="ctr">
                    <a:lnL>
                      <a:noFill/>
                    </a:lnL>
                    <a:lnR>
                      <a:noFill/>
                    </a:lnR>
                    <a:lnT>
                      <a:noFill/>
                    </a:lnT>
                    <a:lnB>
                      <a:noFill/>
                    </a:lnB>
                    <a:solidFill>
                      <a:schemeClr val="bg1">
                        <a:lumMod val="85000"/>
                      </a:schemeClr>
                    </a:solidFill>
                  </a:tcPr>
                </a:tc>
              </a:tr>
              <a:tr h="0">
                <a:tc>
                  <a:txBody>
                    <a:bodyPr/>
                    <a:lstStyle/>
                    <a:p>
                      <a:r>
                        <a:rPr lang="en-US"/>
                        <a:t>Jelly fishes fishery - Bahraini gulf waters (up to 10 m)</a:t>
                      </a:r>
                    </a:p>
                  </a:txBody>
                  <a:tcPr anchor="ctr">
                    <a:lnL>
                      <a:noFill/>
                    </a:lnL>
                    <a:lnR>
                      <a:noFill/>
                    </a:lnR>
                    <a:lnT>
                      <a:noFill/>
                    </a:lnT>
                    <a:lnB>
                      <a:noFill/>
                    </a:lnB>
                    <a:solidFill>
                      <a:schemeClr val="bg1">
                        <a:lumMod val="85000"/>
                      </a:schemeClr>
                    </a:solidFill>
                  </a:tcPr>
                </a:tc>
                <a:tc>
                  <a:txBody>
                    <a:bodyPr/>
                    <a:lstStyle/>
                    <a:p>
                      <a:r>
                        <a:rPr lang="en-US"/>
                        <a:t>Artisanal</a:t>
                      </a:r>
                    </a:p>
                  </a:txBody>
                  <a:tcPr anchor="ctr">
                    <a:lnL>
                      <a:noFill/>
                    </a:lnL>
                    <a:lnR>
                      <a:noFill/>
                    </a:lnR>
                    <a:lnT>
                      <a:noFill/>
                    </a:lnT>
                    <a:lnB>
                      <a:noFill/>
                    </a:lnB>
                    <a:solidFill>
                      <a:schemeClr val="bg1">
                        <a:lumMod val="85000"/>
                      </a:schemeClr>
                    </a:solidFill>
                  </a:tcPr>
                </a:tc>
              </a:tr>
              <a:tr h="0">
                <a:tc>
                  <a:txBody>
                    <a:bodyPr/>
                    <a:lstStyle/>
                    <a:p>
                      <a:r>
                        <a:rPr lang="en-US"/>
                        <a:t>NAFO Flemish Cap groundfish fisheries</a:t>
                      </a:r>
                    </a:p>
                  </a:txBody>
                  <a:tcPr anchor="ctr">
                    <a:lnL>
                      <a:noFill/>
                    </a:lnL>
                    <a:lnR>
                      <a:noFill/>
                    </a:lnR>
                    <a:lnT>
                      <a:noFill/>
                    </a:lnT>
                    <a:lnB>
                      <a:noFill/>
                    </a:lnB>
                    <a:solidFill>
                      <a:schemeClr val="bg1">
                        <a:lumMod val="85000"/>
                      </a:schemeClr>
                    </a:solidFill>
                  </a:tcPr>
                </a:tc>
                <a:tc>
                  <a:txBody>
                    <a:bodyPr/>
                    <a:lstStyle/>
                    <a:p>
                      <a:r>
                        <a:rPr lang="en-US" dirty="0"/>
                        <a:t>Industrial</a:t>
                      </a:r>
                    </a:p>
                  </a:txBody>
                  <a:tcPr anchor="ctr">
                    <a:lnL>
                      <a:noFill/>
                    </a:lnL>
                    <a:lnR>
                      <a:noFill/>
                    </a:lnR>
                    <a:lnT>
                      <a:noFill/>
                    </a:lnT>
                    <a:lnB>
                      <a:noFill/>
                    </a:lnB>
                    <a:solidFill>
                      <a:schemeClr val="bg1">
                        <a:lumMod val="85000"/>
                      </a:schemeClr>
                    </a:solidFill>
                  </a:tcPr>
                </a:tc>
              </a:tr>
              <a:tr h="0">
                <a:tc>
                  <a:txBody>
                    <a:bodyPr/>
                    <a:lstStyle/>
                    <a:p>
                      <a:r>
                        <a:rPr lang="en-US"/>
                        <a:t>Toothfish fishery - Eastern Ross Sea (Subarea 88.1)</a:t>
                      </a:r>
                    </a:p>
                  </a:txBody>
                  <a:tcPr anchor="ctr">
                    <a:lnL>
                      <a:noFill/>
                    </a:lnL>
                    <a:lnR>
                      <a:noFill/>
                    </a:lnR>
                    <a:lnT>
                      <a:noFill/>
                    </a:lnT>
                    <a:lnB>
                      <a:noFill/>
                    </a:lnB>
                    <a:solidFill>
                      <a:schemeClr val="bg1">
                        <a:lumMod val="85000"/>
                      </a:schemeClr>
                    </a:solidFill>
                  </a:tcPr>
                </a:tc>
                <a:tc>
                  <a:txBody>
                    <a:bodyPr/>
                    <a:lstStyle/>
                    <a:p>
                      <a:r>
                        <a:rPr lang="en-US"/>
                        <a:t>Exploratory_fishery</a:t>
                      </a:r>
                    </a:p>
                  </a:txBody>
                  <a:tcPr anchor="ctr">
                    <a:lnL>
                      <a:noFill/>
                    </a:lnL>
                    <a:lnR>
                      <a:noFill/>
                    </a:lnR>
                    <a:lnT>
                      <a:noFill/>
                    </a:lnT>
                    <a:lnB>
                      <a:noFill/>
                    </a:lnB>
                    <a:solidFill>
                      <a:schemeClr val="bg1">
                        <a:lumMod val="85000"/>
                      </a:schemeClr>
                    </a:solidFill>
                  </a:tcPr>
                </a:tc>
              </a:tr>
              <a:tr h="0">
                <a:tc>
                  <a:txBody>
                    <a:bodyPr/>
                    <a:lstStyle/>
                    <a:p>
                      <a:r>
                        <a:rPr lang="en-US" dirty="0"/>
                        <a:t>Lobster fishery</a:t>
                      </a:r>
                    </a:p>
                  </a:txBody>
                  <a:tcPr anchor="ctr">
                    <a:lnL>
                      <a:noFill/>
                    </a:lnL>
                    <a:lnR>
                      <a:noFill/>
                    </a:lnR>
                    <a:lnT>
                      <a:noFill/>
                    </a:lnT>
                    <a:lnB>
                      <a:noFill/>
                    </a:lnB>
                    <a:solidFill>
                      <a:schemeClr val="bg1">
                        <a:lumMod val="85000"/>
                      </a:schemeClr>
                    </a:solidFill>
                  </a:tcPr>
                </a:tc>
                <a:tc>
                  <a:txBody>
                    <a:bodyPr/>
                    <a:lstStyle/>
                    <a:p>
                      <a:r>
                        <a:rPr lang="en-US" dirty="0"/>
                        <a:t>Commercial</a:t>
                      </a:r>
                    </a:p>
                  </a:txBody>
                  <a:tcPr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41818910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Autofit/>
          </a:bodyPr>
          <a:lstStyle/>
          <a:p>
            <a:r>
              <a:rPr lang="en-US" sz="3200" dirty="0" smtClean="0"/>
              <a:t>Flag State</a:t>
            </a:r>
            <a:endParaRPr lang="el-GR" sz="3200" dirty="0"/>
          </a:p>
        </p:txBody>
      </p:sp>
      <p:graphicFrame>
        <p:nvGraphicFramePr>
          <p:cNvPr id="7" name="Table 6"/>
          <p:cNvGraphicFramePr>
            <a:graphicFrameLocks noGrp="1"/>
          </p:cNvGraphicFramePr>
          <p:nvPr>
            <p:extLst>
              <p:ext uri="{D42A27DB-BD31-4B8C-83A1-F6EECF244321}">
                <p14:modId xmlns:p14="http://schemas.microsoft.com/office/powerpoint/2010/main" val="2562832487"/>
              </p:ext>
            </p:extLst>
          </p:nvPr>
        </p:nvGraphicFramePr>
        <p:xfrm>
          <a:off x="755576" y="1484784"/>
          <a:ext cx="7776864" cy="4906163"/>
        </p:xfrm>
        <a:graphic>
          <a:graphicData uri="http://schemas.openxmlformats.org/drawingml/2006/table">
            <a:tbl>
              <a:tblPr/>
              <a:tblGrid>
                <a:gridCol w="3816424"/>
                <a:gridCol w="2160240"/>
                <a:gridCol w="1800200"/>
              </a:tblGrid>
              <a:tr h="233828">
                <a:tc>
                  <a:txBody>
                    <a:bodyPr/>
                    <a:lstStyle/>
                    <a:p>
                      <a:pPr algn="l"/>
                      <a:r>
                        <a:rPr lang="en-US" sz="1400" b="1" dirty="0" smtClean="0">
                          <a:effectLst/>
                        </a:rPr>
                        <a:t>Fishery</a:t>
                      </a:r>
                      <a:endParaRPr lang="en-US" sz="1400" b="1" dirty="0">
                        <a:effectLst/>
                      </a:endParaRPr>
                    </a:p>
                  </a:txBody>
                  <a:tcPr marL="55080" marR="55080" marT="27540" marB="27540" anchor="ctr">
                    <a:lnL>
                      <a:noFill/>
                    </a:lnL>
                    <a:lnR>
                      <a:noFill/>
                    </a:lnR>
                    <a:lnT>
                      <a:noFill/>
                    </a:lnT>
                    <a:lnB>
                      <a:noFill/>
                    </a:lnB>
                    <a:solidFill>
                      <a:schemeClr val="bg1">
                        <a:lumMod val="85000"/>
                      </a:schemeClr>
                    </a:solidFill>
                  </a:tcPr>
                </a:tc>
                <a:tc>
                  <a:txBody>
                    <a:bodyPr/>
                    <a:lstStyle/>
                    <a:p>
                      <a:pPr algn="l"/>
                      <a:r>
                        <a:rPr lang="en-US" sz="1400" b="1" dirty="0" smtClean="0">
                          <a:effectLst/>
                        </a:rPr>
                        <a:t>Country</a:t>
                      </a:r>
                      <a:endParaRPr lang="en-US" sz="1400" b="1" dirty="0">
                        <a:effectLst/>
                      </a:endParaRPr>
                    </a:p>
                  </a:txBody>
                  <a:tcPr marL="55080" marR="55080" marT="27540" marB="27540" anchor="ctr">
                    <a:lnL>
                      <a:noFill/>
                    </a:lnL>
                    <a:lnR>
                      <a:noFill/>
                    </a:lnR>
                    <a:lnT>
                      <a:noFill/>
                    </a:lnT>
                    <a:lnB>
                      <a:noFill/>
                    </a:lnB>
                    <a:solidFill>
                      <a:schemeClr val="bg1">
                        <a:lumMod val="85000"/>
                      </a:schemeClr>
                    </a:solidFill>
                  </a:tcPr>
                </a:tc>
                <a:tc>
                  <a:txBody>
                    <a:bodyPr/>
                    <a:lstStyle/>
                    <a:p>
                      <a:pPr algn="l"/>
                      <a:r>
                        <a:rPr lang="en-US" sz="1400" b="1" dirty="0" smtClean="0">
                          <a:effectLst/>
                        </a:rPr>
                        <a:t>ISO3Code</a:t>
                      </a:r>
                      <a:endParaRPr lang="en-US" sz="1400" b="1" dirty="0">
                        <a:effectLst/>
                      </a:endParaRPr>
                    </a:p>
                  </a:txBody>
                  <a:tcPr marL="55080" marR="55080" marT="27540" marB="27540" anchor="ctr">
                    <a:lnL>
                      <a:noFill/>
                    </a:lnL>
                    <a:lnR>
                      <a:noFill/>
                    </a:lnR>
                    <a:lnT>
                      <a:noFill/>
                    </a:lnT>
                    <a:lnB>
                      <a:noFill/>
                    </a:lnB>
                    <a:solidFill>
                      <a:schemeClr val="bg1">
                        <a:lumMod val="85000"/>
                      </a:schemeClr>
                    </a:solidFill>
                  </a:tcPr>
                </a:tc>
              </a:tr>
              <a:tr h="409829">
                <a:tc>
                  <a:txBody>
                    <a:bodyPr/>
                    <a:lstStyle/>
                    <a:p>
                      <a:r>
                        <a:rPr lang="en-US" sz="1400"/>
                        <a:t>Bottom trawl black hake fishery - Senegalese waters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Spain</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ESP</a:t>
                      </a:r>
                    </a:p>
                  </a:txBody>
                  <a:tcPr marL="55080" marR="55080" marT="27540" marB="27540" anchor="ctr">
                    <a:lnL>
                      <a:noFill/>
                    </a:lnL>
                    <a:lnR>
                      <a:noFill/>
                    </a:lnR>
                    <a:lnT>
                      <a:noFill/>
                    </a:lnT>
                    <a:lnB>
                      <a:noFill/>
                    </a:lnB>
                    <a:solidFill>
                      <a:schemeClr val="bg1">
                        <a:lumMod val="85000"/>
                      </a:schemeClr>
                    </a:solidFill>
                  </a:tcPr>
                </a:tc>
              </a:tr>
              <a:tr h="409829">
                <a:tc>
                  <a:txBody>
                    <a:bodyPr/>
                    <a:lstStyle/>
                    <a:p>
                      <a:r>
                        <a:rPr lang="en-US" sz="1400"/>
                        <a:t>NAFO Flemish Cap groundfish fisheries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Spain</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ESP</a:t>
                      </a:r>
                    </a:p>
                  </a:txBody>
                  <a:tcPr marL="55080" marR="55080" marT="27540" marB="27540" anchor="ctr">
                    <a:lnL>
                      <a:noFill/>
                    </a:lnL>
                    <a:lnR>
                      <a:noFill/>
                    </a:lnR>
                    <a:lnT>
                      <a:noFill/>
                    </a:lnT>
                    <a:lnB>
                      <a:noFill/>
                    </a:lnB>
                    <a:solidFill>
                      <a:schemeClr val="bg1">
                        <a:lumMod val="85000"/>
                      </a:schemeClr>
                    </a:solidFill>
                  </a:tcPr>
                </a:tc>
              </a:tr>
              <a:tr h="409829">
                <a:tc>
                  <a:txBody>
                    <a:bodyPr/>
                    <a:lstStyle/>
                    <a:p>
                      <a:r>
                        <a:rPr lang="en-US" sz="1400"/>
                        <a:t>NAFO Flemish Cap groundfish fisheries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dirty="0"/>
                        <a:t>Russian Federation</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RUS</a:t>
                      </a:r>
                    </a:p>
                  </a:txBody>
                  <a:tcPr marL="55080" marR="55080" marT="27540" marB="27540" anchor="ctr">
                    <a:lnL>
                      <a:noFill/>
                    </a:lnL>
                    <a:lnR>
                      <a:noFill/>
                    </a:lnR>
                    <a:lnT>
                      <a:noFill/>
                    </a:lnT>
                    <a:lnB>
                      <a:noFill/>
                    </a:lnB>
                    <a:solidFill>
                      <a:schemeClr val="bg1">
                        <a:lumMod val="85000"/>
                      </a:schemeClr>
                    </a:solidFill>
                  </a:tcPr>
                </a:tc>
              </a:tr>
              <a:tr h="409829">
                <a:tc>
                  <a:txBody>
                    <a:bodyPr/>
                    <a:lstStyle/>
                    <a:p>
                      <a:r>
                        <a:rPr lang="en-US" sz="1400"/>
                        <a:t>NAFO Flemish Cap groundfish fisheries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Lithuania</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LTU</a:t>
                      </a:r>
                    </a:p>
                  </a:txBody>
                  <a:tcPr marL="55080" marR="55080" marT="27540" marB="27540" anchor="ctr">
                    <a:lnL>
                      <a:noFill/>
                    </a:lnL>
                    <a:lnR>
                      <a:noFill/>
                    </a:lnR>
                    <a:lnT>
                      <a:noFill/>
                    </a:lnT>
                    <a:lnB>
                      <a:noFill/>
                    </a:lnB>
                    <a:solidFill>
                      <a:schemeClr val="bg1">
                        <a:lumMod val="85000"/>
                      </a:schemeClr>
                    </a:solidFill>
                  </a:tcPr>
                </a:tc>
              </a:tr>
              <a:tr h="409829">
                <a:tc>
                  <a:txBody>
                    <a:bodyPr/>
                    <a:lstStyle/>
                    <a:p>
                      <a:r>
                        <a:rPr lang="en-US" sz="1400" dirty="0"/>
                        <a:t>NAFO Flemish Cap </a:t>
                      </a:r>
                      <a:r>
                        <a:rPr lang="en-US" sz="1400" dirty="0" err="1"/>
                        <a:t>groundfish</a:t>
                      </a:r>
                      <a:r>
                        <a:rPr lang="en-US" sz="1400" dirty="0"/>
                        <a:t> fisheries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Canada</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dirty="0"/>
                        <a:t>CAN</a:t>
                      </a:r>
                    </a:p>
                  </a:txBody>
                  <a:tcPr marL="55080" marR="55080" marT="27540" marB="27540" anchor="ctr">
                    <a:lnL>
                      <a:noFill/>
                    </a:lnL>
                    <a:lnR>
                      <a:noFill/>
                    </a:lnR>
                    <a:lnT>
                      <a:noFill/>
                    </a:lnT>
                    <a:lnB>
                      <a:noFill/>
                    </a:lnB>
                    <a:solidFill>
                      <a:schemeClr val="bg1">
                        <a:lumMod val="85000"/>
                      </a:schemeClr>
                    </a:solidFill>
                  </a:tcPr>
                </a:tc>
              </a:tr>
              <a:tr h="409829">
                <a:tc>
                  <a:txBody>
                    <a:bodyPr/>
                    <a:lstStyle/>
                    <a:p>
                      <a:r>
                        <a:rPr lang="en-US" sz="1400"/>
                        <a:t>NAFO Flemish Cap groundfish fisheries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Estonia</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dirty="0"/>
                        <a:t>EST</a:t>
                      </a:r>
                    </a:p>
                  </a:txBody>
                  <a:tcPr marL="55080" marR="55080" marT="27540" marB="27540" anchor="ctr">
                    <a:lnL>
                      <a:noFill/>
                    </a:lnL>
                    <a:lnR>
                      <a:noFill/>
                    </a:lnR>
                    <a:lnT>
                      <a:noFill/>
                    </a:lnT>
                    <a:lnB>
                      <a:noFill/>
                    </a:lnB>
                    <a:solidFill>
                      <a:schemeClr val="bg1">
                        <a:lumMod val="85000"/>
                      </a:schemeClr>
                    </a:solidFill>
                  </a:tcPr>
                </a:tc>
              </a:tr>
              <a:tr h="409829">
                <a:tc>
                  <a:txBody>
                    <a:bodyPr/>
                    <a:lstStyle/>
                    <a:p>
                      <a:r>
                        <a:rPr lang="en-US" sz="1400"/>
                        <a:t>NAFO Flemish Cap groundfish fisheries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Portugal</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PRT</a:t>
                      </a:r>
                    </a:p>
                  </a:txBody>
                  <a:tcPr marL="55080" marR="55080" marT="27540" marB="27540" anchor="ctr">
                    <a:lnL>
                      <a:noFill/>
                    </a:lnL>
                    <a:lnR>
                      <a:noFill/>
                    </a:lnR>
                    <a:lnT>
                      <a:noFill/>
                    </a:lnT>
                    <a:lnB>
                      <a:noFill/>
                    </a:lnB>
                    <a:solidFill>
                      <a:schemeClr val="bg1">
                        <a:lumMod val="85000"/>
                      </a:schemeClr>
                    </a:solidFill>
                  </a:tcPr>
                </a:tc>
              </a:tr>
              <a:tr h="409829">
                <a:tc>
                  <a:txBody>
                    <a:bodyPr/>
                    <a:lstStyle/>
                    <a:p>
                      <a:r>
                        <a:rPr lang="en-US" sz="1400"/>
                        <a:t>NAFO Flemish Cap groundfish fisheries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Norway</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dirty="0"/>
                        <a:t>NOR</a:t>
                      </a:r>
                    </a:p>
                  </a:txBody>
                  <a:tcPr marL="55080" marR="55080" marT="27540" marB="27540" anchor="ctr">
                    <a:lnL>
                      <a:noFill/>
                    </a:lnL>
                    <a:lnR>
                      <a:noFill/>
                    </a:lnR>
                    <a:lnT>
                      <a:noFill/>
                    </a:lnT>
                    <a:lnB>
                      <a:noFill/>
                    </a:lnB>
                    <a:solidFill>
                      <a:schemeClr val="bg1">
                        <a:lumMod val="85000"/>
                      </a:schemeClr>
                    </a:solidFill>
                  </a:tcPr>
                </a:tc>
              </a:tr>
              <a:tr h="466571">
                <a:tc>
                  <a:txBody>
                    <a:bodyPr/>
                    <a:lstStyle/>
                    <a:p>
                      <a:r>
                        <a:rPr lang="en-US" sz="1400"/>
                        <a:t>Jelly fishes fishery - Bahraini gulf waters (up to 10 m)</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Bahrain</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BHR</a:t>
                      </a:r>
                    </a:p>
                  </a:txBody>
                  <a:tcPr marL="55080" marR="55080" marT="27540" marB="27540" anchor="ctr">
                    <a:lnL>
                      <a:noFill/>
                    </a:lnL>
                    <a:lnR>
                      <a:noFill/>
                    </a:lnR>
                    <a:lnT>
                      <a:noFill/>
                    </a:lnT>
                    <a:lnB>
                      <a:noFill/>
                    </a:lnB>
                    <a:solidFill>
                      <a:schemeClr val="bg1">
                        <a:lumMod val="85000"/>
                      </a:schemeClr>
                    </a:solidFill>
                  </a:tcPr>
                </a:tc>
              </a:tr>
              <a:tr h="233828">
                <a:tc>
                  <a:txBody>
                    <a:bodyPr/>
                    <a:lstStyle/>
                    <a:p>
                      <a:r>
                        <a:rPr lang="en-US" sz="1400"/>
                        <a:t>Shark Fisheries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Thailand</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THA</a:t>
                      </a:r>
                    </a:p>
                  </a:txBody>
                  <a:tcPr marL="55080" marR="55080" marT="27540" marB="27540" anchor="ctr">
                    <a:lnL>
                      <a:noFill/>
                    </a:lnL>
                    <a:lnR>
                      <a:noFill/>
                    </a:lnR>
                    <a:lnT>
                      <a:noFill/>
                    </a:lnT>
                    <a:lnB>
                      <a:noFill/>
                    </a:lnB>
                    <a:solidFill>
                      <a:schemeClr val="bg1">
                        <a:lumMod val="85000"/>
                      </a:schemeClr>
                    </a:solidFill>
                  </a:tcPr>
                </a:tc>
              </a:tr>
              <a:tr h="233828">
                <a:tc>
                  <a:txBody>
                    <a:bodyPr/>
                    <a:lstStyle/>
                    <a:p>
                      <a:r>
                        <a:rPr lang="en-US" sz="1400"/>
                        <a:t>Lobster fishery</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Bahamas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dirty="0"/>
                        <a:t>BHS</a:t>
                      </a:r>
                    </a:p>
                  </a:txBody>
                  <a:tcPr marL="55080" marR="55080" marT="27540" marB="27540" anchor="ctr">
                    <a:lnL>
                      <a:noFill/>
                    </a:lnL>
                    <a:lnR>
                      <a:noFill/>
                    </a:lnR>
                    <a:lnT>
                      <a:noFill/>
                    </a:lnT>
                    <a:lnB>
                      <a:noFill/>
                    </a:lnB>
                    <a:solidFill>
                      <a:schemeClr val="bg1">
                        <a:lumMod val="85000"/>
                      </a:schemeClr>
                    </a:solidFill>
                  </a:tcPr>
                </a:tc>
              </a:tr>
              <a:tr h="233828">
                <a:tc>
                  <a:txBody>
                    <a:bodyPr/>
                    <a:lstStyle/>
                    <a:p>
                      <a:r>
                        <a:rPr lang="en-US" sz="1400"/>
                        <a:t>Shark Fisheries</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a:t>Cambodia</a:t>
                      </a:r>
                    </a:p>
                  </a:txBody>
                  <a:tcPr marL="55080" marR="55080" marT="27540" marB="27540" anchor="ctr">
                    <a:lnL>
                      <a:noFill/>
                    </a:lnL>
                    <a:lnR>
                      <a:noFill/>
                    </a:lnR>
                    <a:lnT>
                      <a:noFill/>
                    </a:lnT>
                    <a:lnB>
                      <a:noFill/>
                    </a:lnB>
                    <a:solidFill>
                      <a:schemeClr val="bg1">
                        <a:lumMod val="85000"/>
                      </a:schemeClr>
                    </a:solidFill>
                  </a:tcPr>
                </a:tc>
                <a:tc>
                  <a:txBody>
                    <a:bodyPr/>
                    <a:lstStyle/>
                    <a:p>
                      <a:r>
                        <a:rPr lang="en-US" sz="1400" dirty="0"/>
                        <a:t>KHM</a:t>
                      </a:r>
                    </a:p>
                  </a:txBody>
                  <a:tcPr marL="55080" marR="55080" marT="27540" marB="27540"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2917454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Autofit/>
          </a:bodyPr>
          <a:lstStyle/>
          <a:p>
            <a:r>
              <a:rPr lang="en-US" sz="3200" dirty="0" smtClean="0"/>
              <a:t>Gear Type</a:t>
            </a:r>
            <a:endParaRPr lang="el-GR" sz="3200" dirty="0"/>
          </a:p>
        </p:txBody>
      </p:sp>
      <p:graphicFrame>
        <p:nvGraphicFramePr>
          <p:cNvPr id="4" name="Table 3"/>
          <p:cNvGraphicFramePr>
            <a:graphicFrameLocks noGrp="1"/>
          </p:cNvGraphicFramePr>
          <p:nvPr>
            <p:extLst>
              <p:ext uri="{D42A27DB-BD31-4B8C-83A1-F6EECF244321}">
                <p14:modId xmlns:p14="http://schemas.microsoft.com/office/powerpoint/2010/main" val="1226255682"/>
              </p:ext>
            </p:extLst>
          </p:nvPr>
        </p:nvGraphicFramePr>
        <p:xfrm>
          <a:off x="323528" y="1700808"/>
          <a:ext cx="8424936" cy="4351339"/>
        </p:xfrm>
        <a:graphic>
          <a:graphicData uri="http://schemas.openxmlformats.org/drawingml/2006/table">
            <a:tbl>
              <a:tblPr/>
              <a:tblGrid>
                <a:gridCol w="3600400"/>
                <a:gridCol w="2736304"/>
                <a:gridCol w="2088232"/>
              </a:tblGrid>
              <a:tr h="328403">
                <a:tc>
                  <a:txBody>
                    <a:bodyPr/>
                    <a:lstStyle/>
                    <a:p>
                      <a:pPr algn="l"/>
                      <a:r>
                        <a:rPr lang="en-US" sz="1600" b="1" dirty="0" smtClean="0">
                          <a:effectLst/>
                        </a:rPr>
                        <a:t>Fishery</a:t>
                      </a:r>
                      <a:endParaRPr lang="en-US" sz="1600" b="1" dirty="0">
                        <a:effectLst/>
                      </a:endParaRPr>
                    </a:p>
                  </a:txBody>
                  <a:tcPr marL="82101" marR="82101" marT="41050" marB="41050" anchor="ctr">
                    <a:lnL>
                      <a:noFill/>
                    </a:lnL>
                    <a:lnR>
                      <a:noFill/>
                    </a:lnR>
                    <a:lnT>
                      <a:noFill/>
                    </a:lnT>
                    <a:lnB>
                      <a:noFill/>
                    </a:lnB>
                    <a:solidFill>
                      <a:schemeClr val="bg1">
                        <a:lumMod val="85000"/>
                      </a:schemeClr>
                    </a:solidFill>
                  </a:tcPr>
                </a:tc>
                <a:tc>
                  <a:txBody>
                    <a:bodyPr/>
                    <a:lstStyle/>
                    <a:p>
                      <a:pPr algn="l"/>
                      <a:r>
                        <a:rPr lang="en-US" sz="1600" b="1" dirty="0" err="1" smtClean="0">
                          <a:effectLst/>
                        </a:rPr>
                        <a:t>GearType</a:t>
                      </a:r>
                      <a:endParaRPr lang="en-US" sz="1600" b="1" dirty="0">
                        <a:effectLst/>
                      </a:endParaRPr>
                    </a:p>
                  </a:txBody>
                  <a:tcPr marL="82101" marR="82101" marT="41050" marB="41050" anchor="ctr">
                    <a:lnL>
                      <a:noFill/>
                    </a:lnL>
                    <a:lnR>
                      <a:noFill/>
                    </a:lnR>
                    <a:lnT>
                      <a:noFill/>
                    </a:lnT>
                    <a:lnB>
                      <a:noFill/>
                    </a:lnB>
                    <a:solidFill>
                      <a:schemeClr val="bg1">
                        <a:lumMod val="85000"/>
                      </a:schemeClr>
                    </a:solidFill>
                  </a:tcPr>
                </a:tc>
                <a:tc>
                  <a:txBody>
                    <a:bodyPr/>
                    <a:lstStyle/>
                    <a:p>
                      <a:pPr algn="l"/>
                      <a:r>
                        <a:rPr lang="en-US" sz="1600" b="1" dirty="0" smtClean="0">
                          <a:effectLst/>
                        </a:rPr>
                        <a:t>Acronym</a:t>
                      </a:r>
                      <a:endParaRPr lang="en-US" sz="1600" b="1" dirty="0">
                        <a:effectLst/>
                      </a:endParaRPr>
                    </a:p>
                  </a:txBody>
                  <a:tcPr marL="82101" marR="82101" marT="41050" marB="41050" anchor="ctr">
                    <a:lnL>
                      <a:noFill/>
                    </a:lnL>
                    <a:lnR>
                      <a:noFill/>
                    </a:lnR>
                    <a:lnT>
                      <a:noFill/>
                    </a:lnT>
                    <a:lnB>
                      <a:noFill/>
                    </a:lnB>
                    <a:solidFill>
                      <a:schemeClr val="bg1">
                        <a:lumMod val="85000"/>
                      </a:schemeClr>
                    </a:solidFill>
                  </a:tcPr>
                </a:tc>
              </a:tr>
              <a:tr h="328403">
                <a:tc>
                  <a:txBody>
                    <a:bodyPr/>
                    <a:lstStyle/>
                    <a:p>
                      <a:r>
                        <a:rPr lang="en-US" sz="1600"/>
                        <a:t>Shark Fisheries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dirty="0"/>
                        <a:t>Push nets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PUN</a:t>
                      </a:r>
                    </a:p>
                  </a:txBody>
                  <a:tcPr marL="82101" marR="82101" marT="41050" marB="41050" anchor="ctr">
                    <a:lnL>
                      <a:noFill/>
                    </a:lnL>
                    <a:lnR>
                      <a:noFill/>
                    </a:lnR>
                    <a:lnT>
                      <a:noFill/>
                    </a:lnT>
                    <a:lnB>
                      <a:noFill/>
                    </a:lnB>
                    <a:solidFill>
                      <a:schemeClr val="bg1">
                        <a:lumMod val="85000"/>
                      </a:schemeClr>
                    </a:solidFill>
                  </a:tcPr>
                </a:tc>
              </a:tr>
              <a:tr h="328403">
                <a:tc>
                  <a:txBody>
                    <a:bodyPr/>
                    <a:lstStyle/>
                    <a:p>
                      <a:r>
                        <a:rPr lang="en-US" sz="1600"/>
                        <a:t>Shark Fisheries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dirty="0"/>
                        <a:t>Gillnets (not specified)</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GN</a:t>
                      </a:r>
                    </a:p>
                  </a:txBody>
                  <a:tcPr marL="82101" marR="82101" marT="41050" marB="41050" anchor="ctr">
                    <a:lnL>
                      <a:noFill/>
                    </a:lnL>
                    <a:lnR>
                      <a:noFill/>
                    </a:lnR>
                    <a:lnT>
                      <a:noFill/>
                    </a:lnT>
                    <a:lnB>
                      <a:noFill/>
                    </a:lnB>
                    <a:solidFill>
                      <a:schemeClr val="bg1">
                        <a:lumMod val="85000"/>
                      </a:schemeClr>
                    </a:solidFill>
                  </a:tcPr>
                </a:tc>
              </a:tr>
              <a:tr h="328403">
                <a:tc>
                  <a:txBody>
                    <a:bodyPr/>
                    <a:lstStyle/>
                    <a:p>
                      <a:r>
                        <a:rPr lang="en-US" sz="1600"/>
                        <a:t>Shark Fisheries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Otter trawls (not specified)</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OT</a:t>
                      </a:r>
                    </a:p>
                  </a:txBody>
                  <a:tcPr marL="82101" marR="82101" marT="41050" marB="41050" anchor="ctr">
                    <a:lnL>
                      <a:noFill/>
                    </a:lnL>
                    <a:lnR>
                      <a:noFill/>
                    </a:lnR>
                    <a:lnT>
                      <a:noFill/>
                    </a:lnT>
                    <a:lnB>
                      <a:noFill/>
                    </a:lnB>
                    <a:solidFill>
                      <a:schemeClr val="bg1">
                        <a:lumMod val="85000"/>
                      </a:schemeClr>
                    </a:solidFill>
                  </a:tcPr>
                </a:tc>
              </a:tr>
              <a:tr h="328403">
                <a:tc>
                  <a:txBody>
                    <a:bodyPr/>
                    <a:lstStyle/>
                    <a:p>
                      <a:r>
                        <a:rPr lang="en-US" sz="1600" dirty="0"/>
                        <a:t>Shark Fisheries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Purse seines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dirty="0"/>
                        <a:t>PS</a:t>
                      </a:r>
                    </a:p>
                  </a:txBody>
                  <a:tcPr marL="82101" marR="82101" marT="41050" marB="41050" anchor="ctr">
                    <a:lnL>
                      <a:noFill/>
                    </a:lnL>
                    <a:lnR>
                      <a:noFill/>
                    </a:lnR>
                    <a:lnT>
                      <a:noFill/>
                    </a:lnT>
                    <a:lnB>
                      <a:noFill/>
                    </a:lnB>
                    <a:solidFill>
                      <a:schemeClr val="bg1">
                        <a:lumMod val="85000"/>
                      </a:schemeClr>
                    </a:solidFill>
                  </a:tcPr>
                </a:tc>
              </a:tr>
              <a:tr h="328403">
                <a:tc>
                  <a:txBody>
                    <a:bodyPr/>
                    <a:lstStyle/>
                    <a:p>
                      <a:r>
                        <a:rPr lang="en-US" sz="1600"/>
                        <a:t>Shark Fisheries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Hooks and lines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LL</a:t>
                      </a:r>
                    </a:p>
                  </a:txBody>
                  <a:tcPr marL="82101" marR="82101" marT="41050" marB="41050" anchor="ctr">
                    <a:lnL>
                      <a:noFill/>
                    </a:lnL>
                    <a:lnR>
                      <a:noFill/>
                    </a:lnR>
                    <a:lnT>
                      <a:noFill/>
                    </a:lnT>
                    <a:lnB>
                      <a:noFill/>
                    </a:lnB>
                    <a:solidFill>
                      <a:schemeClr val="bg1">
                        <a:lumMod val="85000"/>
                      </a:schemeClr>
                    </a:solidFill>
                  </a:tcPr>
                </a:tc>
              </a:tr>
              <a:tr h="574705">
                <a:tc>
                  <a:txBody>
                    <a:bodyPr/>
                    <a:lstStyle/>
                    <a:p>
                      <a:r>
                        <a:rPr lang="en-US" sz="1600"/>
                        <a:t>Jelly fishes fishery - Bahraini gulf waters (up to 10 m)</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Hooks and lines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dirty="0"/>
                        <a:t>LL</a:t>
                      </a:r>
                    </a:p>
                  </a:txBody>
                  <a:tcPr marL="82101" marR="82101" marT="41050" marB="41050" anchor="ctr">
                    <a:lnL>
                      <a:noFill/>
                    </a:lnL>
                    <a:lnR>
                      <a:noFill/>
                    </a:lnR>
                    <a:lnT>
                      <a:noFill/>
                    </a:lnT>
                    <a:lnB>
                      <a:noFill/>
                    </a:lnB>
                    <a:solidFill>
                      <a:schemeClr val="bg1">
                        <a:lumMod val="85000"/>
                      </a:schemeClr>
                    </a:solidFill>
                  </a:tcPr>
                </a:tc>
              </a:tr>
              <a:tr h="328403">
                <a:tc>
                  <a:txBody>
                    <a:bodyPr/>
                    <a:lstStyle/>
                    <a:p>
                      <a:r>
                        <a:rPr lang="en-US" sz="1600" dirty="0"/>
                        <a:t>Shark Fisheries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Pair trawls (not specified)</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PT</a:t>
                      </a:r>
                    </a:p>
                  </a:txBody>
                  <a:tcPr marL="82101" marR="82101" marT="41050" marB="41050" anchor="ctr">
                    <a:lnL>
                      <a:noFill/>
                    </a:lnL>
                    <a:lnR>
                      <a:noFill/>
                    </a:lnR>
                    <a:lnT>
                      <a:noFill/>
                    </a:lnT>
                    <a:lnB>
                      <a:noFill/>
                    </a:lnB>
                    <a:solidFill>
                      <a:schemeClr val="bg1">
                        <a:lumMod val="85000"/>
                      </a:schemeClr>
                    </a:solidFill>
                  </a:tcPr>
                </a:tc>
              </a:tr>
              <a:tr h="574705">
                <a:tc>
                  <a:txBody>
                    <a:bodyPr/>
                    <a:lstStyle/>
                    <a:p>
                      <a:r>
                        <a:rPr lang="en-US" sz="1600"/>
                        <a:t>Bottom trawl black hake fishery - Senegalese waters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Bottom otter trawls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OTB</a:t>
                      </a:r>
                    </a:p>
                  </a:txBody>
                  <a:tcPr marL="82101" marR="82101" marT="41050" marB="41050" anchor="ctr">
                    <a:lnL>
                      <a:noFill/>
                    </a:lnL>
                    <a:lnR>
                      <a:noFill/>
                    </a:lnR>
                    <a:lnT>
                      <a:noFill/>
                    </a:lnT>
                    <a:lnB>
                      <a:noFill/>
                    </a:lnB>
                    <a:solidFill>
                      <a:schemeClr val="bg1">
                        <a:lumMod val="85000"/>
                      </a:schemeClr>
                    </a:solidFill>
                  </a:tcPr>
                </a:tc>
              </a:tr>
              <a:tr h="574705">
                <a:tc>
                  <a:txBody>
                    <a:bodyPr/>
                    <a:lstStyle/>
                    <a:p>
                      <a:r>
                        <a:rPr lang="en-US" sz="1600"/>
                        <a:t>NAFO Flemish Cap groundfish fisheries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Bottom otter trawls</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OTB</a:t>
                      </a:r>
                    </a:p>
                  </a:txBody>
                  <a:tcPr marL="82101" marR="82101" marT="41050" marB="41050" anchor="ctr">
                    <a:lnL>
                      <a:noFill/>
                    </a:lnL>
                    <a:lnR>
                      <a:noFill/>
                    </a:lnR>
                    <a:lnT>
                      <a:noFill/>
                    </a:lnT>
                    <a:lnB>
                      <a:noFill/>
                    </a:lnB>
                    <a:solidFill>
                      <a:schemeClr val="bg1">
                        <a:lumMod val="85000"/>
                      </a:schemeClr>
                    </a:solidFill>
                  </a:tcPr>
                </a:tc>
              </a:tr>
              <a:tr h="328403">
                <a:tc>
                  <a:txBody>
                    <a:bodyPr/>
                    <a:lstStyle/>
                    <a:p>
                      <a:r>
                        <a:rPr lang="en-US" sz="1600"/>
                        <a:t>Lobster fishery</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a:t>Miscellaneous gear</a:t>
                      </a:r>
                    </a:p>
                  </a:txBody>
                  <a:tcPr marL="82101" marR="82101" marT="41050" marB="41050" anchor="ctr">
                    <a:lnL>
                      <a:noFill/>
                    </a:lnL>
                    <a:lnR>
                      <a:noFill/>
                    </a:lnR>
                    <a:lnT>
                      <a:noFill/>
                    </a:lnT>
                    <a:lnB>
                      <a:noFill/>
                    </a:lnB>
                    <a:solidFill>
                      <a:schemeClr val="bg1">
                        <a:lumMod val="85000"/>
                      </a:schemeClr>
                    </a:solidFill>
                  </a:tcPr>
                </a:tc>
                <a:tc>
                  <a:txBody>
                    <a:bodyPr/>
                    <a:lstStyle/>
                    <a:p>
                      <a:r>
                        <a:rPr lang="en-US" sz="1600" dirty="0"/>
                        <a:t>MIS</a:t>
                      </a:r>
                    </a:p>
                  </a:txBody>
                  <a:tcPr marL="82101" marR="82101" marT="41050" marB="41050"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3956969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Also…</a:t>
            </a:r>
            <a:endParaRPr lang="el-GR" dirty="0"/>
          </a:p>
        </p:txBody>
      </p:sp>
      <p:sp>
        <p:nvSpPr>
          <p:cNvPr id="5" name="Content Placeholder 2"/>
          <p:cNvSpPr>
            <a:spLocks noGrp="1"/>
          </p:cNvSpPr>
          <p:nvPr>
            <p:ph idx="1"/>
          </p:nvPr>
        </p:nvSpPr>
        <p:spPr>
          <a:xfrm>
            <a:off x="395536" y="1484784"/>
            <a:ext cx="8229600" cy="4824536"/>
          </a:xfrm>
        </p:spPr>
        <p:txBody>
          <a:bodyPr>
            <a:normAutofit/>
          </a:bodyPr>
          <a:lstStyle/>
          <a:p>
            <a:r>
              <a:rPr lang="en-US" sz="2800" dirty="0" smtClean="0"/>
              <a:t>Type:</a:t>
            </a:r>
          </a:p>
          <a:p>
            <a:pPr lvl="1">
              <a:buFont typeface="Wingdings" panose="05000000000000000000" pitchFamily="2" charset="2"/>
              <a:buChar char="Ø"/>
            </a:pPr>
            <a:r>
              <a:rPr lang="en-US" sz="2400" dirty="0" smtClean="0"/>
              <a:t>What exactly to include and which is the corresponding FIRMS field?</a:t>
            </a:r>
          </a:p>
          <a:p>
            <a:pPr lvl="1">
              <a:buFont typeface="Wingdings" panose="05000000000000000000" pitchFamily="2" charset="2"/>
              <a:buChar char="Ø"/>
            </a:pPr>
            <a:endParaRPr lang="en-US" sz="2400" dirty="0" smtClean="0"/>
          </a:p>
          <a:p>
            <a:r>
              <a:rPr lang="en-US" sz="2800" dirty="0"/>
              <a:t>Environment</a:t>
            </a:r>
          </a:p>
          <a:p>
            <a:pPr lvl="1">
              <a:buFont typeface="Wingdings" panose="05000000000000000000" pitchFamily="2" charset="2"/>
              <a:buChar char="Ø"/>
            </a:pPr>
            <a:r>
              <a:rPr lang="en-US" sz="2400" dirty="0"/>
              <a:t>  Need to integrate with </a:t>
            </a:r>
            <a:r>
              <a:rPr lang="en-US" sz="2400" dirty="0" err="1"/>
              <a:t>Fishbase</a:t>
            </a:r>
            <a:endParaRPr lang="en-US" sz="2400" dirty="0"/>
          </a:p>
          <a:p>
            <a:pPr lvl="1">
              <a:buFont typeface="Wingdings" panose="05000000000000000000" pitchFamily="2" charset="2"/>
              <a:buChar char="Ø"/>
            </a:pPr>
            <a:endParaRPr lang="en-US" sz="2400" dirty="0" smtClean="0"/>
          </a:p>
        </p:txBody>
      </p:sp>
    </p:spTree>
    <p:extLst>
      <p:ext uri="{BB962C8B-B14F-4D97-AF65-F5344CB8AC3E}">
        <p14:creationId xmlns:p14="http://schemas.microsoft.com/office/powerpoint/2010/main" val="33659452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lstStyle/>
          <a:p>
            <a:r>
              <a:rPr lang="en-US" dirty="0" smtClean="0"/>
              <a:t>RAM – Source/Status/Type</a:t>
            </a:r>
            <a:endParaRPr lang="el-GR" dirty="0"/>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1918746925"/>
              </p:ext>
            </p:extLst>
          </p:nvPr>
        </p:nvGraphicFramePr>
        <p:xfrm>
          <a:off x="611560" y="1412776"/>
          <a:ext cx="7992888" cy="4968549"/>
        </p:xfrm>
        <a:graphic>
          <a:graphicData uri="http://schemas.openxmlformats.org/drawingml/2006/table">
            <a:tbl>
              <a:tblPr/>
              <a:tblGrid>
                <a:gridCol w="3312368"/>
                <a:gridCol w="1368152"/>
                <a:gridCol w="1368152"/>
                <a:gridCol w="1944216"/>
              </a:tblGrid>
              <a:tr h="279207">
                <a:tc>
                  <a:txBody>
                    <a:bodyPr/>
                    <a:lstStyle/>
                    <a:p>
                      <a:pPr algn="l"/>
                      <a:r>
                        <a:rPr lang="en-US" sz="1400" b="1" dirty="0" smtClean="0">
                          <a:effectLst/>
                        </a:rPr>
                        <a:t>Stock</a:t>
                      </a:r>
                      <a:endParaRPr lang="en-US" sz="1400" b="1" dirty="0">
                        <a:effectLst/>
                      </a:endParaRPr>
                    </a:p>
                  </a:txBody>
                  <a:tcPr marL="39558" marR="39558" marT="19779" marB="19779" anchor="ctr">
                    <a:lnL>
                      <a:noFill/>
                    </a:lnL>
                    <a:lnR>
                      <a:noFill/>
                    </a:lnR>
                    <a:lnT>
                      <a:noFill/>
                    </a:lnT>
                    <a:lnB>
                      <a:noFill/>
                    </a:lnB>
                    <a:solidFill>
                      <a:schemeClr val="bg1">
                        <a:lumMod val="85000"/>
                      </a:schemeClr>
                    </a:solidFill>
                  </a:tcPr>
                </a:tc>
                <a:tc>
                  <a:txBody>
                    <a:bodyPr/>
                    <a:lstStyle/>
                    <a:p>
                      <a:pPr algn="l"/>
                      <a:r>
                        <a:rPr lang="en-US" sz="1400" b="1" dirty="0" smtClean="0">
                          <a:effectLst/>
                        </a:rPr>
                        <a:t>Source</a:t>
                      </a:r>
                      <a:endParaRPr lang="en-US" sz="1400" b="1" dirty="0">
                        <a:effectLst/>
                      </a:endParaRPr>
                    </a:p>
                  </a:txBody>
                  <a:tcPr marL="39558" marR="39558" marT="19779" marB="19779" anchor="ctr">
                    <a:lnL>
                      <a:noFill/>
                    </a:lnL>
                    <a:lnR>
                      <a:noFill/>
                    </a:lnR>
                    <a:lnT>
                      <a:noFill/>
                    </a:lnT>
                    <a:lnB>
                      <a:noFill/>
                    </a:lnB>
                    <a:solidFill>
                      <a:schemeClr val="bg1">
                        <a:lumMod val="85000"/>
                      </a:schemeClr>
                    </a:solidFill>
                  </a:tcPr>
                </a:tc>
                <a:tc>
                  <a:txBody>
                    <a:bodyPr/>
                    <a:lstStyle/>
                    <a:p>
                      <a:pPr algn="l"/>
                      <a:r>
                        <a:rPr lang="en-US" sz="1400" b="1" dirty="0" smtClean="0">
                          <a:effectLst/>
                        </a:rPr>
                        <a:t>Status</a:t>
                      </a:r>
                      <a:endParaRPr lang="en-US" sz="1400" b="1" dirty="0">
                        <a:effectLst/>
                      </a:endParaRPr>
                    </a:p>
                  </a:txBody>
                  <a:tcPr marL="39558" marR="39558" marT="19779" marB="19779" anchor="ctr">
                    <a:lnL>
                      <a:noFill/>
                    </a:lnL>
                    <a:lnR>
                      <a:noFill/>
                    </a:lnR>
                    <a:lnT>
                      <a:noFill/>
                    </a:lnT>
                    <a:lnB>
                      <a:noFill/>
                    </a:lnB>
                    <a:solidFill>
                      <a:schemeClr val="bg1">
                        <a:lumMod val="85000"/>
                      </a:schemeClr>
                    </a:solidFill>
                  </a:tcPr>
                </a:tc>
                <a:tc>
                  <a:txBody>
                    <a:bodyPr/>
                    <a:lstStyle/>
                    <a:p>
                      <a:pPr algn="l"/>
                      <a:r>
                        <a:rPr lang="en-US" sz="1400" b="1" dirty="0" smtClean="0">
                          <a:effectLst/>
                        </a:rPr>
                        <a:t>Type</a:t>
                      </a:r>
                      <a:endParaRPr lang="en-US" sz="1400" b="1" dirty="0">
                        <a:effectLst/>
                      </a:endParaRPr>
                    </a:p>
                  </a:txBody>
                  <a:tcPr marL="39558" marR="39558" marT="19779" marB="19779" anchor="ctr">
                    <a:lnL>
                      <a:noFill/>
                    </a:lnL>
                    <a:lnR>
                      <a:noFill/>
                    </a:lnR>
                    <a:lnT>
                      <a:noFill/>
                    </a:lnT>
                    <a:lnB>
                      <a:noFill/>
                    </a:lnB>
                    <a:solidFill>
                      <a:schemeClr val="bg1">
                        <a:lumMod val="85000"/>
                      </a:schemeClr>
                    </a:solidFill>
                  </a:tcPr>
                </a:tc>
              </a:tr>
              <a:tr h="490015">
                <a:tc>
                  <a:txBody>
                    <a:bodyPr/>
                    <a:lstStyle/>
                    <a:p>
                      <a:r>
                        <a:rPr lang="en-US" sz="1400" dirty="0"/>
                        <a:t>Sardine Northern Adriatic Sea</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Assessment Unit</a:t>
                      </a:r>
                    </a:p>
                  </a:txBody>
                  <a:tcPr marL="39558" marR="39558" marT="19779" marB="19779" anchor="ctr">
                    <a:lnL>
                      <a:noFill/>
                    </a:lnL>
                    <a:lnR>
                      <a:noFill/>
                    </a:lnR>
                    <a:lnT>
                      <a:noFill/>
                    </a:lnT>
                    <a:lnB>
                      <a:noFill/>
                    </a:lnB>
                    <a:solidFill>
                      <a:schemeClr val="bg1">
                        <a:lumMod val="85000"/>
                      </a:schemeClr>
                    </a:solidFill>
                  </a:tcPr>
                </a:tc>
              </a:tr>
              <a:tr h="490015">
                <a:tc>
                  <a:txBody>
                    <a:bodyPr/>
                    <a:lstStyle/>
                    <a:p>
                      <a:r>
                        <a:rPr lang="en-US" sz="1400" dirty="0"/>
                        <a:t>Atlantic Halibut NAFO-5YZ</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Assessment Unit</a:t>
                      </a:r>
                    </a:p>
                  </a:txBody>
                  <a:tcPr marL="39558" marR="39558" marT="19779" marB="19779" anchor="ctr">
                    <a:lnL>
                      <a:noFill/>
                    </a:lnL>
                    <a:lnR>
                      <a:noFill/>
                    </a:lnR>
                    <a:lnT>
                      <a:noFill/>
                    </a:lnT>
                    <a:lnB>
                      <a:noFill/>
                    </a:lnB>
                    <a:solidFill>
                      <a:schemeClr val="bg1">
                        <a:lumMod val="85000"/>
                      </a:schemeClr>
                    </a:solidFill>
                  </a:tcPr>
                </a:tc>
              </a:tr>
              <a:tr h="279207">
                <a:tc>
                  <a:txBody>
                    <a:bodyPr/>
                    <a:lstStyle/>
                    <a:p>
                      <a:r>
                        <a:rPr lang="en-US" sz="1400"/>
                        <a:t>False Scad West Africa</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Assessment Unit</a:t>
                      </a:r>
                    </a:p>
                  </a:txBody>
                  <a:tcPr marL="39558" marR="39558" marT="19779" marB="19779" anchor="ctr">
                    <a:lnL>
                      <a:noFill/>
                    </a:lnL>
                    <a:lnR>
                      <a:noFill/>
                    </a:lnR>
                    <a:lnT>
                      <a:noFill/>
                    </a:lnT>
                    <a:lnB>
                      <a:noFill/>
                    </a:lnB>
                    <a:solidFill>
                      <a:schemeClr val="bg1">
                        <a:lumMod val="85000"/>
                      </a:schemeClr>
                    </a:solidFill>
                  </a:tcPr>
                </a:tc>
              </a:tr>
              <a:tr h="490015">
                <a:tc>
                  <a:txBody>
                    <a:bodyPr/>
                    <a:lstStyle/>
                    <a:p>
                      <a:r>
                        <a:rPr lang="en-US" sz="1400"/>
                        <a:t>Canary rockfish Pacific Coast</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Assessment Unit</a:t>
                      </a:r>
                    </a:p>
                  </a:txBody>
                  <a:tcPr marL="39558" marR="39558" marT="19779" marB="19779" anchor="ctr">
                    <a:lnL>
                      <a:noFill/>
                    </a:lnL>
                    <a:lnR>
                      <a:noFill/>
                    </a:lnR>
                    <a:lnT>
                      <a:noFill/>
                    </a:lnT>
                    <a:lnB>
                      <a:noFill/>
                    </a:lnB>
                    <a:solidFill>
                      <a:schemeClr val="bg1">
                        <a:lumMod val="85000"/>
                      </a:schemeClr>
                    </a:solidFill>
                  </a:tcPr>
                </a:tc>
              </a:tr>
              <a:tr h="490015">
                <a:tc>
                  <a:txBody>
                    <a:bodyPr/>
                    <a:lstStyle/>
                    <a:p>
                      <a:r>
                        <a:rPr lang="en-US" sz="1400"/>
                        <a:t>Yellowfin sole Bering Sea and Aleutian Islands</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Assessment Unit</a:t>
                      </a:r>
                    </a:p>
                  </a:txBody>
                  <a:tcPr marL="39558" marR="39558" marT="19779" marB="19779" anchor="ctr">
                    <a:lnL>
                      <a:noFill/>
                    </a:lnL>
                    <a:lnR>
                      <a:noFill/>
                    </a:lnR>
                    <a:lnT>
                      <a:noFill/>
                    </a:lnT>
                    <a:lnB>
                      <a:noFill/>
                    </a:lnB>
                    <a:solidFill>
                      <a:schemeClr val="bg1">
                        <a:lumMod val="85000"/>
                      </a:schemeClr>
                    </a:solidFill>
                  </a:tcPr>
                </a:tc>
              </a:tr>
              <a:tr h="490015">
                <a:tc>
                  <a:txBody>
                    <a:bodyPr/>
                    <a:lstStyle/>
                    <a:p>
                      <a:r>
                        <a:rPr lang="en-US" sz="1400"/>
                        <a:t>Vermilion snapper Southern Atlantic coast</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Assessment Unit</a:t>
                      </a:r>
                    </a:p>
                  </a:txBody>
                  <a:tcPr marL="39558" marR="39558" marT="19779" marB="19779" anchor="ctr">
                    <a:lnL>
                      <a:noFill/>
                    </a:lnL>
                    <a:lnR>
                      <a:noFill/>
                    </a:lnR>
                    <a:lnT>
                      <a:noFill/>
                    </a:lnT>
                    <a:lnB>
                      <a:noFill/>
                    </a:lnB>
                    <a:solidFill>
                      <a:schemeClr val="bg1">
                        <a:lumMod val="85000"/>
                      </a:schemeClr>
                    </a:solidFill>
                  </a:tcPr>
                </a:tc>
              </a:tr>
              <a:tr h="490015">
                <a:tc>
                  <a:txBody>
                    <a:bodyPr/>
                    <a:lstStyle/>
                    <a:p>
                      <a:r>
                        <a:rPr lang="en-US" sz="1400"/>
                        <a:t>Ocean quahog Atlantic Coast</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Assessment Unit</a:t>
                      </a:r>
                    </a:p>
                  </a:txBody>
                  <a:tcPr marL="39558" marR="39558" marT="19779" marB="19779" anchor="ctr">
                    <a:lnL>
                      <a:noFill/>
                    </a:lnL>
                    <a:lnR>
                      <a:noFill/>
                    </a:lnR>
                    <a:lnT>
                      <a:noFill/>
                    </a:lnT>
                    <a:lnB>
                      <a:noFill/>
                    </a:lnB>
                    <a:solidFill>
                      <a:schemeClr val="bg1">
                        <a:lumMod val="85000"/>
                      </a:schemeClr>
                    </a:solidFill>
                  </a:tcPr>
                </a:tc>
              </a:tr>
              <a:tr h="490015">
                <a:tc>
                  <a:txBody>
                    <a:bodyPr/>
                    <a:lstStyle/>
                    <a:p>
                      <a:r>
                        <a:rPr lang="en-US" sz="1400"/>
                        <a:t>Arrowtooth flounder Pacific Coast</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Assessment Unit</a:t>
                      </a:r>
                    </a:p>
                  </a:txBody>
                  <a:tcPr marL="39558" marR="39558" marT="19779" marB="19779" anchor="ctr">
                    <a:lnL>
                      <a:noFill/>
                    </a:lnL>
                    <a:lnR>
                      <a:noFill/>
                    </a:lnR>
                    <a:lnT>
                      <a:noFill/>
                    </a:lnT>
                    <a:lnB>
                      <a:noFill/>
                    </a:lnB>
                    <a:solidFill>
                      <a:schemeClr val="bg1">
                        <a:lumMod val="85000"/>
                      </a:schemeClr>
                    </a:solidFill>
                  </a:tcPr>
                </a:tc>
              </a:tr>
              <a:tr h="490015">
                <a:tc>
                  <a:txBody>
                    <a:bodyPr/>
                    <a:lstStyle/>
                    <a:p>
                      <a:r>
                        <a:rPr lang="it-IT" sz="1400"/>
                        <a:t>Sardine West Africa Zone C</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Assessment Unit</a:t>
                      </a:r>
                    </a:p>
                  </a:txBody>
                  <a:tcPr marL="39558" marR="39558" marT="19779" marB="19779" anchor="ctr">
                    <a:lnL>
                      <a:noFill/>
                    </a:lnL>
                    <a:lnR>
                      <a:noFill/>
                    </a:lnR>
                    <a:lnT>
                      <a:noFill/>
                    </a:lnT>
                    <a:lnB>
                      <a:noFill/>
                    </a:lnB>
                    <a:solidFill>
                      <a:schemeClr val="bg1">
                        <a:lumMod val="85000"/>
                      </a:schemeClr>
                    </a:solidFill>
                  </a:tcPr>
                </a:tc>
              </a:tr>
              <a:tr h="490015">
                <a:tc>
                  <a:txBody>
                    <a:bodyPr/>
                    <a:lstStyle/>
                    <a:p>
                      <a:r>
                        <a:rPr lang="en-US" sz="1400"/>
                        <a:t>Acadian redfish NAFO-2J3K</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RAM</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a:t>pending</a:t>
                      </a:r>
                    </a:p>
                  </a:txBody>
                  <a:tcPr marL="39558" marR="39558" marT="19779" marB="19779" anchor="ctr">
                    <a:lnL>
                      <a:noFill/>
                    </a:lnL>
                    <a:lnR>
                      <a:noFill/>
                    </a:lnR>
                    <a:lnT>
                      <a:noFill/>
                    </a:lnT>
                    <a:lnB>
                      <a:noFill/>
                    </a:lnB>
                    <a:solidFill>
                      <a:schemeClr val="bg1">
                        <a:lumMod val="85000"/>
                      </a:schemeClr>
                    </a:solidFill>
                  </a:tcPr>
                </a:tc>
                <a:tc>
                  <a:txBody>
                    <a:bodyPr/>
                    <a:lstStyle/>
                    <a:p>
                      <a:r>
                        <a:rPr lang="en-US" sz="1400" dirty="0"/>
                        <a:t>Assessment Unit</a:t>
                      </a:r>
                    </a:p>
                  </a:txBody>
                  <a:tcPr marL="39558" marR="39558" marT="19779" marB="19779"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33782313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lstStyle/>
          <a:p>
            <a:r>
              <a:rPr lang="en-US" dirty="0" smtClean="0"/>
              <a:t>RAM – </a:t>
            </a:r>
            <a:r>
              <a:rPr lang="en-US" dirty="0" err="1" smtClean="0"/>
              <a:t>SemanticID</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148630838"/>
              </p:ext>
            </p:extLst>
          </p:nvPr>
        </p:nvGraphicFramePr>
        <p:xfrm>
          <a:off x="539552" y="1284106"/>
          <a:ext cx="8136904" cy="5421746"/>
        </p:xfrm>
        <a:graphic>
          <a:graphicData uri="http://schemas.openxmlformats.org/drawingml/2006/table">
            <a:tbl>
              <a:tblPr/>
              <a:tblGrid>
                <a:gridCol w="4068452"/>
                <a:gridCol w="4068452"/>
              </a:tblGrid>
              <a:tr h="310535">
                <a:tc>
                  <a:txBody>
                    <a:bodyPr/>
                    <a:lstStyle/>
                    <a:p>
                      <a:pPr algn="l"/>
                      <a:r>
                        <a:rPr lang="en-US" sz="1600" b="1" dirty="0" smtClean="0">
                          <a:effectLst/>
                        </a:rPr>
                        <a:t>Stock</a:t>
                      </a:r>
                      <a:endParaRPr lang="en-US" sz="1600" b="1" dirty="0">
                        <a:effectLst/>
                      </a:endParaRPr>
                    </a:p>
                  </a:txBody>
                  <a:tcPr marL="49447" marR="49447" marT="24724" marB="24724" anchor="ctr">
                    <a:lnL>
                      <a:noFill/>
                    </a:lnL>
                    <a:lnR>
                      <a:noFill/>
                    </a:lnR>
                    <a:lnT>
                      <a:noFill/>
                    </a:lnT>
                    <a:lnB>
                      <a:noFill/>
                    </a:lnB>
                    <a:solidFill>
                      <a:schemeClr val="bg1">
                        <a:lumMod val="85000"/>
                      </a:schemeClr>
                    </a:solidFill>
                  </a:tcPr>
                </a:tc>
                <a:tc>
                  <a:txBody>
                    <a:bodyPr/>
                    <a:lstStyle/>
                    <a:p>
                      <a:pPr algn="l"/>
                      <a:r>
                        <a:rPr lang="en-US" sz="1600" b="1" dirty="0" err="1" smtClean="0">
                          <a:effectLst/>
                        </a:rPr>
                        <a:t>StockID</a:t>
                      </a:r>
                      <a:endParaRPr lang="en-US" sz="1600" b="1" dirty="0">
                        <a:effectLst/>
                      </a:endParaRP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dirty="0"/>
                        <a:t>Sardine Northern Adriatic Sea</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Sardina</a:t>
                      </a:r>
                      <a:r>
                        <a:rPr lang="en-US" sz="1600" dirty="0"/>
                        <a:t> </a:t>
                      </a:r>
                      <a:r>
                        <a:rPr lang="en-US" sz="1600" dirty="0" err="1"/>
                        <a:t>pilchardus</a:t>
                      </a:r>
                      <a:r>
                        <a:rPr lang="en-US" sz="1600" dirty="0"/>
                        <a:t> - multinational-GFCM-GSA17</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dirty="0"/>
                        <a:t>Atlantic Halibut NAFO-5YZ</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a:t>Hippoglossus hippoglossus - USA-NMFS-5YZ</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dirty="0"/>
                        <a:t>False </a:t>
                      </a:r>
                      <a:r>
                        <a:rPr lang="en-US" sz="1600" dirty="0" err="1"/>
                        <a:t>Scad</a:t>
                      </a:r>
                      <a:r>
                        <a:rPr lang="en-US" sz="1600" dirty="0"/>
                        <a:t> West Africa</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Caranx</a:t>
                      </a:r>
                      <a:r>
                        <a:rPr lang="en-US" sz="1600" dirty="0"/>
                        <a:t> rhonchus - multinational-FAO-WA</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dirty="0"/>
                        <a:t>Yellowfin sole Bering Sea and Aleutian Islands</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a:t>Limanda aspera - USA-NMFS-BSAI</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dirty="0"/>
                        <a:t>Vermilion snapper Southern Atlantic coast</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a:t>Rhomboplites aurorubens - USA-NMFS-SATLC</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dirty="0"/>
                        <a:t>Ocean quahog Atlantic Coast</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Arctica</a:t>
                      </a:r>
                      <a:r>
                        <a:rPr lang="en-US" sz="1600" dirty="0"/>
                        <a:t> </a:t>
                      </a:r>
                      <a:r>
                        <a:rPr lang="en-US" sz="1600" dirty="0" err="1"/>
                        <a:t>islandica</a:t>
                      </a:r>
                      <a:r>
                        <a:rPr lang="en-US" sz="1600" dirty="0"/>
                        <a:t> - USA-NMFS-ATLC</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it-IT" sz="1600"/>
                        <a:t>Sardine West Africa Zone C</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Sardina</a:t>
                      </a:r>
                      <a:r>
                        <a:rPr lang="en-US" sz="1600" dirty="0"/>
                        <a:t> </a:t>
                      </a:r>
                      <a:r>
                        <a:rPr lang="en-US" sz="1600" dirty="0" err="1"/>
                        <a:t>pilchardus</a:t>
                      </a:r>
                      <a:r>
                        <a:rPr lang="en-US" sz="1600" dirty="0"/>
                        <a:t> - multinational-FAO-Z-C</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a:t>Pollock ICES IIIa, VI and North Sea</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Pollachius</a:t>
                      </a:r>
                      <a:r>
                        <a:rPr lang="en-US" sz="1600" dirty="0"/>
                        <a:t> </a:t>
                      </a:r>
                      <a:r>
                        <a:rPr lang="en-US" sz="1600" dirty="0" err="1"/>
                        <a:t>virens</a:t>
                      </a:r>
                      <a:r>
                        <a:rPr lang="en-US" sz="1600" dirty="0"/>
                        <a:t> - multinational-ICES-</a:t>
                      </a:r>
                      <a:r>
                        <a:rPr lang="en-US" sz="1600" dirty="0" err="1"/>
                        <a:t>IIIa</a:t>
                      </a:r>
                      <a:r>
                        <a:rPr lang="en-US" sz="1600" dirty="0"/>
                        <a:t>-IV-VI</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a:t>Acadian redfish NAFO-2J3K</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a:t>Sebastes </a:t>
                      </a:r>
                      <a:r>
                        <a:rPr lang="en-US" sz="1600" dirty="0" err="1"/>
                        <a:t>fasciatus</a:t>
                      </a:r>
                      <a:r>
                        <a:rPr lang="en-US" sz="1600" dirty="0"/>
                        <a:t> - Canada-DFO-2J3K</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a:t>Sockeye Salmon Pauls Bay Drainage</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Oncorhynchus</a:t>
                      </a:r>
                      <a:r>
                        <a:rPr lang="en-US" sz="1600" dirty="0"/>
                        <a:t> </a:t>
                      </a:r>
                      <a:r>
                        <a:rPr lang="en-US" sz="1600" dirty="0" err="1"/>
                        <a:t>nerka</a:t>
                      </a:r>
                      <a:r>
                        <a:rPr lang="en-US" sz="1600" dirty="0"/>
                        <a:t> - USA-AKSTATE-PAULSBD</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a:t>common European sole Western English Channel</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Solea</a:t>
                      </a:r>
                      <a:r>
                        <a:rPr lang="en-US" sz="1600" dirty="0"/>
                        <a:t> vulgaris - multinational-ICES-</a:t>
                      </a:r>
                      <a:r>
                        <a:rPr lang="en-US" sz="1600" dirty="0" err="1"/>
                        <a:t>VIIe</a:t>
                      </a:r>
                      <a:endParaRPr lang="en-US" sz="1600" dirty="0"/>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a:t>Pink Salmon Pybus/Ga (District110)</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Oncorhynchus</a:t>
                      </a:r>
                      <a:r>
                        <a:rPr lang="en-US" sz="1600" dirty="0"/>
                        <a:t> </a:t>
                      </a:r>
                      <a:r>
                        <a:rPr lang="en-US" sz="1600" dirty="0" err="1"/>
                        <a:t>gorbuscha</a:t>
                      </a:r>
                      <a:r>
                        <a:rPr lang="en-US" sz="1600" dirty="0"/>
                        <a:t> - USA-AKSTATE-PYBUSGA</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a:t>Sockeye Salmon Saltery Lake</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Oncorhynchus</a:t>
                      </a:r>
                      <a:r>
                        <a:rPr lang="en-US" sz="1600" dirty="0"/>
                        <a:t> </a:t>
                      </a:r>
                      <a:r>
                        <a:rPr lang="en-US" sz="1600" dirty="0" err="1"/>
                        <a:t>nerka</a:t>
                      </a:r>
                      <a:r>
                        <a:rPr lang="en-US" sz="1600" dirty="0"/>
                        <a:t> - USA-AKSTATE-SALTERYL</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a:t>Chum Salmon Chignik Eastern District</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err="1"/>
                        <a:t>Oncorhynchus</a:t>
                      </a:r>
                      <a:r>
                        <a:rPr lang="en-US" sz="1600" dirty="0"/>
                        <a:t> keta - USA-AKSTATE-CHIGED</a:t>
                      </a:r>
                    </a:p>
                  </a:txBody>
                  <a:tcPr marL="49447" marR="49447" marT="24724" marB="24724" anchor="ctr">
                    <a:lnL>
                      <a:noFill/>
                    </a:lnL>
                    <a:lnR>
                      <a:noFill/>
                    </a:lnR>
                    <a:lnT>
                      <a:noFill/>
                    </a:lnT>
                    <a:lnB>
                      <a:noFill/>
                    </a:lnB>
                    <a:solidFill>
                      <a:schemeClr val="bg1">
                        <a:lumMod val="85000"/>
                      </a:schemeClr>
                    </a:solidFill>
                  </a:tcPr>
                </a:tc>
              </a:tr>
              <a:tr h="310535">
                <a:tc>
                  <a:txBody>
                    <a:bodyPr/>
                    <a:lstStyle/>
                    <a:p>
                      <a:r>
                        <a:rPr lang="en-US" sz="1600" dirty="0"/>
                        <a:t>Yellowtail rockfish Northern Pacific Coast</a:t>
                      </a:r>
                    </a:p>
                  </a:txBody>
                  <a:tcPr marL="49447" marR="49447" marT="24724" marB="24724" anchor="ctr">
                    <a:lnL>
                      <a:noFill/>
                    </a:lnL>
                    <a:lnR>
                      <a:noFill/>
                    </a:lnR>
                    <a:lnT>
                      <a:noFill/>
                    </a:lnT>
                    <a:lnB>
                      <a:noFill/>
                    </a:lnB>
                    <a:solidFill>
                      <a:schemeClr val="bg1">
                        <a:lumMod val="85000"/>
                      </a:schemeClr>
                    </a:solidFill>
                  </a:tcPr>
                </a:tc>
                <a:tc>
                  <a:txBody>
                    <a:bodyPr/>
                    <a:lstStyle/>
                    <a:p>
                      <a:r>
                        <a:rPr lang="en-US" sz="1600" dirty="0"/>
                        <a:t>Sebastes </a:t>
                      </a:r>
                      <a:r>
                        <a:rPr lang="en-US" sz="1600" dirty="0" err="1"/>
                        <a:t>flavidus</a:t>
                      </a:r>
                      <a:r>
                        <a:rPr lang="en-US" sz="1600" dirty="0"/>
                        <a:t> - USA-NMFS-NPCOAST</a:t>
                      </a:r>
                    </a:p>
                  </a:txBody>
                  <a:tcPr marL="49447" marR="49447" marT="24724" marB="24724"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2515755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341"/>
            <a:ext cx="6553200" cy="1143000"/>
          </a:xfrm>
        </p:spPr>
        <p:txBody>
          <a:bodyPr>
            <a:normAutofit/>
          </a:bodyPr>
          <a:lstStyle/>
          <a:p>
            <a:r>
              <a:rPr lang="en-US" dirty="0" smtClean="0"/>
              <a:t>RAM Assessment</a:t>
            </a:r>
            <a:endParaRPr lang="el-GR" dirty="0"/>
          </a:p>
        </p:txBody>
      </p:sp>
      <p:graphicFrame>
        <p:nvGraphicFramePr>
          <p:cNvPr id="9" name="Table 8"/>
          <p:cNvGraphicFramePr>
            <a:graphicFrameLocks noGrp="1"/>
          </p:cNvGraphicFramePr>
          <p:nvPr>
            <p:extLst>
              <p:ext uri="{D42A27DB-BD31-4B8C-83A1-F6EECF244321}">
                <p14:modId xmlns:p14="http://schemas.microsoft.com/office/powerpoint/2010/main" val="3521475543"/>
              </p:ext>
            </p:extLst>
          </p:nvPr>
        </p:nvGraphicFramePr>
        <p:xfrm>
          <a:off x="467544" y="1417638"/>
          <a:ext cx="8219256" cy="5107705"/>
        </p:xfrm>
        <a:graphic>
          <a:graphicData uri="http://schemas.openxmlformats.org/drawingml/2006/table">
            <a:tbl>
              <a:tblPr/>
              <a:tblGrid>
                <a:gridCol w="1369876"/>
                <a:gridCol w="1369876"/>
                <a:gridCol w="1292696"/>
                <a:gridCol w="1447056"/>
                <a:gridCol w="1577280"/>
                <a:gridCol w="1162472"/>
              </a:tblGrid>
              <a:tr h="496021">
                <a:tc>
                  <a:txBody>
                    <a:bodyPr/>
                    <a:lstStyle/>
                    <a:p>
                      <a:pPr algn="l"/>
                      <a:r>
                        <a:rPr lang="en-US" sz="1400" b="1" dirty="0" smtClean="0">
                          <a:effectLst/>
                        </a:rPr>
                        <a:t>Stock</a:t>
                      </a:r>
                      <a:endParaRPr lang="en-US" sz="1400" b="1" dirty="0">
                        <a:effectLst/>
                      </a:endParaRPr>
                    </a:p>
                  </a:txBody>
                  <a:tcPr marL="42941" marR="42941" marT="21470" marB="21470" anchor="ctr">
                    <a:lnL>
                      <a:noFill/>
                    </a:lnL>
                    <a:lnR>
                      <a:noFill/>
                    </a:lnR>
                    <a:lnT>
                      <a:noFill/>
                    </a:lnT>
                    <a:lnB>
                      <a:noFill/>
                    </a:lnB>
                    <a:solidFill>
                      <a:schemeClr val="bg1">
                        <a:lumMod val="85000"/>
                      </a:schemeClr>
                    </a:solidFill>
                  </a:tcPr>
                </a:tc>
                <a:tc>
                  <a:txBody>
                    <a:bodyPr/>
                    <a:lstStyle/>
                    <a:p>
                      <a:pPr algn="l"/>
                      <a:r>
                        <a:rPr lang="en-US" sz="1400" b="1" dirty="0" smtClean="0">
                          <a:effectLst/>
                        </a:rPr>
                        <a:t>Assessment</a:t>
                      </a:r>
                      <a:endParaRPr lang="en-US" sz="1400" b="1" dirty="0">
                        <a:effectLst/>
                      </a:endParaRPr>
                    </a:p>
                  </a:txBody>
                  <a:tcPr marL="42941" marR="42941" marT="21470" marB="21470" anchor="ctr">
                    <a:lnL>
                      <a:noFill/>
                    </a:lnL>
                    <a:lnR>
                      <a:noFill/>
                    </a:lnR>
                    <a:lnT>
                      <a:noFill/>
                    </a:lnT>
                    <a:lnB>
                      <a:noFill/>
                    </a:lnB>
                    <a:solidFill>
                      <a:schemeClr val="bg1">
                        <a:lumMod val="85000"/>
                      </a:schemeClr>
                    </a:solidFill>
                  </a:tcPr>
                </a:tc>
                <a:tc>
                  <a:txBody>
                    <a:bodyPr/>
                    <a:lstStyle/>
                    <a:p>
                      <a:pPr algn="l"/>
                      <a:r>
                        <a:rPr lang="en-US" sz="1400" b="1" dirty="0" err="1" smtClean="0">
                          <a:effectLst/>
                        </a:rPr>
                        <a:t>AssessMethod</a:t>
                      </a:r>
                      <a:endParaRPr lang="en-US" sz="1400" b="1" dirty="0">
                        <a:effectLst/>
                      </a:endParaRPr>
                    </a:p>
                  </a:txBody>
                  <a:tcPr marL="42941" marR="42941" marT="21470" marB="21470" anchor="ctr">
                    <a:lnL>
                      <a:noFill/>
                    </a:lnL>
                    <a:lnR>
                      <a:noFill/>
                    </a:lnR>
                    <a:lnT>
                      <a:noFill/>
                    </a:lnT>
                    <a:lnB>
                      <a:noFill/>
                    </a:lnB>
                    <a:solidFill>
                      <a:schemeClr val="bg1">
                        <a:lumMod val="85000"/>
                      </a:schemeClr>
                    </a:solidFill>
                  </a:tcPr>
                </a:tc>
                <a:tc>
                  <a:txBody>
                    <a:bodyPr/>
                    <a:lstStyle/>
                    <a:p>
                      <a:pPr algn="l"/>
                      <a:r>
                        <a:rPr lang="en-US" sz="1400" b="1" dirty="0" err="1" smtClean="0">
                          <a:effectLst/>
                        </a:rPr>
                        <a:t>ReportingDate</a:t>
                      </a:r>
                      <a:endParaRPr lang="en-US" sz="1400" b="1" dirty="0">
                        <a:effectLst/>
                      </a:endParaRPr>
                    </a:p>
                  </a:txBody>
                  <a:tcPr marL="42941" marR="42941" marT="21470" marB="21470" anchor="ctr">
                    <a:lnL>
                      <a:noFill/>
                    </a:lnL>
                    <a:lnR>
                      <a:noFill/>
                    </a:lnR>
                    <a:lnT>
                      <a:noFill/>
                    </a:lnT>
                    <a:lnB>
                      <a:noFill/>
                    </a:lnB>
                    <a:solidFill>
                      <a:schemeClr val="bg1">
                        <a:lumMod val="85000"/>
                      </a:schemeClr>
                    </a:solidFill>
                  </a:tcPr>
                </a:tc>
                <a:tc>
                  <a:txBody>
                    <a:bodyPr/>
                    <a:lstStyle/>
                    <a:p>
                      <a:pPr algn="l"/>
                      <a:r>
                        <a:rPr lang="en-US" sz="1400" b="1" dirty="0" smtClean="0">
                          <a:effectLst/>
                        </a:rPr>
                        <a:t>Document</a:t>
                      </a:r>
                      <a:endParaRPr lang="en-US" sz="1400" b="1" dirty="0">
                        <a:effectLst/>
                      </a:endParaRPr>
                    </a:p>
                  </a:txBody>
                  <a:tcPr marL="42941" marR="42941" marT="21470" marB="21470" anchor="ctr">
                    <a:lnL>
                      <a:noFill/>
                    </a:lnL>
                    <a:lnR>
                      <a:noFill/>
                    </a:lnR>
                    <a:lnT>
                      <a:noFill/>
                    </a:lnT>
                    <a:lnB>
                      <a:noFill/>
                    </a:lnB>
                    <a:solidFill>
                      <a:schemeClr val="bg1">
                        <a:lumMod val="85000"/>
                      </a:schemeClr>
                    </a:solidFill>
                  </a:tcPr>
                </a:tc>
                <a:tc>
                  <a:txBody>
                    <a:bodyPr/>
                    <a:lstStyle/>
                    <a:p>
                      <a:pPr algn="l"/>
                      <a:r>
                        <a:rPr lang="en-US" sz="1400" b="1" dirty="0" smtClean="0">
                          <a:effectLst/>
                        </a:rPr>
                        <a:t>Assessor</a:t>
                      </a:r>
                      <a:endParaRPr lang="en-US" sz="1400" b="1" dirty="0">
                        <a:effectLst/>
                      </a:endParaRPr>
                    </a:p>
                  </a:txBody>
                  <a:tcPr marL="42941" marR="42941" marT="21470" marB="21470" anchor="ctr">
                    <a:lnL>
                      <a:noFill/>
                    </a:lnL>
                    <a:lnR>
                      <a:noFill/>
                    </a:lnR>
                    <a:lnT>
                      <a:noFill/>
                    </a:lnT>
                    <a:lnB>
                      <a:noFill/>
                    </a:lnB>
                    <a:solidFill>
                      <a:schemeClr val="bg1">
                        <a:lumMod val="85000"/>
                      </a:schemeClr>
                    </a:solidFill>
                  </a:tcPr>
                </a:tc>
              </a:tr>
              <a:tr h="1139532">
                <a:tc>
                  <a:txBody>
                    <a:bodyPr/>
                    <a:lstStyle/>
                    <a:p>
                      <a:r>
                        <a:rPr lang="en-US" sz="1400"/>
                        <a:t>Sardine Northern Adriatic Sea</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dirty="0"/>
                        <a:t>GRP3-SARDMEDGSA17-1999-2011-BANOBI</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ICA</a:t>
                      </a:r>
                    </a:p>
                  </a:txBody>
                  <a:tcPr marL="42941" marR="42941" marT="21470" marB="21470" anchor="ctr">
                    <a:lnL>
                      <a:noFill/>
                    </a:lnL>
                    <a:lnR>
                      <a:noFill/>
                    </a:lnR>
                    <a:lnT>
                      <a:noFill/>
                    </a:lnT>
                    <a:lnB>
                      <a:noFill/>
                    </a:lnB>
                    <a:solidFill>
                      <a:schemeClr val="bg1">
                        <a:lumMod val="85000"/>
                      </a:schemeClr>
                    </a:solidFill>
                  </a:tcPr>
                </a:tc>
                <a:tc>
                  <a:txBody>
                    <a:bodyPr/>
                    <a:lstStyle/>
                    <a:p>
                      <a:r>
                        <a:rPr lang="nn-NO" sz="1400"/>
                        <a:t>Fri May 16 00:00:00 EEST 2014</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2012_PIL_GSA17_CNR-ISMAR_IZOR_ZZRS_ADRIAMED.pdf</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dirty="0"/>
                        <a:t>GRP3</a:t>
                      </a:r>
                    </a:p>
                  </a:txBody>
                  <a:tcPr marL="42941" marR="42941" marT="21470" marB="21470" anchor="ctr">
                    <a:lnL>
                      <a:noFill/>
                    </a:lnL>
                    <a:lnR>
                      <a:noFill/>
                    </a:lnR>
                    <a:lnT>
                      <a:noFill/>
                    </a:lnT>
                    <a:lnB>
                      <a:noFill/>
                    </a:lnB>
                    <a:solidFill>
                      <a:schemeClr val="bg1">
                        <a:lumMod val="85000"/>
                      </a:schemeClr>
                    </a:solidFill>
                  </a:tcPr>
                </a:tc>
              </a:tr>
              <a:tr h="708603">
                <a:tc>
                  <a:txBody>
                    <a:bodyPr/>
                    <a:lstStyle/>
                    <a:p>
                      <a:r>
                        <a:rPr lang="en-US" sz="1400"/>
                        <a:t>False Scad West Africa</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FAO-SPNWA-FSCADWA-1990-2010-CHING</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Unknown</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Tue Oct 22 00:00:00 EEST 2013</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dirty="0"/>
                        <a:t>FAO West African </a:t>
                      </a:r>
                      <a:r>
                        <a:rPr lang="en-US" sz="1400" dirty="0" err="1"/>
                        <a:t>Pelagics</a:t>
                      </a:r>
                      <a:r>
                        <a:rPr lang="en-US" sz="1400" dirty="0"/>
                        <a:t> North 2011.pdf</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FAO-SPNWA</a:t>
                      </a:r>
                    </a:p>
                  </a:txBody>
                  <a:tcPr marL="42941" marR="42941" marT="21470" marB="21470" anchor="ctr">
                    <a:lnL>
                      <a:noFill/>
                    </a:lnL>
                    <a:lnR>
                      <a:noFill/>
                    </a:lnR>
                    <a:lnT>
                      <a:noFill/>
                    </a:lnT>
                    <a:lnB>
                      <a:noFill/>
                    </a:lnB>
                    <a:solidFill>
                      <a:schemeClr val="bg1">
                        <a:lumMod val="85000"/>
                      </a:schemeClr>
                    </a:solidFill>
                  </a:tcPr>
                </a:tc>
              </a:tr>
              <a:tr h="921183">
                <a:tc>
                  <a:txBody>
                    <a:bodyPr/>
                    <a:lstStyle/>
                    <a:p>
                      <a:r>
                        <a:rPr lang="it-IT" sz="1400"/>
                        <a:t>Sardine West Africa Zone C</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FAO-SPNWA-SARDWAZC-1990-2010-CHING</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DPM</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Tue Oct 22 00:00:00 EEST 2013</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 West African Pelagics North 2011.pdf</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FAO-SPNWA</a:t>
                      </a:r>
                    </a:p>
                  </a:txBody>
                  <a:tcPr marL="42941" marR="42941" marT="21470" marB="21470" anchor="ctr">
                    <a:lnL>
                      <a:noFill/>
                    </a:lnL>
                    <a:lnR>
                      <a:noFill/>
                    </a:lnR>
                    <a:lnT>
                      <a:noFill/>
                    </a:lnT>
                    <a:lnB>
                      <a:noFill/>
                    </a:lnB>
                    <a:solidFill>
                      <a:schemeClr val="bg1">
                        <a:lumMod val="85000"/>
                      </a:schemeClr>
                    </a:solidFill>
                  </a:tcPr>
                </a:tc>
              </a:tr>
              <a:tr h="921183">
                <a:tc>
                  <a:txBody>
                    <a:bodyPr/>
                    <a:lstStyle/>
                    <a:p>
                      <a:r>
                        <a:rPr lang="en-US" sz="1400"/>
                        <a:t>Sardinella West Africa</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FAO-SPNWA-SARDINWA-1990-2010-CHING</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DPM</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Tue Oct 22 00:00:00 EEST 2013</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 West African Pelagics North 2011.pdf</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FAO-SPNWA</a:t>
                      </a:r>
                    </a:p>
                  </a:txBody>
                  <a:tcPr marL="42941" marR="42941" marT="21470" marB="21470" anchor="ctr">
                    <a:lnL>
                      <a:noFill/>
                    </a:lnL>
                    <a:lnR>
                      <a:noFill/>
                    </a:lnR>
                    <a:lnT>
                      <a:noFill/>
                    </a:lnT>
                    <a:lnB>
                      <a:noFill/>
                    </a:lnB>
                    <a:solidFill>
                      <a:schemeClr val="bg1">
                        <a:lumMod val="85000"/>
                      </a:schemeClr>
                    </a:solidFill>
                  </a:tcPr>
                </a:tc>
              </a:tr>
              <a:tr h="921183">
                <a:tc>
                  <a:txBody>
                    <a:bodyPr/>
                    <a:lstStyle/>
                    <a:p>
                      <a:r>
                        <a:rPr lang="en-US" sz="1400"/>
                        <a:t>Round Sardinella West Africa</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FAO-SPNWA-RSARDINWA-1990-2010-CHING</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DPM</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Tue Oct 22 00:00:00 EEST 2013</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a:t>FAO West African Pelagics North 2011.pdf</a:t>
                      </a:r>
                    </a:p>
                  </a:txBody>
                  <a:tcPr marL="42941" marR="42941" marT="21470" marB="21470" anchor="ctr">
                    <a:lnL>
                      <a:noFill/>
                    </a:lnL>
                    <a:lnR>
                      <a:noFill/>
                    </a:lnR>
                    <a:lnT>
                      <a:noFill/>
                    </a:lnT>
                    <a:lnB>
                      <a:noFill/>
                    </a:lnB>
                    <a:solidFill>
                      <a:schemeClr val="bg1">
                        <a:lumMod val="85000"/>
                      </a:schemeClr>
                    </a:solidFill>
                  </a:tcPr>
                </a:tc>
                <a:tc>
                  <a:txBody>
                    <a:bodyPr/>
                    <a:lstStyle/>
                    <a:p>
                      <a:r>
                        <a:rPr lang="en-US" sz="1400" dirty="0"/>
                        <a:t>FAO-SPNWA</a:t>
                      </a:r>
                    </a:p>
                  </a:txBody>
                  <a:tcPr marL="42941" marR="42941" marT="21470" marB="21470" anchor="ctr">
                    <a:lnL>
                      <a:noFill/>
                    </a:lnL>
                    <a:lnR>
                      <a:noFill/>
                    </a:lnR>
                    <a:lnT>
                      <a:noFill/>
                    </a:lnT>
                    <a:lnB>
                      <a:noFill/>
                    </a:lnB>
                    <a:solidFill>
                      <a:schemeClr val="bg1">
                        <a:lumMod val="85000"/>
                      </a:schemeClr>
                    </a:solidFill>
                  </a:tcPr>
                </a:tc>
              </a:tr>
            </a:tbl>
          </a:graphicData>
        </a:graphic>
      </p:graphicFrame>
      <p:sp>
        <p:nvSpPr>
          <p:cNvPr id="10" name="Rectangle 3"/>
          <p:cNvSpPr>
            <a:spLocks noChangeArrowheads="1"/>
          </p:cNvSpPr>
          <p:nvPr/>
        </p:nvSpPr>
        <p:spPr bwMode="auto">
          <a:xfrm>
            <a:off x="2102644" y="1984096"/>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l-GR" altLang="el-GR" sz="1350">
                <a:latin typeface="Arial" panose="020B0604020202020204" pitchFamily="34" charset="0"/>
              </a:rPr>
              <a:t/>
            </a:r>
            <a:br>
              <a:rPr lang="el-GR" altLang="el-GR" sz="1350">
                <a:latin typeface="Arial" panose="020B0604020202020204" pitchFamily="34" charset="0"/>
              </a:rPr>
            </a:br>
            <a:endParaRPr lang="el-GR" altLang="el-GR" sz="1350">
              <a:latin typeface="Arial" panose="020B0604020202020204" pitchFamily="34" charset="0"/>
            </a:endParaRPr>
          </a:p>
        </p:txBody>
      </p:sp>
    </p:spTree>
    <p:extLst>
      <p:ext uri="{BB962C8B-B14F-4D97-AF65-F5344CB8AC3E}">
        <p14:creationId xmlns:p14="http://schemas.microsoft.com/office/powerpoint/2010/main" val="3311238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341"/>
            <a:ext cx="6553200" cy="1143000"/>
          </a:xfrm>
        </p:spPr>
        <p:txBody>
          <a:bodyPr>
            <a:noAutofit/>
          </a:bodyPr>
          <a:lstStyle/>
          <a:p>
            <a:r>
              <a:rPr lang="en-US" sz="3200" dirty="0" smtClean="0"/>
              <a:t>RAM Assessor / Management Entity</a:t>
            </a:r>
            <a:endParaRPr lang="el-GR" sz="3200" dirty="0"/>
          </a:p>
        </p:txBody>
      </p:sp>
      <p:sp>
        <p:nvSpPr>
          <p:cNvPr id="10" name="Rectangle 3"/>
          <p:cNvSpPr>
            <a:spLocks noChangeArrowheads="1"/>
          </p:cNvSpPr>
          <p:nvPr/>
        </p:nvSpPr>
        <p:spPr bwMode="auto">
          <a:xfrm>
            <a:off x="2102644" y="1984096"/>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l-GR" altLang="el-GR" sz="1350">
                <a:latin typeface="Arial" panose="020B0604020202020204" pitchFamily="34" charset="0"/>
              </a:rPr>
              <a:t/>
            </a:r>
            <a:br>
              <a:rPr lang="el-GR" altLang="el-GR" sz="1350">
                <a:latin typeface="Arial" panose="020B0604020202020204" pitchFamily="34" charset="0"/>
              </a:rPr>
            </a:br>
            <a:endParaRPr lang="el-GR" altLang="el-GR" sz="1350">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93540303"/>
              </p:ext>
            </p:extLst>
          </p:nvPr>
        </p:nvGraphicFramePr>
        <p:xfrm>
          <a:off x="971600" y="1340768"/>
          <a:ext cx="7560840" cy="4872600"/>
        </p:xfrm>
        <a:graphic>
          <a:graphicData uri="http://schemas.openxmlformats.org/drawingml/2006/table">
            <a:tbl>
              <a:tblPr/>
              <a:tblGrid>
                <a:gridCol w="2520280"/>
                <a:gridCol w="2880320"/>
                <a:gridCol w="2160240"/>
              </a:tblGrid>
              <a:tr h="258557">
                <a:tc>
                  <a:txBody>
                    <a:bodyPr/>
                    <a:lstStyle/>
                    <a:p>
                      <a:pPr algn="l"/>
                      <a:r>
                        <a:rPr lang="en-US" sz="1600" b="1" dirty="0" err="1" smtClean="0">
                          <a:effectLst/>
                        </a:rPr>
                        <a:t>AssessorAcronym</a:t>
                      </a:r>
                      <a:endParaRPr lang="en-US" sz="1600" b="1" dirty="0">
                        <a:effectLst/>
                      </a:endParaRPr>
                    </a:p>
                  </a:txBody>
                  <a:tcPr marL="53720" marR="53720" marT="26860" marB="26860" anchor="ctr">
                    <a:lnL>
                      <a:noFill/>
                    </a:lnL>
                    <a:lnR>
                      <a:noFill/>
                    </a:lnR>
                    <a:lnT>
                      <a:noFill/>
                    </a:lnT>
                    <a:lnB>
                      <a:noFill/>
                    </a:lnB>
                    <a:solidFill>
                      <a:schemeClr val="bg1">
                        <a:lumMod val="85000"/>
                      </a:schemeClr>
                    </a:solidFill>
                  </a:tcPr>
                </a:tc>
                <a:tc>
                  <a:txBody>
                    <a:bodyPr/>
                    <a:lstStyle/>
                    <a:p>
                      <a:pPr algn="l"/>
                      <a:r>
                        <a:rPr lang="en-US" sz="1600" b="1" dirty="0" err="1" smtClean="0">
                          <a:effectLst/>
                        </a:rPr>
                        <a:t>AssessorName</a:t>
                      </a:r>
                      <a:endParaRPr lang="en-US" sz="1600" b="1" dirty="0">
                        <a:effectLst/>
                      </a:endParaRPr>
                    </a:p>
                  </a:txBody>
                  <a:tcPr marL="53720" marR="53720" marT="26860" marB="26860" anchor="ctr">
                    <a:lnL>
                      <a:noFill/>
                    </a:lnL>
                    <a:lnR>
                      <a:noFill/>
                    </a:lnR>
                    <a:lnT>
                      <a:noFill/>
                    </a:lnT>
                    <a:lnB>
                      <a:noFill/>
                    </a:lnB>
                    <a:solidFill>
                      <a:schemeClr val="bg1">
                        <a:lumMod val="85000"/>
                      </a:schemeClr>
                    </a:solidFill>
                  </a:tcPr>
                </a:tc>
                <a:tc>
                  <a:txBody>
                    <a:bodyPr/>
                    <a:lstStyle/>
                    <a:p>
                      <a:pPr algn="l"/>
                      <a:r>
                        <a:rPr lang="en-US" sz="1600" b="1" dirty="0" err="1" smtClean="0">
                          <a:effectLst/>
                        </a:rPr>
                        <a:t>ManagementEntity</a:t>
                      </a:r>
                      <a:endParaRPr lang="en-US" sz="1600" b="1" dirty="0">
                        <a:effectLst/>
                      </a:endParaRPr>
                    </a:p>
                  </a:txBody>
                  <a:tcPr marL="53720" marR="53720" marT="26860" marB="26860" anchor="ctr">
                    <a:lnL>
                      <a:noFill/>
                    </a:lnL>
                    <a:lnR>
                      <a:noFill/>
                    </a:lnR>
                    <a:lnT>
                      <a:noFill/>
                    </a:lnT>
                    <a:lnB>
                      <a:noFill/>
                    </a:lnB>
                    <a:solidFill>
                      <a:schemeClr val="bg1">
                        <a:lumMod val="85000"/>
                      </a:schemeClr>
                    </a:solidFill>
                  </a:tcPr>
                </a:tc>
              </a:tr>
              <a:tr h="650175">
                <a:tc>
                  <a:txBody>
                    <a:bodyPr/>
                    <a:lstStyle/>
                    <a:p>
                      <a:r>
                        <a:rPr lang="en-US" sz="1600" dirty="0"/>
                        <a:t>DFO</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dirty="0"/>
                        <a:t>Department of Fisheries and Oceans, Canada national management</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a:t>DFO</a:t>
                      </a:r>
                    </a:p>
                  </a:txBody>
                  <a:tcPr marL="53720" marR="53720" marT="26860" marB="26860" anchor="ctr">
                    <a:lnL>
                      <a:noFill/>
                    </a:lnL>
                    <a:lnR>
                      <a:noFill/>
                    </a:lnR>
                    <a:lnT>
                      <a:noFill/>
                    </a:lnT>
                    <a:lnB>
                      <a:noFill/>
                    </a:lnB>
                    <a:solidFill>
                      <a:schemeClr val="bg1">
                        <a:lumMod val="85000"/>
                      </a:schemeClr>
                    </a:solidFill>
                  </a:tcPr>
                </a:tc>
              </a:tr>
              <a:tr h="454366">
                <a:tc>
                  <a:txBody>
                    <a:bodyPr/>
                    <a:lstStyle/>
                    <a:p>
                      <a:r>
                        <a:rPr lang="en-US" sz="1600"/>
                        <a:t>DFO</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dirty="0"/>
                        <a:t>Department of Fisheries and Oceans</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a:t>DFO</a:t>
                      </a:r>
                    </a:p>
                  </a:txBody>
                  <a:tcPr marL="53720" marR="53720" marT="26860" marB="26860" anchor="ctr">
                    <a:lnL>
                      <a:noFill/>
                    </a:lnL>
                    <a:lnR>
                      <a:noFill/>
                    </a:lnR>
                    <a:lnT>
                      <a:noFill/>
                    </a:lnT>
                    <a:lnB>
                      <a:noFill/>
                    </a:lnB>
                    <a:solidFill>
                      <a:schemeClr val="bg1">
                        <a:lumMod val="85000"/>
                      </a:schemeClr>
                    </a:solidFill>
                  </a:tcPr>
                </a:tc>
              </a:tr>
              <a:tr h="454366">
                <a:tc>
                  <a:txBody>
                    <a:bodyPr/>
                    <a:lstStyle/>
                    <a:p>
                      <a:r>
                        <a:rPr lang="en-US" sz="1600" dirty="0"/>
                        <a:t>DFO-NFLD</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dirty="0"/>
                        <a:t>Department of Fisheries and Oceans - Newfoundland Region</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a:t>DFO</a:t>
                      </a:r>
                    </a:p>
                  </a:txBody>
                  <a:tcPr marL="53720" marR="53720" marT="26860" marB="26860" anchor="ctr">
                    <a:lnL>
                      <a:noFill/>
                    </a:lnL>
                    <a:lnR>
                      <a:noFill/>
                    </a:lnR>
                    <a:lnT>
                      <a:noFill/>
                    </a:lnT>
                    <a:lnB>
                      <a:noFill/>
                    </a:lnB>
                    <a:solidFill>
                      <a:schemeClr val="bg1">
                        <a:lumMod val="85000"/>
                      </a:schemeClr>
                    </a:solidFill>
                  </a:tcPr>
                </a:tc>
              </a:tr>
              <a:tr h="454366">
                <a:tc>
                  <a:txBody>
                    <a:bodyPr/>
                    <a:lstStyle/>
                    <a:p>
                      <a:r>
                        <a:rPr lang="en-US" sz="1600"/>
                        <a:t>DFO-ARCTIC</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dirty="0"/>
                        <a:t>Department of Fisheries and Oceans - Arctic Region</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a:t>DFO</a:t>
                      </a:r>
                    </a:p>
                  </a:txBody>
                  <a:tcPr marL="53720" marR="53720" marT="26860" marB="26860" anchor="ctr">
                    <a:lnL>
                      <a:noFill/>
                    </a:lnL>
                    <a:lnR>
                      <a:noFill/>
                    </a:lnR>
                    <a:lnT>
                      <a:noFill/>
                    </a:lnT>
                    <a:lnB>
                      <a:noFill/>
                    </a:lnB>
                    <a:solidFill>
                      <a:schemeClr val="bg1">
                        <a:lumMod val="85000"/>
                      </a:schemeClr>
                    </a:solidFill>
                  </a:tcPr>
                </a:tc>
              </a:tr>
              <a:tr h="454366">
                <a:tc>
                  <a:txBody>
                    <a:bodyPr/>
                    <a:lstStyle/>
                    <a:p>
                      <a:r>
                        <a:rPr lang="en-US" sz="1600"/>
                        <a:t>DFO-PAC</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dirty="0"/>
                        <a:t>Department of Fisheries and Oceans - Pacific Region</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dirty="0"/>
                        <a:t>DFO</a:t>
                      </a:r>
                    </a:p>
                  </a:txBody>
                  <a:tcPr marL="53720" marR="53720" marT="26860" marB="26860" anchor="ctr">
                    <a:lnL>
                      <a:noFill/>
                    </a:lnL>
                    <a:lnR>
                      <a:noFill/>
                    </a:lnR>
                    <a:lnT>
                      <a:noFill/>
                    </a:lnT>
                    <a:lnB>
                      <a:noFill/>
                    </a:lnB>
                    <a:solidFill>
                      <a:schemeClr val="bg1">
                        <a:lumMod val="85000"/>
                      </a:schemeClr>
                    </a:solidFill>
                  </a:tcPr>
                </a:tc>
              </a:tr>
              <a:tr h="454366">
                <a:tc>
                  <a:txBody>
                    <a:bodyPr/>
                    <a:lstStyle/>
                    <a:p>
                      <a:r>
                        <a:rPr lang="en-US" sz="1600"/>
                        <a:t>DFO-QUE</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a:t>Department of Fisheries and Oceans - Quebec Region</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dirty="0"/>
                        <a:t>DFO</a:t>
                      </a:r>
                    </a:p>
                  </a:txBody>
                  <a:tcPr marL="53720" marR="53720" marT="26860" marB="26860" anchor="ctr">
                    <a:lnL>
                      <a:noFill/>
                    </a:lnL>
                    <a:lnR>
                      <a:noFill/>
                    </a:lnR>
                    <a:lnT>
                      <a:noFill/>
                    </a:lnT>
                    <a:lnB>
                      <a:noFill/>
                    </a:lnB>
                    <a:solidFill>
                      <a:schemeClr val="bg1">
                        <a:lumMod val="85000"/>
                      </a:schemeClr>
                    </a:solidFill>
                  </a:tcPr>
                </a:tc>
              </a:tr>
              <a:tr h="454366">
                <a:tc>
                  <a:txBody>
                    <a:bodyPr/>
                    <a:lstStyle/>
                    <a:p>
                      <a:r>
                        <a:rPr lang="en-US" sz="1600"/>
                        <a:t>DFO-MAR</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a:t>Department of Fisheries and Oceans - Maritimes Region</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dirty="0"/>
                        <a:t>DFO</a:t>
                      </a:r>
                    </a:p>
                  </a:txBody>
                  <a:tcPr marL="53720" marR="53720" marT="26860" marB="26860" anchor="ctr">
                    <a:lnL>
                      <a:noFill/>
                    </a:lnL>
                    <a:lnR>
                      <a:noFill/>
                    </a:lnR>
                    <a:lnT>
                      <a:noFill/>
                    </a:lnT>
                    <a:lnB>
                      <a:noFill/>
                    </a:lnB>
                    <a:solidFill>
                      <a:schemeClr val="bg1">
                        <a:lumMod val="85000"/>
                      </a:schemeClr>
                    </a:solidFill>
                  </a:tcPr>
                </a:tc>
              </a:tr>
              <a:tr h="454366">
                <a:tc>
                  <a:txBody>
                    <a:bodyPr/>
                    <a:lstStyle/>
                    <a:p>
                      <a:r>
                        <a:rPr lang="en-US" sz="1600" dirty="0"/>
                        <a:t>DFO-SG</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a:t>Department of Fisheries and Oceans - Southern Gulf Region</a:t>
                      </a:r>
                    </a:p>
                  </a:txBody>
                  <a:tcPr marL="53720" marR="53720" marT="26860" marB="26860" anchor="ctr">
                    <a:lnL>
                      <a:noFill/>
                    </a:lnL>
                    <a:lnR>
                      <a:noFill/>
                    </a:lnR>
                    <a:lnT>
                      <a:noFill/>
                    </a:lnT>
                    <a:lnB>
                      <a:noFill/>
                    </a:lnB>
                    <a:solidFill>
                      <a:schemeClr val="bg1">
                        <a:lumMod val="85000"/>
                      </a:schemeClr>
                    </a:solidFill>
                  </a:tcPr>
                </a:tc>
                <a:tc>
                  <a:txBody>
                    <a:bodyPr/>
                    <a:lstStyle/>
                    <a:p>
                      <a:r>
                        <a:rPr lang="en-US" sz="1600" dirty="0"/>
                        <a:t>DFO</a:t>
                      </a:r>
                    </a:p>
                  </a:txBody>
                  <a:tcPr marL="53720" marR="53720" marT="26860" marB="26860"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1140469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341"/>
            <a:ext cx="6553200" cy="1143000"/>
          </a:xfrm>
        </p:spPr>
        <p:txBody>
          <a:bodyPr>
            <a:noAutofit/>
          </a:bodyPr>
          <a:lstStyle/>
          <a:p>
            <a:r>
              <a:rPr lang="en-US" sz="3200" dirty="0" smtClean="0"/>
              <a:t>RAM Abundance Rate</a:t>
            </a:r>
            <a:endParaRPr lang="el-GR" sz="3200" dirty="0"/>
          </a:p>
        </p:txBody>
      </p:sp>
      <p:sp>
        <p:nvSpPr>
          <p:cNvPr id="10" name="Rectangle 3"/>
          <p:cNvSpPr>
            <a:spLocks noChangeArrowheads="1"/>
          </p:cNvSpPr>
          <p:nvPr/>
        </p:nvSpPr>
        <p:spPr bwMode="auto">
          <a:xfrm>
            <a:off x="2102644" y="1984096"/>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l-GR" altLang="el-GR" sz="1350">
                <a:latin typeface="Arial" panose="020B0604020202020204" pitchFamily="34" charset="0"/>
              </a:rPr>
              <a:t/>
            </a:r>
            <a:br>
              <a:rPr lang="el-GR" altLang="el-GR" sz="1350">
                <a:latin typeface="Arial" panose="020B0604020202020204" pitchFamily="34" charset="0"/>
              </a:rPr>
            </a:br>
            <a:endParaRPr lang="el-GR" altLang="el-GR" sz="135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9231082"/>
              </p:ext>
            </p:extLst>
          </p:nvPr>
        </p:nvGraphicFramePr>
        <p:xfrm>
          <a:off x="323528" y="1628800"/>
          <a:ext cx="8496944" cy="4104455"/>
        </p:xfrm>
        <a:graphic>
          <a:graphicData uri="http://schemas.openxmlformats.org/drawingml/2006/table">
            <a:tbl>
              <a:tblPr/>
              <a:tblGrid>
                <a:gridCol w="2952328"/>
                <a:gridCol w="1224136"/>
                <a:gridCol w="1440160"/>
                <a:gridCol w="1180931"/>
                <a:gridCol w="1699389"/>
              </a:tblGrid>
              <a:tr h="530605">
                <a:tc>
                  <a:txBody>
                    <a:bodyPr/>
                    <a:lstStyle/>
                    <a:p>
                      <a:pPr algn="l"/>
                      <a:r>
                        <a:rPr lang="en-US" sz="1600" b="1" dirty="0" smtClean="0">
                          <a:effectLst/>
                        </a:rPr>
                        <a:t>Assessment</a:t>
                      </a:r>
                      <a:endParaRPr lang="en-US" sz="1600" b="1" dirty="0">
                        <a:effectLst/>
                      </a:endParaRPr>
                    </a:p>
                  </a:txBody>
                  <a:tcPr marL="26533" marR="26533" marT="13266" marB="13266" anchor="ctr">
                    <a:lnL>
                      <a:noFill/>
                    </a:lnL>
                    <a:lnR>
                      <a:noFill/>
                    </a:lnR>
                    <a:lnT>
                      <a:noFill/>
                    </a:lnT>
                    <a:lnB>
                      <a:noFill/>
                    </a:lnB>
                    <a:solidFill>
                      <a:schemeClr val="bg1">
                        <a:lumMod val="85000"/>
                      </a:schemeClr>
                    </a:solidFill>
                  </a:tcPr>
                </a:tc>
                <a:tc>
                  <a:txBody>
                    <a:bodyPr/>
                    <a:lstStyle/>
                    <a:p>
                      <a:pPr algn="l"/>
                      <a:r>
                        <a:rPr lang="en-US" sz="1600" b="1" dirty="0" smtClean="0">
                          <a:effectLst/>
                        </a:rPr>
                        <a:t>Indicator</a:t>
                      </a:r>
                      <a:endParaRPr lang="en-US" sz="1600" b="1" dirty="0">
                        <a:effectLst/>
                      </a:endParaRPr>
                    </a:p>
                  </a:txBody>
                  <a:tcPr marL="26533" marR="26533" marT="13266" marB="13266" anchor="ctr">
                    <a:lnL>
                      <a:noFill/>
                    </a:lnL>
                    <a:lnR>
                      <a:noFill/>
                    </a:lnR>
                    <a:lnT>
                      <a:noFill/>
                    </a:lnT>
                    <a:lnB>
                      <a:noFill/>
                    </a:lnB>
                    <a:solidFill>
                      <a:schemeClr val="bg1">
                        <a:lumMod val="85000"/>
                      </a:schemeClr>
                    </a:solidFill>
                  </a:tcPr>
                </a:tc>
                <a:tc>
                  <a:txBody>
                    <a:bodyPr/>
                    <a:lstStyle/>
                    <a:p>
                      <a:pPr algn="l"/>
                      <a:r>
                        <a:rPr lang="en-US" sz="1600" b="1" dirty="0" smtClean="0">
                          <a:effectLst/>
                        </a:rPr>
                        <a:t>Value</a:t>
                      </a:r>
                      <a:endParaRPr lang="en-US" sz="1600" b="1" dirty="0">
                        <a:effectLst/>
                      </a:endParaRPr>
                    </a:p>
                  </a:txBody>
                  <a:tcPr marL="26533" marR="26533" marT="13266" marB="13266" anchor="ctr">
                    <a:lnL>
                      <a:noFill/>
                    </a:lnL>
                    <a:lnR>
                      <a:noFill/>
                    </a:lnR>
                    <a:lnT>
                      <a:noFill/>
                    </a:lnT>
                    <a:lnB>
                      <a:noFill/>
                    </a:lnB>
                    <a:solidFill>
                      <a:schemeClr val="bg1">
                        <a:lumMod val="85000"/>
                      </a:schemeClr>
                    </a:solidFill>
                  </a:tcPr>
                </a:tc>
                <a:tc>
                  <a:txBody>
                    <a:bodyPr/>
                    <a:lstStyle/>
                    <a:p>
                      <a:pPr algn="l"/>
                      <a:r>
                        <a:rPr lang="en-US" sz="1600" b="1" dirty="0" smtClean="0">
                          <a:effectLst/>
                        </a:rPr>
                        <a:t>Unit</a:t>
                      </a:r>
                      <a:endParaRPr lang="en-US" sz="1600" b="1" dirty="0">
                        <a:effectLst/>
                      </a:endParaRPr>
                    </a:p>
                  </a:txBody>
                  <a:tcPr marL="26533" marR="26533" marT="13266" marB="13266" anchor="ctr">
                    <a:lnL>
                      <a:noFill/>
                    </a:lnL>
                    <a:lnR>
                      <a:noFill/>
                    </a:lnR>
                    <a:lnT>
                      <a:noFill/>
                    </a:lnT>
                    <a:lnB>
                      <a:noFill/>
                    </a:lnB>
                    <a:solidFill>
                      <a:schemeClr val="bg1">
                        <a:lumMod val="85000"/>
                      </a:schemeClr>
                    </a:solidFill>
                  </a:tcPr>
                </a:tc>
                <a:tc>
                  <a:txBody>
                    <a:bodyPr/>
                    <a:lstStyle/>
                    <a:p>
                      <a:pPr algn="l"/>
                      <a:r>
                        <a:rPr lang="en-US" sz="1600" b="1" dirty="0" smtClean="0">
                          <a:effectLst/>
                        </a:rPr>
                        <a:t>Timespan</a:t>
                      </a:r>
                      <a:endParaRPr lang="en-US" sz="1600" b="1" dirty="0">
                        <a:effectLst/>
                      </a:endParaRPr>
                    </a:p>
                  </a:txBody>
                  <a:tcPr marL="26533" marR="26533" marT="13266" marB="13266" anchor="ctr">
                    <a:lnL>
                      <a:noFill/>
                    </a:lnL>
                    <a:lnR>
                      <a:noFill/>
                    </a:lnR>
                    <a:lnT>
                      <a:noFill/>
                    </a:lnT>
                    <a:lnB>
                      <a:noFill/>
                    </a:lnB>
                    <a:solidFill>
                      <a:schemeClr val="bg1">
                        <a:lumMod val="85000"/>
                      </a:schemeClr>
                    </a:solidFill>
                  </a:tcPr>
                </a:tc>
              </a:tr>
              <a:tr h="772510">
                <a:tc>
                  <a:txBody>
                    <a:bodyPr/>
                    <a:lstStyle/>
                    <a:p>
                      <a:r>
                        <a:rPr lang="en-US" sz="1600"/>
                        <a:t>NEFSC-ATHAL5YZ-1800-2007-COL</a:t>
                      </a:r>
                    </a:p>
                  </a:txBody>
                  <a:tcPr marL="26533" marR="26533" marT="13266" marB="13266" anchor="ctr">
                    <a:lnL>
                      <a:noFill/>
                    </a:lnL>
                    <a:lnR>
                      <a:noFill/>
                    </a:lnR>
                    <a:lnT>
                      <a:noFill/>
                    </a:lnT>
                    <a:lnB>
                      <a:noFill/>
                    </a:lnB>
                    <a:solidFill>
                      <a:schemeClr val="bg1">
                        <a:lumMod val="85000"/>
                      </a:schemeClr>
                    </a:solidFill>
                  </a:tcPr>
                </a:tc>
                <a:tc>
                  <a:txBody>
                    <a:bodyPr/>
                    <a:lstStyle/>
                    <a:p>
                      <a:r>
                        <a:rPr lang="en-US" sz="1600" dirty="0"/>
                        <a:t>Abundance</a:t>
                      </a:r>
                    </a:p>
                  </a:txBody>
                  <a:tcPr marL="26533" marR="26533" marT="13266" marB="13266" anchor="ctr">
                    <a:lnL>
                      <a:noFill/>
                    </a:lnL>
                    <a:lnR>
                      <a:noFill/>
                    </a:lnR>
                    <a:lnT>
                      <a:noFill/>
                    </a:lnT>
                    <a:lnB>
                      <a:noFill/>
                    </a:lnB>
                    <a:solidFill>
                      <a:schemeClr val="bg1">
                        <a:lumMod val="85000"/>
                      </a:schemeClr>
                    </a:solidFill>
                  </a:tcPr>
                </a:tc>
                <a:tc>
                  <a:txBody>
                    <a:bodyPr/>
                    <a:lstStyle/>
                    <a:p>
                      <a:r>
                        <a:rPr lang="el-GR" sz="1600"/>
                        <a:t>49000.0</a:t>
                      </a:r>
                    </a:p>
                  </a:txBody>
                  <a:tcPr marL="26533" marR="26533" marT="13266" marB="13266" anchor="ctr">
                    <a:lnL>
                      <a:noFill/>
                    </a:lnL>
                    <a:lnR>
                      <a:noFill/>
                    </a:lnR>
                    <a:lnT>
                      <a:noFill/>
                    </a:lnT>
                    <a:lnB>
                      <a:noFill/>
                    </a:lnB>
                    <a:solidFill>
                      <a:schemeClr val="bg1">
                        <a:lumMod val="85000"/>
                      </a:schemeClr>
                    </a:solidFill>
                  </a:tcPr>
                </a:tc>
                <a:tc>
                  <a:txBody>
                    <a:bodyPr/>
                    <a:lstStyle/>
                    <a:p>
                      <a:r>
                        <a:rPr lang="en-US" sz="1600" dirty="0"/>
                        <a:t>tones</a:t>
                      </a:r>
                    </a:p>
                  </a:txBody>
                  <a:tcPr marL="26533" marR="26533" marT="13266" marB="13266" anchor="ctr">
                    <a:lnL>
                      <a:noFill/>
                    </a:lnL>
                    <a:lnR>
                      <a:noFill/>
                    </a:lnR>
                    <a:lnT>
                      <a:noFill/>
                    </a:lnT>
                    <a:lnB>
                      <a:noFill/>
                    </a:lnB>
                    <a:solidFill>
                      <a:schemeClr val="bg1">
                        <a:lumMod val="85000"/>
                      </a:schemeClr>
                    </a:solidFill>
                  </a:tcPr>
                </a:tc>
                <a:tc>
                  <a:txBody>
                    <a:bodyPr/>
                    <a:lstStyle/>
                    <a:p>
                      <a:r>
                        <a:rPr lang="el-GR" sz="1600"/>
                        <a:t>1800-2007</a:t>
                      </a:r>
                    </a:p>
                  </a:txBody>
                  <a:tcPr marL="26533" marR="26533" marT="13266" marB="13266" anchor="ctr">
                    <a:lnL>
                      <a:noFill/>
                    </a:lnL>
                    <a:lnR>
                      <a:noFill/>
                    </a:lnR>
                    <a:lnT>
                      <a:noFill/>
                    </a:lnT>
                    <a:lnB>
                      <a:noFill/>
                    </a:lnB>
                    <a:solidFill>
                      <a:schemeClr val="bg1">
                        <a:lumMod val="85000"/>
                      </a:schemeClr>
                    </a:solidFill>
                  </a:tcPr>
                </a:tc>
              </a:tr>
              <a:tr h="1014415">
                <a:tc>
                  <a:txBody>
                    <a:bodyPr/>
                    <a:lstStyle/>
                    <a:p>
                      <a:r>
                        <a:rPr lang="en-US" sz="1600" dirty="0"/>
                        <a:t>AFSC-YSOLEBSAI-1949-2010-STACHURA</a:t>
                      </a:r>
                    </a:p>
                  </a:txBody>
                  <a:tcPr marL="26533" marR="26533" marT="13266" marB="13266" anchor="ctr">
                    <a:lnL>
                      <a:noFill/>
                    </a:lnL>
                    <a:lnR>
                      <a:noFill/>
                    </a:lnR>
                    <a:lnT>
                      <a:noFill/>
                    </a:lnT>
                    <a:lnB>
                      <a:noFill/>
                    </a:lnB>
                    <a:solidFill>
                      <a:schemeClr val="bg1">
                        <a:lumMod val="85000"/>
                      </a:schemeClr>
                    </a:solidFill>
                  </a:tcPr>
                </a:tc>
                <a:tc>
                  <a:txBody>
                    <a:bodyPr/>
                    <a:lstStyle/>
                    <a:p>
                      <a:r>
                        <a:rPr lang="en-US" sz="1600"/>
                        <a:t>Abundance</a:t>
                      </a:r>
                    </a:p>
                  </a:txBody>
                  <a:tcPr marL="26533" marR="26533" marT="13266" marB="13266" anchor="ctr">
                    <a:lnL>
                      <a:noFill/>
                    </a:lnL>
                    <a:lnR>
                      <a:noFill/>
                    </a:lnR>
                    <a:lnT>
                      <a:noFill/>
                    </a:lnT>
                    <a:lnB>
                      <a:noFill/>
                    </a:lnB>
                    <a:solidFill>
                      <a:schemeClr val="bg1">
                        <a:lumMod val="85000"/>
                      </a:schemeClr>
                    </a:solidFill>
                  </a:tcPr>
                </a:tc>
                <a:tc>
                  <a:txBody>
                    <a:bodyPr/>
                    <a:lstStyle/>
                    <a:p>
                      <a:r>
                        <a:rPr lang="el-GR" sz="1600"/>
                        <a:t>1252372.17305801</a:t>
                      </a:r>
                    </a:p>
                  </a:txBody>
                  <a:tcPr marL="26533" marR="26533" marT="13266" marB="13266" anchor="ctr">
                    <a:lnL>
                      <a:noFill/>
                    </a:lnL>
                    <a:lnR>
                      <a:noFill/>
                    </a:lnR>
                    <a:lnT>
                      <a:noFill/>
                    </a:lnT>
                    <a:lnB>
                      <a:noFill/>
                    </a:lnB>
                    <a:solidFill>
                      <a:schemeClr val="bg1">
                        <a:lumMod val="85000"/>
                      </a:schemeClr>
                    </a:solidFill>
                  </a:tcPr>
                </a:tc>
                <a:tc>
                  <a:txBody>
                    <a:bodyPr/>
                    <a:lstStyle/>
                    <a:p>
                      <a:r>
                        <a:rPr lang="en-US" sz="1600" dirty="0"/>
                        <a:t>tones</a:t>
                      </a:r>
                    </a:p>
                  </a:txBody>
                  <a:tcPr marL="26533" marR="26533" marT="13266" marB="13266" anchor="ctr">
                    <a:lnL>
                      <a:noFill/>
                    </a:lnL>
                    <a:lnR>
                      <a:noFill/>
                    </a:lnR>
                    <a:lnT>
                      <a:noFill/>
                    </a:lnT>
                    <a:lnB>
                      <a:noFill/>
                    </a:lnB>
                    <a:solidFill>
                      <a:schemeClr val="bg1">
                        <a:lumMod val="85000"/>
                      </a:schemeClr>
                    </a:solidFill>
                  </a:tcPr>
                </a:tc>
                <a:tc>
                  <a:txBody>
                    <a:bodyPr/>
                    <a:lstStyle/>
                    <a:p>
                      <a:r>
                        <a:rPr lang="el-GR" sz="1600"/>
                        <a:t>1949-2010</a:t>
                      </a:r>
                    </a:p>
                  </a:txBody>
                  <a:tcPr marL="26533" marR="26533" marT="13266" marB="13266" anchor="ctr">
                    <a:lnL>
                      <a:noFill/>
                    </a:lnL>
                    <a:lnR>
                      <a:noFill/>
                    </a:lnR>
                    <a:lnT>
                      <a:noFill/>
                    </a:lnT>
                    <a:lnB>
                      <a:noFill/>
                    </a:lnB>
                    <a:solidFill>
                      <a:schemeClr val="bg1">
                        <a:lumMod val="85000"/>
                      </a:schemeClr>
                    </a:solidFill>
                  </a:tcPr>
                </a:tc>
              </a:tr>
              <a:tr h="772510">
                <a:tc>
                  <a:txBody>
                    <a:bodyPr/>
                    <a:lstStyle/>
                    <a:p>
                      <a:r>
                        <a:rPr lang="en-US" sz="1600" dirty="0"/>
                        <a:t>SEFSC-VSNAPSATLC-1945-2012-HIVELY</a:t>
                      </a:r>
                    </a:p>
                  </a:txBody>
                  <a:tcPr marL="26533" marR="26533" marT="13266" marB="13266" anchor="ctr">
                    <a:lnL>
                      <a:noFill/>
                    </a:lnL>
                    <a:lnR>
                      <a:noFill/>
                    </a:lnR>
                    <a:lnT>
                      <a:noFill/>
                    </a:lnT>
                    <a:lnB>
                      <a:noFill/>
                    </a:lnB>
                    <a:solidFill>
                      <a:schemeClr val="bg1">
                        <a:lumMod val="85000"/>
                      </a:schemeClr>
                    </a:solidFill>
                  </a:tcPr>
                </a:tc>
                <a:tc>
                  <a:txBody>
                    <a:bodyPr/>
                    <a:lstStyle/>
                    <a:p>
                      <a:r>
                        <a:rPr lang="en-US" sz="1600"/>
                        <a:t>Abundance</a:t>
                      </a:r>
                    </a:p>
                  </a:txBody>
                  <a:tcPr marL="26533" marR="26533" marT="13266" marB="13266" anchor="ctr">
                    <a:lnL>
                      <a:noFill/>
                    </a:lnL>
                    <a:lnR>
                      <a:noFill/>
                    </a:lnR>
                    <a:lnT>
                      <a:noFill/>
                    </a:lnT>
                    <a:lnB>
                      <a:noFill/>
                    </a:lnB>
                    <a:solidFill>
                      <a:schemeClr val="bg1">
                        <a:lumMod val="85000"/>
                      </a:schemeClr>
                    </a:solidFill>
                  </a:tcPr>
                </a:tc>
                <a:tc>
                  <a:txBody>
                    <a:bodyPr/>
                    <a:lstStyle/>
                    <a:p>
                      <a:r>
                        <a:rPr lang="el-GR" sz="1600"/>
                        <a:t>2252.0</a:t>
                      </a:r>
                    </a:p>
                  </a:txBody>
                  <a:tcPr marL="26533" marR="26533" marT="13266" marB="13266" anchor="ctr">
                    <a:lnL>
                      <a:noFill/>
                    </a:lnL>
                    <a:lnR>
                      <a:noFill/>
                    </a:lnR>
                    <a:lnT>
                      <a:noFill/>
                    </a:lnT>
                    <a:lnB>
                      <a:noFill/>
                    </a:lnB>
                    <a:solidFill>
                      <a:schemeClr val="bg1">
                        <a:lumMod val="85000"/>
                      </a:schemeClr>
                    </a:solidFill>
                  </a:tcPr>
                </a:tc>
                <a:tc>
                  <a:txBody>
                    <a:bodyPr/>
                    <a:lstStyle/>
                    <a:p>
                      <a:r>
                        <a:rPr lang="en-US" sz="1600"/>
                        <a:t>tones</a:t>
                      </a:r>
                    </a:p>
                  </a:txBody>
                  <a:tcPr marL="26533" marR="26533" marT="13266" marB="13266" anchor="ctr">
                    <a:lnL>
                      <a:noFill/>
                    </a:lnL>
                    <a:lnR>
                      <a:noFill/>
                    </a:lnR>
                    <a:lnT>
                      <a:noFill/>
                    </a:lnT>
                    <a:lnB>
                      <a:noFill/>
                    </a:lnB>
                    <a:solidFill>
                      <a:schemeClr val="bg1">
                        <a:lumMod val="85000"/>
                      </a:schemeClr>
                    </a:solidFill>
                  </a:tcPr>
                </a:tc>
                <a:tc>
                  <a:txBody>
                    <a:bodyPr/>
                    <a:lstStyle/>
                    <a:p>
                      <a:r>
                        <a:rPr lang="el-GR" sz="1600"/>
                        <a:t>1945-2012</a:t>
                      </a:r>
                    </a:p>
                  </a:txBody>
                  <a:tcPr marL="26533" marR="26533" marT="13266" marB="13266" anchor="ctr">
                    <a:lnL>
                      <a:noFill/>
                    </a:lnL>
                    <a:lnR>
                      <a:noFill/>
                    </a:lnR>
                    <a:lnT>
                      <a:noFill/>
                    </a:lnT>
                    <a:lnB>
                      <a:noFill/>
                    </a:lnB>
                    <a:solidFill>
                      <a:schemeClr val="bg1">
                        <a:lumMod val="85000"/>
                      </a:schemeClr>
                    </a:solidFill>
                  </a:tcPr>
                </a:tc>
              </a:tr>
              <a:tr h="1014415">
                <a:tc>
                  <a:txBody>
                    <a:bodyPr/>
                    <a:lstStyle/>
                    <a:p>
                      <a:r>
                        <a:rPr lang="en-US" sz="1600"/>
                        <a:t>FAO-SPNWA-SARDWAZC-1990-2010-CHING</a:t>
                      </a:r>
                    </a:p>
                  </a:txBody>
                  <a:tcPr marL="26533" marR="26533" marT="13266" marB="13266" anchor="ctr">
                    <a:lnL>
                      <a:noFill/>
                    </a:lnL>
                    <a:lnR>
                      <a:noFill/>
                    </a:lnR>
                    <a:lnT>
                      <a:noFill/>
                    </a:lnT>
                    <a:lnB>
                      <a:noFill/>
                    </a:lnB>
                    <a:solidFill>
                      <a:schemeClr val="bg1">
                        <a:lumMod val="85000"/>
                      </a:schemeClr>
                    </a:solidFill>
                  </a:tcPr>
                </a:tc>
                <a:tc>
                  <a:txBody>
                    <a:bodyPr/>
                    <a:lstStyle/>
                    <a:p>
                      <a:r>
                        <a:rPr lang="en-US" sz="1600"/>
                        <a:t>Abundance</a:t>
                      </a:r>
                    </a:p>
                  </a:txBody>
                  <a:tcPr marL="26533" marR="26533" marT="13266" marB="13266" anchor="ctr">
                    <a:lnL>
                      <a:noFill/>
                    </a:lnL>
                    <a:lnR>
                      <a:noFill/>
                    </a:lnR>
                    <a:lnT>
                      <a:noFill/>
                    </a:lnT>
                    <a:lnB>
                      <a:noFill/>
                    </a:lnB>
                    <a:solidFill>
                      <a:schemeClr val="bg1">
                        <a:lumMod val="85000"/>
                      </a:schemeClr>
                    </a:solidFill>
                  </a:tcPr>
                </a:tc>
                <a:tc>
                  <a:txBody>
                    <a:bodyPr/>
                    <a:lstStyle/>
                    <a:p>
                      <a:r>
                        <a:rPr lang="el-GR" sz="1600"/>
                        <a:t>3400129.412</a:t>
                      </a:r>
                    </a:p>
                  </a:txBody>
                  <a:tcPr marL="26533" marR="26533" marT="13266" marB="13266" anchor="ctr">
                    <a:lnL>
                      <a:noFill/>
                    </a:lnL>
                    <a:lnR>
                      <a:noFill/>
                    </a:lnR>
                    <a:lnT>
                      <a:noFill/>
                    </a:lnT>
                    <a:lnB>
                      <a:noFill/>
                    </a:lnB>
                    <a:solidFill>
                      <a:schemeClr val="bg1">
                        <a:lumMod val="85000"/>
                      </a:schemeClr>
                    </a:solidFill>
                  </a:tcPr>
                </a:tc>
                <a:tc>
                  <a:txBody>
                    <a:bodyPr/>
                    <a:lstStyle/>
                    <a:p>
                      <a:r>
                        <a:rPr lang="en-US" sz="1600"/>
                        <a:t>tones</a:t>
                      </a:r>
                    </a:p>
                  </a:txBody>
                  <a:tcPr marL="26533" marR="26533" marT="13266" marB="13266" anchor="ctr">
                    <a:lnL>
                      <a:noFill/>
                    </a:lnL>
                    <a:lnR>
                      <a:noFill/>
                    </a:lnR>
                    <a:lnT>
                      <a:noFill/>
                    </a:lnT>
                    <a:lnB>
                      <a:noFill/>
                    </a:lnB>
                    <a:solidFill>
                      <a:schemeClr val="bg1">
                        <a:lumMod val="85000"/>
                      </a:schemeClr>
                    </a:solidFill>
                  </a:tcPr>
                </a:tc>
                <a:tc>
                  <a:txBody>
                    <a:bodyPr/>
                    <a:lstStyle/>
                    <a:p>
                      <a:r>
                        <a:rPr lang="el-GR" sz="1600" dirty="0"/>
                        <a:t>1990-2010</a:t>
                      </a:r>
                    </a:p>
                  </a:txBody>
                  <a:tcPr marL="26533" marR="26533" marT="13266" marB="13266"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340880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rmAutofit/>
          </a:bodyPr>
          <a:lstStyle/>
          <a:p>
            <a:r>
              <a:rPr lang="en-US" dirty="0" smtClean="0"/>
              <a:t>Competency Queries</a:t>
            </a:r>
            <a:endParaRPr lang="el-GR" dirty="0"/>
          </a:p>
        </p:txBody>
      </p:sp>
      <p:sp>
        <p:nvSpPr>
          <p:cNvPr id="4" name="Rectangle 3"/>
          <p:cNvSpPr/>
          <p:nvPr/>
        </p:nvSpPr>
        <p:spPr>
          <a:xfrm>
            <a:off x="395536" y="1412776"/>
            <a:ext cx="8496944" cy="4401205"/>
          </a:xfrm>
          <a:prstGeom prst="rect">
            <a:avLst/>
          </a:prstGeom>
        </p:spPr>
        <p:txBody>
          <a:bodyPr wrap="square">
            <a:spAutoFit/>
          </a:bodyPr>
          <a:lstStyle/>
          <a:p>
            <a:r>
              <a:rPr lang="en-US" sz="1400" b="1" dirty="0" smtClean="0">
                <a:solidFill>
                  <a:srgbClr val="303030"/>
                </a:solidFill>
                <a:latin typeface="Verdana" panose="020B0604030504040204" pitchFamily="34" charset="0"/>
              </a:rPr>
              <a:t>Imported Records</a:t>
            </a:r>
          </a:p>
          <a:p>
            <a:endParaRPr lang="en-US" sz="1400" b="1" dirty="0" smtClean="0">
              <a:solidFill>
                <a:srgbClr val="303030"/>
              </a:solidFill>
              <a:latin typeface="Verdana" panose="020B0604030504040204" pitchFamily="34" charset="0"/>
            </a:endParaRPr>
          </a:p>
          <a:p>
            <a:pPr marL="228600" indent="-228600" algn="just">
              <a:buAutoNum type="arabicPeriod"/>
            </a:pPr>
            <a:r>
              <a:rPr lang="en-US" sz="1400" dirty="0" smtClean="0">
                <a:solidFill>
                  <a:srgbClr val="303030"/>
                </a:solidFill>
                <a:latin typeface="Verdana" panose="020B0604030504040204" pitchFamily="34" charset="0"/>
              </a:rPr>
              <a:t>Retrieve </a:t>
            </a:r>
            <a:r>
              <a:rPr lang="en-US" sz="1400" dirty="0">
                <a:solidFill>
                  <a:srgbClr val="303030"/>
                </a:solidFill>
                <a:latin typeface="Verdana" panose="020B0604030504040204" pitchFamily="34" charset="0"/>
              </a:rPr>
              <a:t>all imported stocks names and sources (RAM, FIRMS, </a:t>
            </a:r>
            <a:r>
              <a:rPr lang="en-US" sz="1400" dirty="0" err="1">
                <a:solidFill>
                  <a:srgbClr val="303030"/>
                </a:solidFill>
                <a:latin typeface="Verdana" panose="020B0604030504040204" pitchFamily="34" charset="0"/>
              </a:rPr>
              <a:t>FishSource</a:t>
            </a:r>
            <a:r>
              <a:rPr lang="en-US" sz="1400" dirty="0" smtClean="0">
                <a:solidFill>
                  <a:srgbClr val="303030"/>
                </a:solidFill>
                <a:latin typeface="Verdana" panose="020B0604030504040204" pitchFamily="34" charset="0"/>
              </a:rPr>
              <a:t>).</a:t>
            </a:r>
          </a:p>
          <a:p>
            <a:pPr marL="228600" indent="-228600" algn="just">
              <a:buAutoNum type="arabicPeriod"/>
            </a:pPr>
            <a:endParaRPr lang="en-US" sz="1400" dirty="0">
              <a:solidFill>
                <a:srgbClr val="303030"/>
              </a:solidFill>
              <a:latin typeface="Verdana" panose="020B0604030504040204" pitchFamily="34" charset="0"/>
            </a:endParaRPr>
          </a:p>
          <a:p>
            <a:pPr algn="just"/>
            <a:r>
              <a:rPr lang="en-US" sz="1400" dirty="0" smtClean="0">
                <a:solidFill>
                  <a:srgbClr val="303030"/>
                </a:solidFill>
                <a:latin typeface="Verdana" panose="020B0604030504040204" pitchFamily="34" charset="0"/>
              </a:rPr>
              <a:t>2. Retrieve </a:t>
            </a:r>
            <a:r>
              <a:rPr lang="en-US" sz="1400" dirty="0">
                <a:solidFill>
                  <a:srgbClr val="303030"/>
                </a:solidFill>
                <a:latin typeface="Verdana" panose="020B0604030504040204" pitchFamily="34" charset="0"/>
              </a:rPr>
              <a:t>all imported stocks names and sources by Type (Type= assessment </a:t>
            </a:r>
            <a:r>
              <a:rPr lang="en-US" sz="1400" dirty="0" smtClean="0">
                <a:solidFill>
                  <a:srgbClr val="303030"/>
                </a:solidFill>
                <a:latin typeface="Verdana" panose="020B0604030504040204" pitchFamily="34" charset="0"/>
              </a:rPr>
              <a:t>unit/</a:t>
            </a:r>
            <a:endParaRPr lang="en-US" sz="1400" dirty="0">
              <a:solidFill>
                <a:srgbClr val="303030"/>
              </a:solidFill>
              <a:latin typeface="Verdana" panose="020B0604030504040204" pitchFamily="34" charset="0"/>
            </a:endParaRPr>
          </a:p>
          <a:p>
            <a:pPr algn="just"/>
            <a:r>
              <a:rPr lang="en-US" sz="1400" dirty="0">
                <a:solidFill>
                  <a:srgbClr val="303030"/>
                </a:solidFill>
                <a:latin typeface="Verdana" panose="020B0604030504040204" pitchFamily="34" charset="0"/>
              </a:rPr>
              <a:t>resource</a:t>
            </a:r>
            <a:r>
              <a:rPr lang="en-US" sz="1400" dirty="0" smtClean="0">
                <a:solidFill>
                  <a:srgbClr val="303030"/>
                </a:solidFill>
                <a:latin typeface="Verdana" panose="020B0604030504040204" pitchFamily="34" charset="0"/>
              </a:rPr>
              <a:t>).</a:t>
            </a:r>
          </a:p>
          <a:p>
            <a:pPr algn="just"/>
            <a:endParaRPr lang="en-US" sz="1400" dirty="0">
              <a:solidFill>
                <a:srgbClr val="303030"/>
              </a:solidFill>
              <a:latin typeface="Verdana" panose="020B0604030504040204" pitchFamily="34" charset="0"/>
            </a:endParaRPr>
          </a:p>
          <a:p>
            <a:pPr algn="just"/>
            <a:r>
              <a:rPr lang="en-US" sz="1400" dirty="0" smtClean="0">
                <a:solidFill>
                  <a:srgbClr val="303030"/>
                </a:solidFill>
                <a:latin typeface="Verdana" panose="020B0604030504040204" pitchFamily="34" charset="0"/>
              </a:rPr>
              <a:t>3. Retrieve </a:t>
            </a:r>
            <a:r>
              <a:rPr lang="en-US" sz="1400" dirty="0">
                <a:solidFill>
                  <a:srgbClr val="303030"/>
                </a:solidFill>
                <a:latin typeface="Verdana" panose="020B0604030504040204" pitchFamily="34" charset="0"/>
              </a:rPr>
              <a:t>all available information for all </a:t>
            </a:r>
            <a:r>
              <a:rPr lang="en-US" sz="1400" dirty="0" smtClean="0">
                <a:solidFill>
                  <a:srgbClr val="303030"/>
                </a:solidFill>
                <a:latin typeface="Verdana" panose="020B0604030504040204" pitchFamily="34" charset="0"/>
              </a:rPr>
              <a:t>fields.</a:t>
            </a:r>
          </a:p>
          <a:p>
            <a:pPr algn="just"/>
            <a:endParaRPr lang="en-US" sz="1400" dirty="0">
              <a:solidFill>
                <a:srgbClr val="303030"/>
              </a:solidFill>
              <a:latin typeface="Verdana" panose="020B0604030504040204" pitchFamily="34" charset="0"/>
            </a:endParaRPr>
          </a:p>
          <a:p>
            <a:pPr algn="just"/>
            <a:r>
              <a:rPr lang="en-US" sz="1400" dirty="0" smtClean="0">
                <a:solidFill>
                  <a:srgbClr val="303030"/>
                </a:solidFill>
                <a:latin typeface="Verdana" panose="020B0604030504040204" pitchFamily="34" charset="0"/>
              </a:rPr>
              <a:t>4. Retrieve </a:t>
            </a:r>
            <a:r>
              <a:rPr lang="en-US" sz="1400" dirty="0">
                <a:solidFill>
                  <a:srgbClr val="303030"/>
                </a:solidFill>
                <a:latin typeface="Verdana" panose="020B0604030504040204" pitchFamily="34" charset="0"/>
              </a:rPr>
              <a:t>the most updated information on all fields (the most recent)</a:t>
            </a:r>
          </a:p>
          <a:p>
            <a:pPr algn="just"/>
            <a:endParaRPr lang="en-US" sz="1400" dirty="0">
              <a:solidFill>
                <a:srgbClr val="303030"/>
              </a:solidFill>
              <a:latin typeface="Verdana" panose="020B0604030504040204" pitchFamily="34" charset="0"/>
            </a:endParaRPr>
          </a:p>
          <a:p>
            <a:pPr algn="just"/>
            <a:r>
              <a:rPr lang="en-US" sz="1400" dirty="0" smtClean="0">
                <a:solidFill>
                  <a:srgbClr val="303030"/>
                </a:solidFill>
                <a:latin typeface="Verdana" panose="020B0604030504040204" pitchFamily="34" charset="0"/>
              </a:rPr>
              <a:t>5. </a:t>
            </a:r>
            <a:r>
              <a:rPr lang="en-US" sz="1400" dirty="0">
                <a:solidFill>
                  <a:srgbClr val="303030"/>
                </a:solidFill>
                <a:latin typeface="Verdana" panose="020B0604030504040204" pitchFamily="34" charset="0"/>
              </a:rPr>
              <a:t>Retrieve all imported fishery names and sources </a:t>
            </a:r>
            <a:r>
              <a:rPr lang="en-US" sz="1400" dirty="0" smtClean="0">
                <a:solidFill>
                  <a:srgbClr val="303030"/>
                </a:solidFill>
                <a:latin typeface="Verdana" panose="020B0604030504040204" pitchFamily="34" charset="0"/>
              </a:rPr>
              <a:t>(</a:t>
            </a:r>
            <a:r>
              <a:rPr lang="en-US" sz="1400" dirty="0">
                <a:solidFill>
                  <a:srgbClr val="303030"/>
                </a:solidFill>
                <a:latin typeface="Verdana" panose="020B0604030504040204" pitchFamily="34" charset="0"/>
              </a:rPr>
              <a:t>RAM, FIRMS, </a:t>
            </a:r>
            <a:r>
              <a:rPr lang="en-US" sz="1400" dirty="0" err="1">
                <a:solidFill>
                  <a:srgbClr val="303030"/>
                </a:solidFill>
                <a:latin typeface="Verdana" panose="020B0604030504040204" pitchFamily="34" charset="0"/>
              </a:rPr>
              <a:t>FishSource</a:t>
            </a:r>
            <a:r>
              <a:rPr lang="en-US" sz="1400" dirty="0" smtClean="0">
                <a:solidFill>
                  <a:srgbClr val="303030"/>
                </a:solidFill>
                <a:latin typeface="Verdana" panose="020B0604030504040204" pitchFamily="34" charset="0"/>
              </a:rPr>
              <a:t>).</a:t>
            </a:r>
          </a:p>
          <a:p>
            <a:pPr algn="just"/>
            <a:endParaRPr lang="en-US" sz="1400" dirty="0">
              <a:solidFill>
                <a:srgbClr val="303030"/>
              </a:solidFill>
              <a:latin typeface="Verdana" panose="020B0604030504040204" pitchFamily="34" charset="0"/>
            </a:endParaRPr>
          </a:p>
          <a:p>
            <a:pPr algn="just"/>
            <a:r>
              <a:rPr lang="en-US" sz="1400" dirty="0" smtClean="0">
                <a:solidFill>
                  <a:srgbClr val="303030"/>
                </a:solidFill>
                <a:latin typeface="Verdana" panose="020B0604030504040204" pitchFamily="34" charset="0"/>
              </a:rPr>
              <a:t>6. Retrieve </a:t>
            </a:r>
            <a:r>
              <a:rPr lang="en-US" sz="1400" dirty="0">
                <a:solidFill>
                  <a:srgbClr val="303030"/>
                </a:solidFill>
                <a:latin typeface="Verdana" panose="020B0604030504040204" pitchFamily="34" charset="0"/>
              </a:rPr>
              <a:t>all imported fishery names and sources by Type (Type of approach= Fishery</a:t>
            </a:r>
          </a:p>
          <a:p>
            <a:pPr algn="just"/>
            <a:r>
              <a:rPr lang="en-US" sz="1400" dirty="0">
                <a:solidFill>
                  <a:srgbClr val="303030"/>
                </a:solidFill>
                <a:latin typeface="Verdana" panose="020B0604030504040204" pitchFamily="34" charset="0"/>
              </a:rPr>
              <a:t>Resource; Jurisdictional; Production System; Fishery Management Unit; Fishing Activity;</a:t>
            </a:r>
          </a:p>
          <a:p>
            <a:pPr algn="just"/>
            <a:r>
              <a:rPr lang="en-US" sz="1400" dirty="0">
                <a:solidFill>
                  <a:srgbClr val="303030"/>
                </a:solidFill>
                <a:latin typeface="Verdana" panose="020B0604030504040204" pitchFamily="34" charset="0"/>
              </a:rPr>
              <a:t>Access Rights</a:t>
            </a:r>
            <a:r>
              <a:rPr lang="en-US" sz="1400" dirty="0" smtClean="0">
                <a:solidFill>
                  <a:srgbClr val="303030"/>
                </a:solidFill>
                <a:latin typeface="Verdana" panose="020B0604030504040204" pitchFamily="34" charset="0"/>
              </a:rPr>
              <a:t>).</a:t>
            </a:r>
          </a:p>
          <a:p>
            <a:pPr algn="just"/>
            <a:endParaRPr lang="en-US" sz="1400" dirty="0">
              <a:solidFill>
                <a:srgbClr val="303030"/>
              </a:solidFill>
              <a:latin typeface="Verdana" panose="020B0604030504040204" pitchFamily="34" charset="0"/>
            </a:endParaRPr>
          </a:p>
          <a:p>
            <a:pPr algn="just"/>
            <a:r>
              <a:rPr lang="en-US" sz="1400" dirty="0" smtClean="0">
                <a:solidFill>
                  <a:srgbClr val="303030"/>
                </a:solidFill>
                <a:latin typeface="Verdana" panose="020B0604030504040204" pitchFamily="34" charset="0"/>
              </a:rPr>
              <a:t>7. Retrieve </a:t>
            </a:r>
            <a:r>
              <a:rPr lang="en-US" sz="1400" dirty="0">
                <a:solidFill>
                  <a:srgbClr val="303030"/>
                </a:solidFill>
                <a:latin typeface="Verdana" panose="020B0604030504040204" pitchFamily="34" charset="0"/>
              </a:rPr>
              <a:t>all available information for all </a:t>
            </a:r>
            <a:r>
              <a:rPr lang="en-US" sz="1400" dirty="0" smtClean="0">
                <a:solidFill>
                  <a:srgbClr val="303030"/>
                </a:solidFill>
                <a:latin typeface="Verdana" panose="020B0604030504040204" pitchFamily="34" charset="0"/>
              </a:rPr>
              <a:t>fields.</a:t>
            </a:r>
          </a:p>
          <a:p>
            <a:pPr algn="just"/>
            <a:endParaRPr lang="en-US" sz="1400" dirty="0">
              <a:solidFill>
                <a:srgbClr val="303030"/>
              </a:solidFill>
              <a:latin typeface="Verdana" panose="020B0604030504040204" pitchFamily="34" charset="0"/>
            </a:endParaRPr>
          </a:p>
          <a:p>
            <a:pPr algn="just"/>
            <a:r>
              <a:rPr lang="en-US" sz="1400" dirty="0" smtClean="0">
                <a:solidFill>
                  <a:srgbClr val="303030"/>
                </a:solidFill>
                <a:latin typeface="Verdana" panose="020B0604030504040204" pitchFamily="34" charset="0"/>
              </a:rPr>
              <a:t>8. Retrieve </a:t>
            </a:r>
            <a:r>
              <a:rPr lang="en-US" sz="1400" dirty="0">
                <a:solidFill>
                  <a:srgbClr val="303030"/>
                </a:solidFill>
                <a:latin typeface="Verdana" panose="020B0604030504040204" pitchFamily="34" charset="0"/>
              </a:rPr>
              <a:t>the most updated information on all fields (the most recent</a:t>
            </a:r>
            <a:r>
              <a:rPr lang="en-US" sz="1400" dirty="0" smtClean="0">
                <a:solidFill>
                  <a:srgbClr val="303030"/>
                </a:solidFill>
                <a:latin typeface="Verdana" panose="020B0604030504040204" pitchFamily="34" charset="0"/>
              </a:rPr>
              <a:t>).</a:t>
            </a:r>
            <a:endParaRPr lang="el-GR" sz="4000" dirty="0"/>
          </a:p>
        </p:txBody>
      </p:sp>
      <p:sp>
        <p:nvSpPr>
          <p:cNvPr id="5" name="Rectangle 4"/>
          <p:cNvSpPr/>
          <p:nvPr/>
        </p:nvSpPr>
        <p:spPr>
          <a:xfrm>
            <a:off x="7020272" y="328498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l-GR" sz="2800" dirty="0"/>
          </a:p>
        </p:txBody>
      </p:sp>
      <p:sp>
        <p:nvSpPr>
          <p:cNvPr id="6" name="Rectangle 5"/>
          <p:cNvSpPr/>
          <p:nvPr/>
        </p:nvSpPr>
        <p:spPr>
          <a:xfrm>
            <a:off x="7020272" y="5381933"/>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l-GR" sz="2800" dirty="0"/>
          </a:p>
        </p:txBody>
      </p:sp>
      <p:sp>
        <p:nvSpPr>
          <p:cNvPr id="3" name="Rectangle 2"/>
          <p:cNvSpPr/>
          <p:nvPr/>
        </p:nvSpPr>
        <p:spPr>
          <a:xfrm>
            <a:off x="395536" y="6237312"/>
            <a:ext cx="7416824" cy="369332"/>
          </a:xfrm>
          <a:prstGeom prst="rect">
            <a:avLst/>
          </a:prstGeom>
        </p:spPr>
        <p:txBody>
          <a:bodyPr wrap="square">
            <a:spAutoFit/>
          </a:bodyPr>
          <a:lstStyle/>
          <a:p>
            <a:pPr>
              <a:buFont typeface="Wingdings" panose="05000000000000000000" pitchFamily="2" charset="2"/>
              <a:buChar char="Ø"/>
            </a:pPr>
            <a:r>
              <a:rPr lang="en-US" dirty="0"/>
              <a:t>Can be tested </a:t>
            </a:r>
            <a:r>
              <a:rPr lang="en-US" dirty="0" smtClean="0"/>
              <a:t>at: http</a:t>
            </a:r>
            <a:r>
              <a:rPr lang="en-US" dirty="0"/>
              <a:t>://62.217.127.124/grsf/</a:t>
            </a:r>
          </a:p>
        </p:txBody>
      </p:sp>
    </p:spTree>
    <p:extLst>
      <p:ext uri="{BB962C8B-B14F-4D97-AF65-F5344CB8AC3E}">
        <p14:creationId xmlns:p14="http://schemas.microsoft.com/office/powerpoint/2010/main" val="407727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rmAutofit/>
          </a:bodyPr>
          <a:lstStyle/>
          <a:p>
            <a:r>
              <a:rPr lang="en-US" sz="3600" dirty="0" smtClean="0"/>
              <a:t>Refinement of Modelling</a:t>
            </a:r>
            <a:endParaRPr lang="el-GR" sz="3600" dirty="0"/>
          </a:p>
        </p:txBody>
      </p:sp>
      <p:pic>
        <p:nvPicPr>
          <p:cNvPr id="5" name="Picture 4"/>
          <p:cNvPicPr>
            <a:picLocks noChangeAspect="1"/>
          </p:cNvPicPr>
          <p:nvPr/>
        </p:nvPicPr>
        <p:blipFill>
          <a:blip r:embed="rId2"/>
          <a:stretch>
            <a:fillRect/>
          </a:stretch>
        </p:blipFill>
        <p:spPr>
          <a:xfrm>
            <a:off x="17180" y="1114481"/>
            <a:ext cx="4368328" cy="2664296"/>
          </a:xfrm>
          <a:prstGeom prst="rect">
            <a:avLst/>
          </a:prstGeom>
        </p:spPr>
      </p:pic>
      <p:pic>
        <p:nvPicPr>
          <p:cNvPr id="15" name="Picture 14"/>
          <p:cNvPicPr>
            <a:picLocks noChangeAspect="1"/>
          </p:cNvPicPr>
          <p:nvPr/>
        </p:nvPicPr>
        <p:blipFill>
          <a:blip r:embed="rId3"/>
          <a:stretch>
            <a:fillRect/>
          </a:stretch>
        </p:blipFill>
        <p:spPr>
          <a:xfrm>
            <a:off x="4598300" y="1144531"/>
            <a:ext cx="4545700" cy="2604195"/>
          </a:xfrm>
          <a:prstGeom prst="rect">
            <a:avLst/>
          </a:prstGeom>
        </p:spPr>
      </p:pic>
      <p:pic>
        <p:nvPicPr>
          <p:cNvPr id="16" name="Picture 15"/>
          <p:cNvPicPr>
            <a:picLocks noChangeAspect="1"/>
          </p:cNvPicPr>
          <p:nvPr/>
        </p:nvPicPr>
        <p:blipFill>
          <a:blip r:embed="rId4"/>
          <a:stretch>
            <a:fillRect/>
          </a:stretch>
        </p:blipFill>
        <p:spPr>
          <a:xfrm>
            <a:off x="4385508" y="3760126"/>
            <a:ext cx="4565311" cy="2796870"/>
          </a:xfrm>
          <a:prstGeom prst="rect">
            <a:avLst/>
          </a:prstGeom>
        </p:spPr>
      </p:pic>
      <p:pic>
        <p:nvPicPr>
          <p:cNvPr id="17" name="Picture 16"/>
          <p:cNvPicPr>
            <a:picLocks noChangeAspect="1"/>
          </p:cNvPicPr>
          <p:nvPr/>
        </p:nvPicPr>
        <p:blipFill>
          <a:blip r:embed="rId5"/>
          <a:stretch>
            <a:fillRect/>
          </a:stretch>
        </p:blipFill>
        <p:spPr>
          <a:xfrm>
            <a:off x="913161" y="4077072"/>
            <a:ext cx="3500957" cy="2335149"/>
          </a:xfrm>
          <a:prstGeom prst="rect">
            <a:avLst/>
          </a:prstGeom>
        </p:spPr>
      </p:pic>
    </p:spTree>
    <p:extLst>
      <p:ext uri="{BB962C8B-B14F-4D97-AF65-F5344CB8AC3E}">
        <p14:creationId xmlns:p14="http://schemas.microsoft.com/office/powerpoint/2010/main" val="11291942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rmAutofit/>
          </a:bodyPr>
          <a:lstStyle/>
          <a:p>
            <a:r>
              <a:rPr lang="en-US" dirty="0"/>
              <a:t>Competency Queries</a:t>
            </a:r>
            <a:endParaRPr lang="el-GR" dirty="0"/>
          </a:p>
        </p:txBody>
      </p:sp>
      <p:sp>
        <p:nvSpPr>
          <p:cNvPr id="3" name="Rectangle 2"/>
          <p:cNvSpPr/>
          <p:nvPr/>
        </p:nvSpPr>
        <p:spPr>
          <a:xfrm>
            <a:off x="179512" y="1259632"/>
            <a:ext cx="8640960" cy="5447645"/>
          </a:xfrm>
          <a:prstGeom prst="rect">
            <a:avLst/>
          </a:prstGeom>
        </p:spPr>
        <p:txBody>
          <a:bodyPr wrap="square">
            <a:spAutoFit/>
          </a:bodyPr>
          <a:lstStyle/>
          <a:p>
            <a:r>
              <a:rPr lang="en-US" sz="1200" b="1" dirty="0" smtClean="0">
                <a:solidFill>
                  <a:srgbClr val="303030"/>
                </a:solidFill>
                <a:latin typeface="Verdana" panose="020B0604030504040204" pitchFamily="34" charset="0"/>
              </a:rPr>
              <a:t>GRSF Records</a:t>
            </a:r>
          </a:p>
          <a:p>
            <a:endParaRPr lang="en-US" sz="1200" dirty="0" smtClean="0">
              <a:solidFill>
                <a:srgbClr val="303030"/>
              </a:solidFill>
              <a:latin typeface="Verdana" panose="020B0604030504040204" pitchFamily="34" charset="0"/>
            </a:endParaRPr>
          </a:p>
          <a:p>
            <a:r>
              <a:rPr lang="en-US" sz="1200" b="1" i="1" dirty="0" smtClean="0">
                <a:solidFill>
                  <a:srgbClr val="303030"/>
                </a:solidFill>
                <a:latin typeface="Verdana" panose="020B0604030504040204" pitchFamily="34" charset="0"/>
              </a:rPr>
              <a:t>Traceability purpose</a:t>
            </a:r>
          </a:p>
          <a:p>
            <a:r>
              <a:rPr lang="en-US" sz="1200" dirty="0" smtClean="0">
                <a:solidFill>
                  <a:srgbClr val="303030"/>
                </a:solidFill>
                <a:latin typeface="Verdana" panose="020B0604030504040204" pitchFamily="34" charset="0"/>
              </a:rPr>
              <a:t>9. Retrieve/Count/</a:t>
            </a:r>
            <a:r>
              <a:rPr lang="en-US" sz="1200" dirty="0" err="1" smtClean="0">
                <a:solidFill>
                  <a:srgbClr val="303030"/>
                </a:solidFill>
                <a:latin typeface="Verdana" panose="020B0604030504040204" pitchFamily="34" charset="0"/>
              </a:rPr>
              <a:t>DownloadExport</a:t>
            </a:r>
            <a:r>
              <a:rPr lang="en-US" sz="1200" dirty="0" smtClean="0">
                <a:solidFill>
                  <a:srgbClr val="303030"/>
                </a:solidFill>
                <a:latin typeface="Verdana" panose="020B0604030504040204" pitchFamily="34" charset="0"/>
              </a:rPr>
              <a:t> all </a:t>
            </a:r>
            <a:r>
              <a:rPr lang="en-US" sz="1200" dirty="0">
                <a:solidFill>
                  <a:srgbClr val="303030"/>
                </a:solidFill>
                <a:latin typeface="Verdana" panose="020B0604030504040204" pitchFamily="34" charset="0"/>
              </a:rPr>
              <a:t>records flagged for traceability </a:t>
            </a:r>
            <a:r>
              <a:rPr lang="en-US" sz="1200" dirty="0" smtClean="0">
                <a:solidFill>
                  <a:srgbClr val="303030"/>
                </a:solidFill>
                <a:latin typeface="Verdana" panose="020B0604030504040204" pitchFamily="34" charset="0"/>
              </a:rPr>
              <a:t>purposes</a:t>
            </a:r>
          </a:p>
          <a:p>
            <a:endParaRPr lang="en-US" sz="1200" dirty="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10. Retrieve </a:t>
            </a:r>
            <a:r>
              <a:rPr lang="en-US" sz="1200" dirty="0">
                <a:solidFill>
                  <a:srgbClr val="303030"/>
                </a:solidFill>
                <a:latin typeface="Verdana" panose="020B0604030504040204" pitchFamily="34" charset="0"/>
              </a:rPr>
              <a:t>records according to the following </a:t>
            </a:r>
            <a:r>
              <a:rPr lang="en-US" sz="1200" dirty="0" smtClean="0">
                <a:solidFill>
                  <a:srgbClr val="303030"/>
                </a:solidFill>
                <a:latin typeface="Verdana" panose="020B0604030504040204" pitchFamily="34" charset="0"/>
              </a:rPr>
              <a:t>parameters: </a:t>
            </a:r>
            <a:r>
              <a:rPr lang="en-US" sz="1200" dirty="0">
                <a:solidFill>
                  <a:srgbClr val="303030"/>
                </a:solidFill>
                <a:latin typeface="Verdana" panose="020B0604030504040204" pitchFamily="34" charset="0"/>
              </a:rPr>
              <a:t>Species Name / Area / </a:t>
            </a:r>
            <a:r>
              <a:rPr lang="en-US" sz="1200" dirty="0" smtClean="0">
                <a:solidFill>
                  <a:srgbClr val="303030"/>
                </a:solidFill>
                <a:latin typeface="Verdana" panose="020B0604030504040204" pitchFamily="34" charset="0"/>
              </a:rPr>
              <a:t>Management / Entity </a:t>
            </a:r>
            <a:r>
              <a:rPr lang="en-US" sz="1200" dirty="0">
                <a:solidFill>
                  <a:srgbClr val="303030"/>
                </a:solidFill>
                <a:latin typeface="Verdana" panose="020B0604030504040204" pitchFamily="34" charset="0"/>
              </a:rPr>
              <a:t>/ Production System Type / Flag State / Fishing Gear</a:t>
            </a:r>
          </a:p>
          <a:p>
            <a:endParaRPr lang="en-US" sz="1200" dirty="0" smtClean="0">
              <a:solidFill>
                <a:srgbClr val="303030"/>
              </a:solidFill>
              <a:latin typeface="Verdana" panose="020B0604030504040204" pitchFamily="34" charset="0"/>
            </a:endParaRPr>
          </a:p>
          <a:p>
            <a:r>
              <a:rPr lang="en-US" sz="1200" b="1" i="1" dirty="0" smtClean="0">
                <a:solidFill>
                  <a:srgbClr val="303030"/>
                </a:solidFill>
                <a:latin typeface="Verdana" panose="020B0604030504040204" pitchFamily="34" charset="0"/>
              </a:rPr>
              <a:t>Analysis </a:t>
            </a:r>
            <a:r>
              <a:rPr lang="en-US" sz="1200" b="1" i="1" dirty="0">
                <a:solidFill>
                  <a:srgbClr val="303030"/>
                </a:solidFill>
                <a:latin typeface="Verdana" panose="020B0604030504040204" pitchFamily="34" charset="0"/>
              </a:rPr>
              <a:t>of stock </a:t>
            </a:r>
            <a:r>
              <a:rPr lang="en-US" sz="1200" b="1" i="1" dirty="0" smtClean="0">
                <a:solidFill>
                  <a:srgbClr val="303030"/>
                </a:solidFill>
                <a:latin typeface="Verdana" panose="020B0604030504040204" pitchFamily="34" charset="0"/>
              </a:rPr>
              <a:t>status</a:t>
            </a:r>
            <a:endParaRPr lang="en-US" sz="1200" b="1" i="1" dirty="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11. Retrieve/Count/</a:t>
            </a:r>
            <a:r>
              <a:rPr lang="en-US" sz="1200" dirty="0" err="1" smtClean="0">
                <a:solidFill>
                  <a:srgbClr val="303030"/>
                </a:solidFill>
                <a:latin typeface="Verdana" panose="020B0604030504040204" pitchFamily="34" charset="0"/>
              </a:rPr>
              <a:t>DownloadExport</a:t>
            </a:r>
            <a:r>
              <a:rPr lang="en-US" sz="1200" dirty="0" smtClean="0">
                <a:solidFill>
                  <a:srgbClr val="303030"/>
                </a:solidFill>
                <a:latin typeface="Verdana" panose="020B0604030504040204" pitchFamily="34" charset="0"/>
              </a:rPr>
              <a:t> all </a:t>
            </a:r>
            <a:r>
              <a:rPr lang="en-US" sz="1200" dirty="0">
                <a:solidFill>
                  <a:srgbClr val="303030"/>
                </a:solidFill>
                <a:latin typeface="Verdana" panose="020B0604030504040204" pitchFamily="34" charset="0"/>
              </a:rPr>
              <a:t>records according to the type (assessment </a:t>
            </a:r>
            <a:r>
              <a:rPr lang="en-US" sz="1200" dirty="0" smtClean="0">
                <a:solidFill>
                  <a:srgbClr val="303030"/>
                </a:solidFill>
                <a:latin typeface="Verdana" panose="020B0604030504040204" pitchFamily="34" charset="0"/>
              </a:rPr>
              <a:t>unit, resource…)</a:t>
            </a: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12. Retrieve </a:t>
            </a:r>
            <a:r>
              <a:rPr lang="en-US" sz="1200" dirty="0">
                <a:solidFill>
                  <a:srgbClr val="303030"/>
                </a:solidFill>
                <a:latin typeface="Verdana" panose="020B0604030504040204" pitchFamily="34" charset="0"/>
              </a:rPr>
              <a:t>all records for which a state and trend evaluation is </a:t>
            </a:r>
            <a:r>
              <a:rPr lang="en-US" sz="1200" dirty="0" smtClean="0">
                <a:solidFill>
                  <a:srgbClr val="303030"/>
                </a:solidFill>
                <a:latin typeface="Verdana" panose="020B0604030504040204" pitchFamily="34" charset="0"/>
              </a:rPr>
              <a:t>available.</a:t>
            </a: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13. Retrieve </a:t>
            </a:r>
            <a:r>
              <a:rPr lang="en-US" sz="1200" dirty="0">
                <a:solidFill>
                  <a:srgbClr val="303030"/>
                </a:solidFill>
                <a:latin typeface="Verdana" panose="020B0604030504040204" pitchFamily="34" charset="0"/>
              </a:rPr>
              <a:t>all records for which abundance level/mortality is below/above a certain </a:t>
            </a:r>
            <a:r>
              <a:rPr lang="en-US" sz="1200" dirty="0" smtClean="0">
                <a:solidFill>
                  <a:srgbClr val="303030"/>
                </a:solidFill>
                <a:latin typeface="Verdana" panose="020B0604030504040204" pitchFamily="34" charset="0"/>
              </a:rPr>
              <a:t>value.</a:t>
            </a: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14. Retrieve </a:t>
            </a:r>
            <a:r>
              <a:rPr lang="en-US" sz="1200" dirty="0">
                <a:solidFill>
                  <a:srgbClr val="303030"/>
                </a:solidFill>
                <a:latin typeface="Verdana" panose="020B0604030504040204" pitchFamily="34" charset="0"/>
              </a:rPr>
              <a:t>records according to a specific state and trend value (qualitative or quantitative) or</a:t>
            </a:r>
          </a:p>
          <a:p>
            <a:r>
              <a:rPr lang="en-US" sz="1200" dirty="0">
                <a:solidFill>
                  <a:srgbClr val="303030"/>
                </a:solidFill>
                <a:latin typeface="Verdana" panose="020B0604030504040204" pitchFamily="34" charset="0"/>
              </a:rPr>
              <a:t>a combination of two (one specific level of abundance and one of exploitation rate</a:t>
            </a:r>
            <a:r>
              <a:rPr lang="en-US" sz="1200" dirty="0" smtClean="0">
                <a:solidFill>
                  <a:srgbClr val="303030"/>
                </a:solidFill>
                <a:latin typeface="Verdana" panose="020B0604030504040204" pitchFamily="34" charset="0"/>
              </a:rPr>
              <a:t>)</a:t>
            </a: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15. Retrieve </a:t>
            </a:r>
            <a:r>
              <a:rPr lang="en-US" sz="1200" dirty="0">
                <a:solidFill>
                  <a:srgbClr val="303030"/>
                </a:solidFill>
                <a:latin typeface="Verdana" panose="020B0604030504040204" pitchFamily="34" charset="0"/>
              </a:rPr>
              <a:t>all records from a region (e.g. certain ocean) or by taxa/main </a:t>
            </a:r>
            <a:r>
              <a:rPr lang="en-US" sz="1200" dirty="0" smtClean="0">
                <a:solidFill>
                  <a:srgbClr val="303030"/>
                </a:solidFill>
                <a:latin typeface="Verdana" panose="020B0604030504040204" pitchFamily="34" charset="0"/>
              </a:rPr>
              <a:t>groups.</a:t>
            </a:r>
          </a:p>
          <a:p>
            <a:endParaRPr lang="en-US" sz="1200" dirty="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16. Retrieve </a:t>
            </a:r>
            <a:r>
              <a:rPr lang="en-US" sz="1200" dirty="0">
                <a:solidFill>
                  <a:srgbClr val="303030"/>
                </a:solidFill>
                <a:latin typeface="Verdana" panose="020B0604030504040204" pitchFamily="34" charset="0"/>
              </a:rPr>
              <a:t>all stocks for which a specific term is contained within the linked PDF </a:t>
            </a:r>
            <a:r>
              <a:rPr lang="en-US" sz="1200" dirty="0" smtClean="0">
                <a:solidFill>
                  <a:srgbClr val="303030"/>
                </a:solidFill>
                <a:latin typeface="Verdana" panose="020B0604030504040204" pitchFamily="34" charset="0"/>
              </a:rPr>
              <a:t>document</a:t>
            </a:r>
          </a:p>
          <a:p>
            <a:endParaRPr lang="en-US" sz="1200" dirty="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17. Retrieve </a:t>
            </a:r>
            <a:r>
              <a:rPr lang="en-US" sz="1200" dirty="0">
                <a:solidFill>
                  <a:srgbClr val="303030"/>
                </a:solidFill>
                <a:latin typeface="Verdana" panose="020B0604030504040204" pitchFamily="34" charset="0"/>
              </a:rPr>
              <a:t>time series of values (resulting from subsequent updates of the record) for any </a:t>
            </a:r>
            <a:r>
              <a:rPr lang="en-US" sz="1200" dirty="0" smtClean="0">
                <a:solidFill>
                  <a:srgbClr val="303030"/>
                </a:solidFill>
                <a:latin typeface="Verdana" panose="020B0604030504040204" pitchFamily="34" charset="0"/>
              </a:rPr>
              <a:t>of the </a:t>
            </a:r>
            <a:r>
              <a:rPr lang="en-US" sz="1200" dirty="0">
                <a:solidFill>
                  <a:srgbClr val="303030"/>
                </a:solidFill>
                <a:latin typeface="Verdana" panose="020B0604030504040204" pitchFamily="34" charset="0"/>
              </a:rPr>
              <a:t>time dependent fields for a particular </a:t>
            </a:r>
            <a:r>
              <a:rPr lang="en-US" sz="1200" dirty="0" smtClean="0">
                <a:solidFill>
                  <a:srgbClr val="303030"/>
                </a:solidFill>
                <a:latin typeface="Verdana" panose="020B0604030504040204" pitchFamily="34" charset="0"/>
              </a:rPr>
              <a:t>stock.</a:t>
            </a:r>
          </a:p>
          <a:p>
            <a:endParaRPr lang="en-US" sz="1200" dirty="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18. Retrieve </a:t>
            </a:r>
            <a:r>
              <a:rPr lang="en-US" sz="1200" dirty="0">
                <a:solidFill>
                  <a:srgbClr val="303030"/>
                </a:solidFill>
                <a:latin typeface="Verdana" panose="020B0604030504040204" pitchFamily="34" charset="0"/>
              </a:rPr>
              <a:t>all stocks above trophic level "4" (linkages with </a:t>
            </a:r>
            <a:r>
              <a:rPr lang="en-US" sz="1200" dirty="0" err="1">
                <a:solidFill>
                  <a:srgbClr val="303030"/>
                </a:solidFill>
                <a:latin typeface="Verdana" panose="020B0604030504040204" pitchFamily="34" charset="0"/>
              </a:rPr>
              <a:t>fishbase</a:t>
            </a:r>
            <a:r>
              <a:rPr lang="en-US" sz="1200" dirty="0" smtClean="0">
                <a:solidFill>
                  <a:srgbClr val="303030"/>
                </a:solidFill>
                <a:latin typeface="Verdana" panose="020B0604030504040204" pitchFamily="34" charset="0"/>
              </a:rPr>
              <a:t>)</a:t>
            </a:r>
          </a:p>
          <a:p>
            <a:endParaRPr lang="en-US" sz="1200" dirty="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19. Retrieve </a:t>
            </a:r>
            <a:r>
              <a:rPr lang="en-US" sz="1200" dirty="0">
                <a:solidFill>
                  <a:srgbClr val="303030"/>
                </a:solidFill>
                <a:latin typeface="Verdana" panose="020B0604030504040204" pitchFamily="34" charset="0"/>
              </a:rPr>
              <a:t>stock status by management </a:t>
            </a:r>
            <a:r>
              <a:rPr lang="en-US" sz="1200" dirty="0" smtClean="0">
                <a:solidFill>
                  <a:srgbClr val="303030"/>
                </a:solidFill>
                <a:latin typeface="Verdana" panose="020B0604030504040204" pitchFamily="34" charset="0"/>
              </a:rPr>
              <a:t>entity</a:t>
            </a:r>
          </a:p>
        </p:txBody>
      </p:sp>
      <p:sp>
        <p:nvSpPr>
          <p:cNvPr id="6" name="Rectangle 5"/>
          <p:cNvSpPr/>
          <p:nvPr/>
        </p:nvSpPr>
        <p:spPr>
          <a:xfrm>
            <a:off x="7452320" y="4797152"/>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l-GR" sz="2800" dirty="0"/>
          </a:p>
        </p:txBody>
      </p:sp>
      <p:sp>
        <p:nvSpPr>
          <p:cNvPr id="7" name="Rectangle 6"/>
          <p:cNvSpPr/>
          <p:nvPr/>
        </p:nvSpPr>
        <p:spPr>
          <a:xfrm>
            <a:off x="5724128" y="5805264"/>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l-GR" sz="2800" dirty="0"/>
          </a:p>
        </p:txBody>
      </p:sp>
    </p:spTree>
    <p:extLst>
      <p:ext uri="{BB962C8B-B14F-4D97-AF65-F5344CB8AC3E}">
        <p14:creationId xmlns:p14="http://schemas.microsoft.com/office/powerpoint/2010/main" val="131974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rmAutofit/>
          </a:bodyPr>
          <a:lstStyle/>
          <a:p>
            <a:r>
              <a:rPr lang="en-US" dirty="0"/>
              <a:t>Competency Queries</a:t>
            </a:r>
            <a:endParaRPr lang="el-GR" dirty="0"/>
          </a:p>
        </p:txBody>
      </p:sp>
      <p:sp>
        <p:nvSpPr>
          <p:cNvPr id="3" name="Rectangle 2"/>
          <p:cNvSpPr/>
          <p:nvPr/>
        </p:nvSpPr>
        <p:spPr>
          <a:xfrm>
            <a:off x="179512" y="1259632"/>
            <a:ext cx="8640960" cy="2677656"/>
          </a:xfrm>
          <a:prstGeom prst="rect">
            <a:avLst/>
          </a:prstGeom>
        </p:spPr>
        <p:txBody>
          <a:bodyPr wrap="square">
            <a:spAutoFit/>
          </a:bodyPr>
          <a:lstStyle/>
          <a:p>
            <a:r>
              <a:rPr lang="en-US" sz="1200" b="1" dirty="0" smtClean="0">
                <a:solidFill>
                  <a:srgbClr val="303030"/>
                </a:solidFill>
                <a:latin typeface="Verdana" panose="020B0604030504040204" pitchFamily="34" charset="0"/>
              </a:rPr>
              <a:t>GRSF Records</a:t>
            </a:r>
          </a:p>
          <a:p>
            <a:endParaRPr lang="en-US" sz="1200" dirty="0" smtClean="0">
              <a:solidFill>
                <a:srgbClr val="303030"/>
              </a:solidFill>
              <a:latin typeface="Verdana" panose="020B0604030504040204" pitchFamily="34" charset="0"/>
            </a:endParaRPr>
          </a:p>
          <a:p>
            <a:r>
              <a:rPr lang="en-US" sz="1200" b="1" i="1" dirty="0" smtClean="0">
                <a:solidFill>
                  <a:srgbClr val="303030"/>
                </a:solidFill>
                <a:latin typeface="Verdana" panose="020B0604030504040204" pitchFamily="34" charset="0"/>
              </a:rPr>
              <a:t>Data </a:t>
            </a:r>
            <a:r>
              <a:rPr lang="en-US" sz="1200" b="1" i="1" dirty="0">
                <a:solidFill>
                  <a:srgbClr val="303030"/>
                </a:solidFill>
                <a:latin typeface="Verdana" panose="020B0604030504040204" pitchFamily="34" charset="0"/>
              </a:rPr>
              <a:t>management</a:t>
            </a:r>
          </a:p>
          <a:p>
            <a:r>
              <a:rPr lang="en-US" sz="1200" dirty="0" smtClean="0">
                <a:solidFill>
                  <a:srgbClr val="303030"/>
                </a:solidFill>
                <a:latin typeface="Verdana" panose="020B0604030504040204" pitchFamily="34" charset="0"/>
              </a:rPr>
              <a:t>20. Retrieve/Count/</a:t>
            </a:r>
            <a:r>
              <a:rPr lang="en-US" sz="1200" dirty="0" err="1" smtClean="0">
                <a:solidFill>
                  <a:srgbClr val="303030"/>
                </a:solidFill>
                <a:latin typeface="Verdana" panose="020B0604030504040204" pitchFamily="34" charset="0"/>
              </a:rPr>
              <a:t>DownloadExport</a:t>
            </a:r>
            <a:r>
              <a:rPr lang="en-US" sz="1200" dirty="0" smtClean="0">
                <a:solidFill>
                  <a:srgbClr val="303030"/>
                </a:solidFill>
                <a:latin typeface="Verdana" panose="020B0604030504040204" pitchFamily="34" charset="0"/>
              </a:rPr>
              <a:t> all </a:t>
            </a:r>
            <a:r>
              <a:rPr lang="en-US" sz="1200" dirty="0">
                <a:solidFill>
                  <a:srgbClr val="303030"/>
                </a:solidFill>
                <a:latin typeface="Verdana" panose="020B0604030504040204" pitchFamily="34" charset="0"/>
              </a:rPr>
              <a:t>GRSF stock records with names and sources</a:t>
            </a: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21. Retrieve </a:t>
            </a:r>
            <a:r>
              <a:rPr lang="en-US" sz="1200" dirty="0">
                <a:solidFill>
                  <a:srgbClr val="303030"/>
                </a:solidFill>
                <a:latin typeface="Verdana" panose="020B0604030504040204" pitchFamily="34" charset="0"/>
              </a:rPr>
              <a:t>all records with names and sources according to Type (assessment unit, </a:t>
            </a:r>
            <a:r>
              <a:rPr lang="en-US" sz="1200" dirty="0" smtClean="0">
                <a:solidFill>
                  <a:srgbClr val="303030"/>
                </a:solidFill>
                <a:latin typeface="Verdana" panose="020B0604030504040204" pitchFamily="34" charset="0"/>
              </a:rPr>
              <a:t>resource…)</a:t>
            </a:r>
            <a:endParaRPr lang="en-US" sz="1200" dirty="0">
              <a:solidFill>
                <a:srgbClr val="303030"/>
              </a:solidFill>
              <a:latin typeface="Verdana" panose="020B0604030504040204" pitchFamily="34" charset="0"/>
            </a:endParaRP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22. Retrieve </a:t>
            </a:r>
            <a:r>
              <a:rPr lang="en-US" sz="1200" dirty="0">
                <a:solidFill>
                  <a:srgbClr val="303030"/>
                </a:solidFill>
                <a:latin typeface="Verdana" panose="020B0604030504040204" pitchFamily="34" charset="0"/>
              </a:rPr>
              <a:t>all GRSF stock records with names and sources by Type</a:t>
            </a: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23. Retrieve </a:t>
            </a:r>
            <a:r>
              <a:rPr lang="en-US" sz="1200" dirty="0">
                <a:solidFill>
                  <a:srgbClr val="303030"/>
                </a:solidFill>
                <a:latin typeface="Verdana" panose="020B0604030504040204" pitchFamily="34" charset="0"/>
              </a:rPr>
              <a:t>GRSF records grouped by similarities (e.g. same species similar </a:t>
            </a:r>
            <a:r>
              <a:rPr lang="en-US" sz="1200" dirty="0" smtClean="0">
                <a:solidFill>
                  <a:srgbClr val="303030"/>
                </a:solidFill>
                <a:latin typeface="Verdana" panose="020B0604030504040204" pitchFamily="34" charset="0"/>
              </a:rPr>
              <a:t>areas)</a:t>
            </a: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24. Retrieve </a:t>
            </a:r>
            <a:r>
              <a:rPr lang="en-US" sz="1200" dirty="0">
                <a:solidFill>
                  <a:srgbClr val="303030"/>
                </a:solidFill>
                <a:latin typeface="Verdana" panose="020B0604030504040204" pitchFamily="34" charset="0"/>
              </a:rPr>
              <a:t>all GRSF records by CMS status (rejected, pending, etc.)</a:t>
            </a: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25. Retrieve </a:t>
            </a:r>
            <a:r>
              <a:rPr lang="en-US" sz="1200" dirty="0">
                <a:solidFill>
                  <a:srgbClr val="303030"/>
                </a:solidFill>
                <a:latin typeface="Verdana" panose="020B0604030504040204" pitchFamily="34" charset="0"/>
              </a:rPr>
              <a:t>all GRSF historical records for a given GRSF record (evolution of a GRSF </a:t>
            </a:r>
            <a:r>
              <a:rPr lang="en-US" sz="1200" dirty="0" smtClean="0">
                <a:solidFill>
                  <a:srgbClr val="303030"/>
                </a:solidFill>
                <a:latin typeface="Verdana" panose="020B0604030504040204" pitchFamily="34" charset="0"/>
              </a:rPr>
              <a:t>record across </a:t>
            </a:r>
            <a:r>
              <a:rPr lang="en-US" sz="1200" dirty="0">
                <a:solidFill>
                  <a:srgbClr val="303030"/>
                </a:solidFill>
                <a:latin typeface="Verdana" panose="020B0604030504040204" pitchFamily="34" charset="0"/>
              </a:rPr>
              <a:t>time)</a:t>
            </a:r>
            <a:endParaRPr lang="el-GR" sz="1200" dirty="0"/>
          </a:p>
        </p:txBody>
      </p:sp>
      <p:sp>
        <p:nvSpPr>
          <p:cNvPr id="4" name="Rectangle 3"/>
          <p:cNvSpPr/>
          <p:nvPr/>
        </p:nvSpPr>
        <p:spPr>
          <a:xfrm>
            <a:off x="6804248" y="2852936"/>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l-GR" sz="2800" dirty="0"/>
          </a:p>
        </p:txBody>
      </p:sp>
      <p:sp>
        <p:nvSpPr>
          <p:cNvPr id="5" name="Rectangle 4"/>
          <p:cNvSpPr/>
          <p:nvPr/>
        </p:nvSpPr>
        <p:spPr>
          <a:xfrm>
            <a:off x="8388424" y="3527068"/>
            <a:ext cx="4320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l-GR" sz="2800" dirty="0"/>
          </a:p>
        </p:txBody>
      </p:sp>
    </p:spTree>
    <p:extLst>
      <p:ext uri="{BB962C8B-B14F-4D97-AF65-F5344CB8AC3E}">
        <p14:creationId xmlns:p14="http://schemas.microsoft.com/office/powerpoint/2010/main" val="2256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rmAutofit/>
          </a:bodyPr>
          <a:lstStyle/>
          <a:p>
            <a:r>
              <a:rPr lang="en-US" dirty="0"/>
              <a:t>Competency Queries</a:t>
            </a:r>
            <a:endParaRPr lang="el-GR" dirty="0"/>
          </a:p>
        </p:txBody>
      </p:sp>
      <p:sp>
        <p:nvSpPr>
          <p:cNvPr id="3" name="Rectangle 2"/>
          <p:cNvSpPr/>
          <p:nvPr/>
        </p:nvSpPr>
        <p:spPr>
          <a:xfrm>
            <a:off x="179512" y="1259632"/>
            <a:ext cx="8640960" cy="4339650"/>
          </a:xfrm>
          <a:prstGeom prst="rect">
            <a:avLst/>
          </a:prstGeom>
        </p:spPr>
        <p:txBody>
          <a:bodyPr wrap="square">
            <a:spAutoFit/>
          </a:bodyPr>
          <a:lstStyle/>
          <a:p>
            <a:r>
              <a:rPr lang="en-US" sz="1200" b="1" dirty="0" smtClean="0">
                <a:solidFill>
                  <a:srgbClr val="303030"/>
                </a:solidFill>
                <a:latin typeface="Verdana" panose="020B0604030504040204" pitchFamily="34" charset="0"/>
              </a:rPr>
              <a:t>User Oriented Queries</a:t>
            </a:r>
          </a:p>
          <a:p>
            <a:endParaRPr lang="en-US" sz="1200" dirty="0" smtClean="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26. What </a:t>
            </a:r>
            <a:r>
              <a:rPr lang="en-US" sz="1200" dirty="0">
                <a:solidFill>
                  <a:srgbClr val="303030"/>
                </a:solidFill>
                <a:latin typeface="Verdana" panose="020B0604030504040204" pitchFamily="34" charset="0"/>
              </a:rPr>
              <a:t>is the status of 'this' stock?</a:t>
            </a:r>
          </a:p>
          <a:p>
            <a:r>
              <a:rPr lang="en-US" sz="1200" dirty="0" smtClean="0">
                <a:solidFill>
                  <a:srgbClr val="303030"/>
                </a:solidFill>
                <a:latin typeface="Verdana" panose="020B0604030504040204" pitchFamily="34" charset="0"/>
              </a:rPr>
              <a:t>27. Where </a:t>
            </a:r>
            <a:r>
              <a:rPr lang="en-US" sz="1200" dirty="0">
                <a:solidFill>
                  <a:srgbClr val="303030"/>
                </a:solidFill>
                <a:latin typeface="Verdana" panose="020B0604030504040204" pitchFamily="34" charset="0"/>
              </a:rPr>
              <a:t>is this stock?</a:t>
            </a:r>
          </a:p>
          <a:p>
            <a:r>
              <a:rPr lang="en-US" sz="1200" dirty="0" smtClean="0">
                <a:solidFill>
                  <a:srgbClr val="303030"/>
                </a:solidFill>
                <a:latin typeface="Verdana" panose="020B0604030504040204" pitchFamily="34" charset="0"/>
              </a:rPr>
              <a:t>28. What </a:t>
            </a:r>
            <a:r>
              <a:rPr lang="en-US" sz="1200" dirty="0">
                <a:solidFill>
                  <a:srgbClr val="303030"/>
                </a:solidFill>
                <a:latin typeface="Verdana" panose="020B0604030504040204" pitchFamily="34" charset="0"/>
              </a:rPr>
              <a:t>is related to this stock (capture records, fleet, operations, predation, </a:t>
            </a:r>
            <a:r>
              <a:rPr lang="en-US" sz="1200" dirty="0" smtClean="0">
                <a:solidFill>
                  <a:srgbClr val="303030"/>
                </a:solidFill>
                <a:latin typeface="Verdana" panose="020B0604030504040204" pitchFamily="34" charset="0"/>
              </a:rPr>
              <a:t>stock Assessment</a:t>
            </a:r>
            <a:r>
              <a:rPr lang="en-US" sz="1200" dirty="0">
                <a:solidFill>
                  <a:srgbClr val="303030"/>
                </a:solidFill>
                <a:latin typeface="Verdana" panose="020B0604030504040204" pitchFamily="34" charset="0"/>
              </a:rPr>
              <a:t>)</a:t>
            </a:r>
          </a:p>
          <a:p>
            <a:r>
              <a:rPr lang="en-US" sz="1200" dirty="0" smtClean="0">
                <a:solidFill>
                  <a:srgbClr val="303030"/>
                </a:solidFill>
                <a:latin typeface="Verdana" panose="020B0604030504040204" pitchFamily="34" charset="0"/>
              </a:rPr>
              <a:t>29. What </a:t>
            </a:r>
            <a:r>
              <a:rPr lang="en-US" sz="1200" dirty="0">
                <a:solidFill>
                  <a:srgbClr val="303030"/>
                </a:solidFill>
                <a:latin typeface="Verdana" panose="020B0604030504040204" pitchFamily="34" charset="0"/>
              </a:rPr>
              <a:t>is the species distribution of this species?</a:t>
            </a:r>
          </a:p>
          <a:p>
            <a:r>
              <a:rPr lang="en-US" sz="1200" dirty="0" smtClean="0">
                <a:solidFill>
                  <a:srgbClr val="303030"/>
                </a:solidFill>
                <a:latin typeface="Verdana" panose="020B0604030504040204" pitchFamily="34" charset="0"/>
              </a:rPr>
              <a:t>30. Print </a:t>
            </a:r>
            <a:r>
              <a:rPr lang="en-US" sz="1200" dirty="0">
                <a:solidFill>
                  <a:srgbClr val="303030"/>
                </a:solidFill>
                <a:latin typeface="Verdana" panose="020B0604030504040204" pitchFamily="34" charset="0"/>
              </a:rPr>
              <a:t>a stock report</a:t>
            </a:r>
          </a:p>
          <a:p>
            <a:r>
              <a:rPr lang="en-US" sz="1200" dirty="0" smtClean="0">
                <a:solidFill>
                  <a:srgbClr val="303030"/>
                </a:solidFill>
                <a:latin typeface="Verdana" panose="020B0604030504040204" pitchFamily="34" charset="0"/>
              </a:rPr>
              <a:t>31. Which </a:t>
            </a:r>
            <a:r>
              <a:rPr lang="en-US" sz="1200" dirty="0">
                <a:solidFill>
                  <a:srgbClr val="303030"/>
                </a:solidFill>
                <a:latin typeface="Verdana" panose="020B0604030504040204" pitchFamily="34" charset="0"/>
              </a:rPr>
              <a:t>stocks in this EEZ / FAO area / Bounding box</a:t>
            </a:r>
          </a:p>
          <a:p>
            <a:r>
              <a:rPr lang="en-US" sz="1200" dirty="0" smtClean="0">
                <a:solidFill>
                  <a:srgbClr val="303030"/>
                </a:solidFill>
                <a:latin typeface="Verdana" panose="020B0604030504040204" pitchFamily="34" charset="0"/>
              </a:rPr>
              <a:t>32. For </a:t>
            </a:r>
            <a:r>
              <a:rPr lang="en-US" sz="1200" dirty="0">
                <a:solidFill>
                  <a:srgbClr val="303030"/>
                </a:solidFill>
                <a:latin typeface="Verdana" panose="020B0604030504040204" pitchFamily="34" charset="0"/>
              </a:rPr>
              <a:t>a particular species, which fisheries is it a target? Bycatch?</a:t>
            </a:r>
          </a:p>
          <a:p>
            <a:r>
              <a:rPr lang="en-US" sz="1200" dirty="0" smtClean="0">
                <a:solidFill>
                  <a:srgbClr val="303030"/>
                </a:solidFill>
                <a:latin typeface="Verdana" panose="020B0604030504040204" pitchFamily="34" charset="0"/>
              </a:rPr>
              <a:t>33. What </a:t>
            </a:r>
            <a:r>
              <a:rPr lang="en-US" sz="1200" dirty="0">
                <a:solidFill>
                  <a:srgbClr val="303030"/>
                </a:solidFill>
                <a:latin typeface="Verdana" panose="020B0604030504040204" pitchFamily="34" charset="0"/>
              </a:rPr>
              <a:t>is the MSY for this stock</a:t>
            </a:r>
          </a:p>
          <a:p>
            <a:r>
              <a:rPr lang="en-US" sz="1200" dirty="0" smtClean="0">
                <a:solidFill>
                  <a:srgbClr val="303030"/>
                </a:solidFill>
                <a:latin typeface="Verdana" panose="020B0604030504040204" pitchFamily="34" charset="0"/>
              </a:rPr>
              <a:t>34. What </a:t>
            </a:r>
            <a:r>
              <a:rPr lang="en-US" sz="1200" dirty="0">
                <a:solidFill>
                  <a:srgbClr val="303030"/>
                </a:solidFill>
                <a:latin typeface="Verdana" panose="020B0604030504040204" pitchFamily="34" charset="0"/>
              </a:rPr>
              <a:t>is the Biomass for this stock, and the historic one?</a:t>
            </a:r>
          </a:p>
          <a:p>
            <a:r>
              <a:rPr lang="en-US" sz="1200" dirty="0" smtClean="0">
                <a:solidFill>
                  <a:srgbClr val="303030"/>
                </a:solidFill>
                <a:latin typeface="Verdana" panose="020B0604030504040204" pitchFamily="34" charset="0"/>
              </a:rPr>
              <a:t>35. How </a:t>
            </a:r>
            <a:r>
              <a:rPr lang="en-US" sz="1200" dirty="0">
                <a:solidFill>
                  <a:srgbClr val="303030"/>
                </a:solidFill>
                <a:latin typeface="Verdana" panose="020B0604030504040204" pitchFamily="34" charset="0"/>
              </a:rPr>
              <a:t>fast can it grow</a:t>
            </a:r>
            <a:r>
              <a:rPr lang="en-US" sz="1200" dirty="0" smtClean="0">
                <a:solidFill>
                  <a:srgbClr val="303030"/>
                </a:solidFill>
                <a:latin typeface="Verdana" panose="020B0604030504040204" pitchFamily="34" charset="0"/>
              </a:rPr>
              <a:t>?</a:t>
            </a:r>
            <a:endParaRPr lang="en-US" sz="1200" dirty="0">
              <a:solidFill>
                <a:srgbClr val="303030"/>
              </a:solidFill>
              <a:latin typeface="Verdana" panose="020B0604030504040204" pitchFamily="34" charset="0"/>
            </a:endParaRPr>
          </a:p>
          <a:p>
            <a:r>
              <a:rPr lang="en-US" sz="1200" dirty="0" smtClean="0">
                <a:solidFill>
                  <a:srgbClr val="303030"/>
                </a:solidFill>
                <a:latin typeface="Verdana" panose="020B0604030504040204" pitchFamily="34" charset="0"/>
              </a:rPr>
              <a:t>36. What </a:t>
            </a:r>
            <a:r>
              <a:rPr lang="en-US" sz="1200" dirty="0">
                <a:solidFill>
                  <a:srgbClr val="303030"/>
                </a:solidFill>
                <a:latin typeface="Verdana" panose="020B0604030504040204" pitchFamily="34" charset="0"/>
              </a:rPr>
              <a:t>is in a name (</a:t>
            </a:r>
            <a:r>
              <a:rPr lang="en-US" sz="1200" dirty="0" err="1">
                <a:solidFill>
                  <a:srgbClr val="303030"/>
                </a:solidFill>
                <a:latin typeface="Verdana" panose="020B0604030504040204" pitchFamily="34" charset="0"/>
              </a:rPr>
              <a:t>BioNym</a:t>
            </a:r>
            <a:r>
              <a:rPr lang="en-US" sz="1200" dirty="0">
                <a:solidFill>
                  <a:srgbClr val="303030"/>
                </a:solidFill>
                <a:latin typeface="Verdana" panose="020B0604030504040204" pitchFamily="34" charset="0"/>
              </a:rPr>
              <a:t>)</a:t>
            </a:r>
          </a:p>
          <a:p>
            <a:r>
              <a:rPr lang="en-US" sz="1200" dirty="0" smtClean="0">
                <a:solidFill>
                  <a:srgbClr val="303030"/>
                </a:solidFill>
                <a:latin typeface="Verdana" panose="020B0604030504040204" pitchFamily="34" charset="0"/>
              </a:rPr>
              <a:t>37. What </a:t>
            </a:r>
            <a:r>
              <a:rPr lang="en-US" sz="1200" dirty="0">
                <a:solidFill>
                  <a:srgbClr val="303030"/>
                </a:solidFill>
                <a:latin typeface="Verdana" panose="020B0604030504040204" pitchFamily="34" charset="0"/>
              </a:rPr>
              <a:t>eats this fish, and what fish predates my </a:t>
            </a:r>
            <a:r>
              <a:rPr lang="en-US" sz="1200" dirty="0" err="1">
                <a:solidFill>
                  <a:srgbClr val="303030"/>
                </a:solidFill>
                <a:latin typeface="Verdana" panose="020B0604030504040204" pitchFamily="34" charset="0"/>
              </a:rPr>
              <a:t>stockspecies</a:t>
            </a:r>
            <a:r>
              <a:rPr lang="en-US" sz="1200" dirty="0">
                <a:solidFill>
                  <a:srgbClr val="303030"/>
                </a:solidFill>
                <a:latin typeface="Verdana" panose="020B0604030504040204" pitchFamily="34" charset="0"/>
              </a:rPr>
              <a:t>?</a:t>
            </a:r>
          </a:p>
          <a:p>
            <a:r>
              <a:rPr lang="en-US" sz="1200" dirty="0" smtClean="0">
                <a:solidFill>
                  <a:srgbClr val="303030"/>
                </a:solidFill>
                <a:latin typeface="Verdana" panose="020B0604030504040204" pitchFamily="34" charset="0"/>
              </a:rPr>
              <a:t>38. What </a:t>
            </a:r>
            <a:r>
              <a:rPr lang="en-US" sz="1200" dirty="0">
                <a:solidFill>
                  <a:srgbClr val="303030"/>
                </a:solidFill>
                <a:latin typeface="Verdana" panose="020B0604030504040204" pitchFamily="34" charset="0"/>
              </a:rPr>
              <a:t>is the LW relation?</a:t>
            </a:r>
          </a:p>
          <a:p>
            <a:r>
              <a:rPr lang="en-US" sz="1200" dirty="0" smtClean="0">
                <a:solidFill>
                  <a:srgbClr val="303030"/>
                </a:solidFill>
                <a:latin typeface="Verdana" panose="020B0604030504040204" pitchFamily="34" charset="0"/>
              </a:rPr>
              <a:t>39. Update </a:t>
            </a:r>
            <a:r>
              <a:rPr lang="en-US" sz="1200" dirty="0">
                <a:solidFill>
                  <a:srgbClr val="303030"/>
                </a:solidFill>
                <a:latin typeface="Verdana" panose="020B0604030504040204" pitchFamily="34" charset="0"/>
              </a:rPr>
              <a:t>an existing dataset with a new version of the entire dataset, with a </a:t>
            </a:r>
            <a:r>
              <a:rPr lang="en-US" sz="1200" dirty="0" smtClean="0">
                <a:solidFill>
                  <a:srgbClr val="303030"/>
                </a:solidFill>
                <a:latin typeface="Verdana" panose="020B0604030504040204" pitchFamily="34" charset="0"/>
              </a:rPr>
              <a:t>future release </a:t>
            </a:r>
            <a:r>
              <a:rPr lang="en-US" sz="1200" dirty="0">
                <a:solidFill>
                  <a:srgbClr val="303030"/>
                </a:solidFill>
                <a:latin typeface="Verdana" panose="020B0604030504040204" pitchFamily="34" charset="0"/>
              </a:rPr>
              <a:t>data</a:t>
            </a:r>
          </a:p>
          <a:p>
            <a:r>
              <a:rPr lang="en-US" sz="1200" dirty="0" smtClean="0">
                <a:solidFill>
                  <a:srgbClr val="303030"/>
                </a:solidFill>
                <a:latin typeface="Verdana" panose="020B0604030504040204" pitchFamily="34" charset="0"/>
              </a:rPr>
              <a:t>40. Update </a:t>
            </a:r>
            <a:r>
              <a:rPr lang="en-US" sz="1200" dirty="0">
                <a:solidFill>
                  <a:srgbClr val="303030"/>
                </a:solidFill>
                <a:latin typeface="Verdana" panose="020B0604030504040204" pitchFamily="34" charset="0"/>
              </a:rPr>
              <a:t>an </a:t>
            </a:r>
            <a:r>
              <a:rPr lang="en-US" sz="1200" dirty="0" smtClean="0">
                <a:solidFill>
                  <a:srgbClr val="303030"/>
                </a:solidFill>
                <a:latin typeface="Verdana" panose="020B0604030504040204" pitchFamily="34" charset="0"/>
              </a:rPr>
              <a:t>existing </a:t>
            </a:r>
            <a:r>
              <a:rPr lang="en-US" sz="1200" dirty="0">
                <a:solidFill>
                  <a:srgbClr val="303030"/>
                </a:solidFill>
                <a:latin typeface="Verdana" panose="020B0604030504040204" pitchFamily="34" charset="0"/>
              </a:rPr>
              <a:t>dataset with a new version of a part of the dataset, with a </a:t>
            </a:r>
            <a:r>
              <a:rPr lang="en-US" sz="1200" dirty="0" smtClean="0">
                <a:solidFill>
                  <a:srgbClr val="303030"/>
                </a:solidFill>
                <a:latin typeface="Verdana" panose="020B0604030504040204" pitchFamily="34" charset="0"/>
              </a:rPr>
              <a:t>future release </a:t>
            </a:r>
            <a:r>
              <a:rPr lang="en-US" sz="1200" dirty="0">
                <a:solidFill>
                  <a:srgbClr val="303030"/>
                </a:solidFill>
                <a:latin typeface="Verdana" panose="020B0604030504040204" pitchFamily="34" charset="0"/>
              </a:rPr>
              <a:t>data</a:t>
            </a:r>
          </a:p>
          <a:p>
            <a:r>
              <a:rPr lang="en-US" sz="1200" dirty="0" smtClean="0">
                <a:solidFill>
                  <a:srgbClr val="303030"/>
                </a:solidFill>
                <a:latin typeface="Verdana" panose="020B0604030504040204" pitchFamily="34" charset="0"/>
              </a:rPr>
              <a:t>41. What </a:t>
            </a:r>
            <a:r>
              <a:rPr lang="en-US" sz="1200" dirty="0">
                <a:solidFill>
                  <a:srgbClr val="303030"/>
                </a:solidFill>
                <a:latin typeface="Verdana" panose="020B0604030504040204" pitchFamily="34" charset="0"/>
              </a:rPr>
              <a:t>is the reference </a:t>
            </a:r>
            <a:r>
              <a:rPr lang="en-US" sz="1200" dirty="0" err="1">
                <a:solidFill>
                  <a:srgbClr val="303030"/>
                </a:solidFill>
                <a:latin typeface="Verdana" panose="020B0604030504040204" pitchFamily="34" charset="0"/>
              </a:rPr>
              <a:t>metadataset</a:t>
            </a:r>
            <a:r>
              <a:rPr lang="en-US" sz="1200" dirty="0">
                <a:solidFill>
                  <a:srgbClr val="303030"/>
                </a:solidFill>
                <a:latin typeface="Verdana" panose="020B0604030504040204" pitchFamily="34" charset="0"/>
              </a:rPr>
              <a:t> for an entire dataset.</a:t>
            </a:r>
          </a:p>
          <a:p>
            <a:r>
              <a:rPr lang="en-US" sz="1200" dirty="0" smtClean="0">
                <a:solidFill>
                  <a:srgbClr val="303030"/>
                </a:solidFill>
                <a:latin typeface="Verdana" panose="020B0604030504040204" pitchFamily="34" charset="0"/>
              </a:rPr>
              <a:t>42. What </a:t>
            </a:r>
            <a:r>
              <a:rPr lang="en-US" sz="1200" dirty="0">
                <a:solidFill>
                  <a:srgbClr val="303030"/>
                </a:solidFill>
                <a:latin typeface="Verdana" panose="020B0604030504040204" pitchFamily="34" charset="0"/>
              </a:rPr>
              <a:t>is the reference </a:t>
            </a:r>
            <a:r>
              <a:rPr lang="en-US" sz="1200" dirty="0" err="1">
                <a:solidFill>
                  <a:srgbClr val="303030"/>
                </a:solidFill>
                <a:latin typeface="Verdana" panose="020B0604030504040204" pitchFamily="34" charset="0"/>
              </a:rPr>
              <a:t>metadataset</a:t>
            </a:r>
            <a:r>
              <a:rPr lang="en-US" sz="1200" dirty="0">
                <a:solidFill>
                  <a:srgbClr val="303030"/>
                </a:solidFill>
                <a:latin typeface="Verdana" panose="020B0604030504040204" pitchFamily="34" charset="0"/>
              </a:rPr>
              <a:t> for a </a:t>
            </a:r>
            <a:r>
              <a:rPr lang="en-US" sz="1200" dirty="0" err="1">
                <a:solidFill>
                  <a:srgbClr val="303030"/>
                </a:solidFill>
                <a:latin typeface="Verdana" panose="020B0604030504040204" pitchFamily="34" charset="0"/>
              </a:rPr>
              <a:t>datapoint</a:t>
            </a:r>
            <a:r>
              <a:rPr lang="en-US" sz="1200" dirty="0">
                <a:solidFill>
                  <a:srgbClr val="303030"/>
                </a:solidFill>
                <a:latin typeface="Verdana" panose="020B0604030504040204" pitchFamily="34" charset="0"/>
              </a:rPr>
              <a:t>?</a:t>
            </a:r>
          </a:p>
          <a:p>
            <a:r>
              <a:rPr lang="en-US" sz="1200" dirty="0" smtClean="0">
                <a:solidFill>
                  <a:srgbClr val="303030"/>
                </a:solidFill>
                <a:latin typeface="Verdana" panose="020B0604030504040204" pitchFamily="34" charset="0"/>
              </a:rPr>
              <a:t>43. Information </a:t>
            </a:r>
            <a:r>
              <a:rPr lang="en-US" sz="1200" dirty="0">
                <a:solidFill>
                  <a:srgbClr val="303030"/>
                </a:solidFill>
                <a:latin typeface="Verdana" panose="020B0604030504040204" pitchFamily="34" charset="0"/>
              </a:rPr>
              <a:t>system developers</a:t>
            </a:r>
          </a:p>
          <a:p>
            <a:r>
              <a:rPr lang="en-US" sz="1200" dirty="0" smtClean="0">
                <a:solidFill>
                  <a:srgbClr val="303030"/>
                </a:solidFill>
                <a:latin typeface="Verdana" panose="020B0604030504040204" pitchFamily="34" charset="0"/>
              </a:rPr>
              <a:t>44. Where </a:t>
            </a:r>
            <a:r>
              <a:rPr lang="en-US" sz="1200" dirty="0">
                <a:solidFill>
                  <a:srgbClr val="303030"/>
                </a:solidFill>
                <a:latin typeface="Verdana" panose="020B0604030504040204" pitchFamily="34" charset="0"/>
              </a:rPr>
              <a:t>is your </a:t>
            </a:r>
            <a:r>
              <a:rPr lang="en-US" sz="1200" dirty="0" err="1">
                <a:solidFill>
                  <a:srgbClr val="303030"/>
                </a:solidFill>
                <a:latin typeface="Verdana" panose="020B0604030504040204" pitchFamily="34" charset="0"/>
              </a:rPr>
              <a:t>api</a:t>
            </a:r>
            <a:r>
              <a:rPr lang="en-US" sz="1200" dirty="0">
                <a:solidFill>
                  <a:srgbClr val="303030"/>
                </a:solidFill>
                <a:latin typeface="Verdana" panose="020B0604030504040204" pitchFamily="34" charset="0"/>
              </a:rPr>
              <a:t> documented?</a:t>
            </a:r>
          </a:p>
          <a:p>
            <a:r>
              <a:rPr lang="en-US" sz="1200" dirty="0" smtClean="0">
                <a:solidFill>
                  <a:srgbClr val="303030"/>
                </a:solidFill>
                <a:latin typeface="Verdana" panose="020B0604030504040204" pitchFamily="34" charset="0"/>
              </a:rPr>
              <a:t>45. Where </a:t>
            </a:r>
            <a:r>
              <a:rPr lang="en-US" sz="1200" dirty="0">
                <a:solidFill>
                  <a:srgbClr val="303030"/>
                </a:solidFill>
                <a:latin typeface="Verdana" panose="020B0604030504040204" pitchFamily="34" charset="0"/>
              </a:rPr>
              <a:t>are your endpoints, and how are these documented</a:t>
            </a:r>
          </a:p>
          <a:p>
            <a:r>
              <a:rPr lang="en-US" sz="1200" dirty="0" smtClean="0">
                <a:solidFill>
                  <a:srgbClr val="303030"/>
                </a:solidFill>
                <a:latin typeface="Verdana" panose="020B0604030504040204" pitchFamily="34" charset="0"/>
              </a:rPr>
              <a:t>46. How </a:t>
            </a:r>
            <a:r>
              <a:rPr lang="en-US" sz="1200" dirty="0">
                <a:solidFill>
                  <a:srgbClr val="303030"/>
                </a:solidFill>
                <a:latin typeface="Verdana" panose="020B0604030504040204" pitchFamily="34" charset="0"/>
              </a:rPr>
              <a:t>can I add my own data?</a:t>
            </a:r>
            <a:endParaRPr lang="el-GR" sz="1200" dirty="0"/>
          </a:p>
        </p:txBody>
      </p:sp>
      <p:sp>
        <p:nvSpPr>
          <p:cNvPr id="4" name="Rectangle 3"/>
          <p:cNvSpPr/>
          <p:nvPr/>
        </p:nvSpPr>
        <p:spPr>
          <a:xfrm>
            <a:off x="2123728" y="2348880"/>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l-GR" sz="2800" dirty="0"/>
          </a:p>
        </p:txBody>
      </p:sp>
      <p:sp>
        <p:nvSpPr>
          <p:cNvPr id="5" name="Rectangle 4"/>
          <p:cNvSpPr/>
          <p:nvPr/>
        </p:nvSpPr>
        <p:spPr>
          <a:xfrm>
            <a:off x="4572000" y="2564904"/>
            <a:ext cx="233204" cy="226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a:t>
            </a:r>
            <a:endParaRPr lang="el-GR" sz="2800" dirty="0"/>
          </a:p>
        </p:txBody>
      </p:sp>
      <p:sp>
        <p:nvSpPr>
          <p:cNvPr id="7" name="Rectangle 6"/>
          <p:cNvSpPr/>
          <p:nvPr/>
        </p:nvSpPr>
        <p:spPr>
          <a:xfrm>
            <a:off x="8079764" y="3367034"/>
            <a:ext cx="1036194"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smtClean="0"/>
              <a:t>?</a:t>
            </a:r>
            <a:endParaRPr lang="el-GR" sz="13800" dirty="0"/>
          </a:p>
        </p:txBody>
      </p:sp>
    </p:spTree>
    <p:extLst>
      <p:ext uri="{BB962C8B-B14F-4D97-AF65-F5344CB8AC3E}">
        <p14:creationId xmlns:p14="http://schemas.microsoft.com/office/powerpoint/2010/main" val="286434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rmAutofit fontScale="90000"/>
          </a:bodyPr>
          <a:lstStyle/>
          <a:p>
            <a:r>
              <a:rPr lang="en-US" dirty="0" smtClean="0"/>
              <a:t>CQ1: Stock Names &amp; Sources</a:t>
            </a:r>
            <a:endParaRPr lang="el-GR" dirty="0"/>
          </a:p>
        </p:txBody>
      </p:sp>
      <p:graphicFrame>
        <p:nvGraphicFramePr>
          <p:cNvPr id="3" name="Table 2"/>
          <p:cNvGraphicFramePr>
            <a:graphicFrameLocks noGrp="1"/>
          </p:cNvGraphicFramePr>
          <p:nvPr>
            <p:extLst>
              <p:ext uri="{D42A27DB-BD31-4B8C-83A1-F6EECF244321}">
                <p14:modId xmlns:p14="http://schemas.microsoft.com/office/powerpoint/2010/main" val="1348023073"/>
              </p:ext>
            </p:extLst>
          </p:nvPr>
        </p:nvGraphicFramePr>
        <p:xfrm>
          <a:off x="827584" y="1412776"/>
          <a:ext cx="7848872" cy="4511598"/>
        </p:xfrm>
        <a:graphic>
          <a:graphicData uri="http://schemas.openxmlformats.org/drawingml/2006/table">
            <a:tbl>
              <a:tblPr/>
              <a:tblGrid>
                <a:gridCol w="5184576"/>
                <a:gridCol w="2664296"/>
              </a:tblGrid>
              <a:tr h="255218">
                <a:tc>
                  <a:txBody>
                    <a:bodyPr/>
                    <a:lstStyle/>
                    <a:p>
                      <a:pPr algn="l"/>
                      <a:r>
                        <a:rPr lang="en-US" sz="2000" b="1" dirty="0" err="1" smtClean="0">
                          <a:effectLst/>
                        </a:rPr>
                        <a:t>StockName</a:t>
                      </a:r>
                      <a:endParaRPr lang="en-US" sz="2000" b="1" dirty="0">
                        <a:effectLst/>
                      </a:endParaRPr>
                    </a:p>
                  </a:txBody>
                  <a:tcPr marL="42246" marR="42246" marT="21123" marB="21123" anchor="ctr">
                    <a:lnL>
                      <a:noFill/>
                    </a:lnL>
                    <a:lnR>
                      <a:noFill/>
                    </a:lnR>
                    <a:lnT>
                      <a:noFill/>
                    </a:lnT>
                    <a:lnB>
                      <a:noFill/>
                    </a:lnB>
                    <a:solidFill>
                      <a:schemeClr val="bg1">
                        <a:lumMod val="85000"/>
                      </a:schemeClr>
                    </a:solidFill>
                  </a:tcPr>
                </a:tc>
                <a:tc>
                  <a:txBody>
                    <a:bodyPr/>
                    <a:lstStyle/>
                    <a:p>
                      <a:pPr algn="l"/>
                      <a:r>
                        <a:rPr lang="en-US" sz="2000" b="1" dirty="0" smtClean="0">
                          <a:effectLst/>
                        </a:rPr>
                        <a:t>Source</a:t>
                      </a:r>
                      <a:endParaRPr lang="en-US" sz="2000" b="1" dirty="0">
                        <a:effectLst/>
                      </a:endParaRP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dirty="0"/>
                        <a:t>Skipjack tuna - Eastern Pacific</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FIRMS</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a:t>Albacore - South Atlantic</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FIRMS</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a:t>Bigeye tuna - Indian Ocean</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FIRMS</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a:t>Capelin - Southern Grand Bank</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FIRMS</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dirty="0"/>
                        <a:t>Mackerel icefish - South Georgia</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FIRMS</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a:t>Southern Bluefin tuna - Global</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FIRMS</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a:t>Cape hakes - South Africa Eastern</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FIRMS</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a:t>Bigeye tuna - Atlantic</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FIRMS</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dirty="0"/>
                        <a:t>Sardine Northern Adriatic Sea</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RAM</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dirty="0"/>
                        <a:t>Yellowfin sole Bering Sea and Aleutian Islands</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RAM</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a:t>Vermilion snapper Southern Atlantic coast</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a:t>RAM</a:t>
                      </a:r>
                    </a:p>
                  </a:txBody>
                  <a:tcPr marL="42246" marR="42246" marT="21123" marB="21123" anchor="ctr">
                    <a:lnL>
                      <a:noFill/>
                    </a:lnL>
                    <a:lnR>
                      <a:noFill/>
                    </a:lnR>
                    <a:lnT>
                      <a:noFill/>
                    </a:lnT>
                    <a:lnB>
                      <a:noFill/>
                    </a:lnB>
                    <a:solidFill>
                      <a:schemeClr val="bg1">
                        <a:lumMod val="85000"/>
                      </a:schemeClr>
                    </a:solidFill>
                  </a:tcPr>
                </a:tc>
              </a:tr>
              <a:tr h="255218">
                <a:tc>
                  <a:txBody>
                    <a:bodyPr/>
                    <a:lstStyle/>
                    <a:p>
                      <a:r>
                        <a:rPr lang="en-US" sz="2000"/>
                        <a:t>Ocean quahog Atlantic Coast</a:t>
                      </a:r>
                    </a:p>
                  </a:txBody>
                  <a:tcPr marL="42246" marR="42246" marT="21123" marB="21123" anchor="ctr">
                    <a:lnL>
                      <a:noFill/>
                    </a:lnL>
                    <a:lnR>
                      <a:noFill/>
                    </a:lnR>
                    <a:lnT>
                      <a:noFill/>
                    </a:lnT>
                    <a:lnB>
                      <a:noFill/>
                    </a:lnB>
                    <a:solidFill>
                      <a:schemeClr val="bg1">
                        <a:lumMod val="85000"/>
                      </a:schemeClr>
                    </a:solidFill>
                  </a:tcPr>
                </a:tc>
                <a:tc>
                  <a:txBody>
                    <a:bodyPr/>
                    <a:lstStyle/>
                    <a:p>
                      <a:r>
                        <a:rPr lang="en-US" sz="2000" dirty="0"/>
                        <a:t>RAM</a:t>
                      </a:r>
                    </a:p>
                  </a:txBody>
                  <a:tcPr marL="42246" marR="42246" marT="21123" marB="21123"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130668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lstStyle/>
          <a:p>
            <a:r>
              <a:rPr lang="en-US" dirty="0" smtClean="0"/>
              <a:t>UUIDS</a:t>
            </a:r>
            <a:endParaRPr lang="el-GR" dirty="0"/>
          </a:p>
        </p:txBody>
      </p:sp>
      <p:sp>
        <p:nvSpPr>
          <p:cNvPr id="3" name="Rectangle 2"/>
          <p:cNvSpPr/>
          <p:nvPr/>
        </p:nvSpPr>
        <p:spPr>
          <a:xfrm>
            <a:off x="179512" y="1259632"/>
            <a:ext cx="8640960" cy="523220"/>
          </a:xfrm>
          <a:prstGeom prst="rect">
            <a:avLst/>
          </a:prstGeom>
        </p:spPr>
        <p:txBody>
          <a:bodyPr wrap="square">
            <a:spAutoFit/>
          </a:bodyPr>
          <a:lstStyle/>
          <a:p>
            <a:pPr marL="171450" indent="-171450">
              <a:buFont typeface="Wingdings" panose="05000000000000000000" pitchFamily="2" charset="2"/>
              <a:buChar char="Ø"/>
            </a:pPr>
            <a:r>
              <a:rPr lang="en-US" sz="1600" dirty="0" smtClean="0">
                <a:solidFill>
                  <a:srgbClr val="303030"/>
                </a:solidFill>
                <a:latin typeface="Verdana" panose="020B0604030504040204" pitchFamily="34" charset="0"/>
              </a:rPr>
              <a:t>Components:</a:t>
            </a:r>
          </a:p>
          <a:p>
            <a:r>
              <a:rPr lang="en-US" sz="1200" b="1" i="1" dirty="0" smtClean="0">
                <a:solidFill>
                  <a:srgbClr val="303030"/>
                </a:solidFill>
                <a:latin typeface="Verdana" panose="020B0604030504040204" pitchFamily="34" charset="0"/>
              </a:rPr>
              <a:t>Species Name + Area + Management Entity + </a:t>
            </a:r>
            <a:r>
              <a:rPr lang="en-US" sz="1200" b="1" i="1" dirty="0" err="1" smtClean="0">
                <a:solidFill>
                  <a:srgbClr val="303030"/>
                </a:solidFill>
                <a:latin typeface="Verdana" panose="020B0604030504040204" pitchFamily="34" charset="0"/>
              </a:rPr>
              <a:t>Pruduction</a:t>
            </a:r>
            <a:r>
              <a:rPr lang="en-US" sz="1200" b="1" i="1" dirty="0" smtClean="0">
                <a:solidFill>
                  <a:srgbClr val="303030"/>
                </a:solidFill>
                <a:latin typeface="Verdana" panose="020B0604030504040204" pitchFamily="34" charset="0"/>
              </a:rPr>
              <a:t> System Type + Flag State + Fishing Gear</a:t>
            </a:r>
            <a:endParaRPr lang="el-GR" sz="1200" b="1" i="1" dirty="0"/>
          </a:p>
        </p:txBody>
      </p:sp>
      <p:sp>
        <p:nvSpPr>
          <p:cNvPr id="4" name="Rectangle 3"/>
          <p:cNvSpPr/>
          <p:nvPr/>
        </p:nvSpPr>
        <p:spPr>
          <a:xfrm>
            <a:off x="179512" y="1844824"/>
            <a:ext cx="8640960" cy="2800767"/>
          </a:xfrm>
          <a:prstGeom prst="rect">
            <a:avLst/>
          </a:prstGeom>
        </p:spPr>
        <p:txBody>
          <a:bodyPr wrap="square">
            <a:spAutoFit/>
          </a:bodyPr>
          <a:lstStyle/>
          <a:p>
            <a:pPr marL="171450" indent="-171450">
              <a:buFont typeface="Wingdings" panose="05000000000000000000" pitchFamily="2" charset="2"/>
              <a:buChar char="Ø"/>
            </a:pPr>
            <a:r>
              <a:rPr lang="en-US" sz="1600" dirty="0" smtClean="0">
                <a:solidFill>
                  <a:srgbClr val="303030"/>
                </a:solidFill>
                <a:latin typeface="Verdana" panose="020B0604030504040204" pitchFamily="34" charset="0"/>
              </a:rPr>
              <a:t>UUID Code</a:t>
            </a:r>
          </a:p>
          <a:p>
            <a:pPr marL="171450" indent="-171450">
              <a:buFont typeface="Wingdings" panose="05000000000000000000" pitchFamily="2" charset="2"/>
              <a:buChar char="Ø"/>
            </a:pPr>
            <a:endParaRPr lang="en-US" sz="1600" dirty="0">
              <a:solidFill>
                <a:srgbClr val="303030"/>
              </a:solidFill>
              <a:latin typeface="Verdana" panose="020B0604030504040204" pitchFamily="34" charset="0"/>
            </a:endParaRPr>
          </a:p>
          <a:p>
            <a:pPr marL="171450" indent="-171450">
              <a:buFont typeface="Wingdings" panose="05000000000000000000" pitchFamily="2" charset="2"/>
              <a:buChar char="Ø"/>
            </a:pPr>
            <a:r>
              <a:rPr lang="en-US" sz="1600" dirty="0" smtClean="0">
                <a:solidFill>
                  <a:srgbClr val="303030"/>
                </a:solidFill>
                <a:latin typeface="Verdana" panose="020B0604030504040204" pitchFamily="34" charset="0"/>
              </a:rPr>
              <a:t>UUID Label</a:t>
            </a:r>
          </a:p>
          <a:p>
            <a:pPr marL="171450" indent="-171450">
              <a:buFont typeface="Wingdings" panose="05000000000000000000" pitchFamily="2" charset="2"/>
              <a:buChar char="Ø"/>
            </a:pPr>
            <a:endParaRPr lang="en-US" sz="1600" dirty="0">
              <a:solidFill>
                <a:srgbClr val="303030"/>
              </a:solidFill>
              <a:latin typeface="Verdana" panose="020B0604030504040204" pitchFamily="34" charset="0"/>
            </a:endParaRPr>
          </a:p>
          <a:p>
            <a:pPr marL="171450" indent="-171450">
              <a:buFont typeface="Wingdings" panose="05000000000000000000" pitchFamily="2" charset="2"/>
              <a:buChar char="Ø"/>
            </a:pPr>
            <a:r>
              <a:rPr lang="en-US" sz="1600" dirty="0" smtClean="0">
                <a:solidFill>
                  <a:srgbClr val="303030"/>
                </a:solidFill>
                <a:latin typeface="Verdana" panose="020B0604030504040204" pitchFamily="34" charset="0"/>
              </a:rPr>
              <a:t>UUID short label</a:t>
            </a:r>
          </a:p>
          <a:p>
            <a:pPr marL="171450" indent="-171450">
              <a:buFont typeface="Wingdings" panose="05000000000000000000" pitchFamily="2" charset="2"/>
              <a:buChar char="Ø"/>
            </a:pPr>
            <a:endParaRPr lang="en-US" sz="1600" dirty="0">
              <a:solidFill>
                <a:srgbClr val="303030"/>
              </a:solidFill>
              <a:latin typeface="Verdana" panose="020B0604030504040204" pitchFamily="34" charset="0"/>
            </a:endParaRPr>
          </a:p>
          <a:p>
            <a:pPr marL="171450" indent="-171450">
              <a:buFont typeface="Wingdings" panose="05000000000000000000" pitchFamily="2" charset="2"/>
              <a:buChar char="Ø"/>
            </a:pPr>
            <a:r>
              <a:rPr lang="en-US" sz="1600" dirty="0" smtClean="0">
                <a:solidFill>
                  <a:srgbClr val="303030"/>
                </a:solidFill>
                <a:latin typeface="Verdana" panose="020B0604030504040204" pitchFamily="34" charset="0"/>
              </a:rPr>
              <a:t>Minimum UUID for stocks: Species + Area</a:t>
            </a:r>
          </a:p>
          <a:p>
            <a:pPr marL="171450" indent="-171450">
              <a:buFont typeface="Wingdings" panose="05000000000000000000" pitchFamily="2" charset="2"/>
              <a:buChar char="Ø"/>
            </a:pPr>
            <a:endParaRPr lang="en-US" sz="1600" dirty="0">
              <a:solidFill>
                <a:srgbClr val="303030"/>
              </a:solidFill>
              <a:latin typeface="Verdana" panose="020B0604030504040204" pitchFamily="34" charset="0"/>
            </a:endParaRPr>
          </a:p>
          <a:p>
            <a:pPr marL="171450" indent="-171450">
              <a:buFont typeface="Wingdings" panose="05000000000000000000" pitchFamily="2" charset="2"/>
              <a:buChar char="Ø"/>
            </a:pPr>
            <a:r>
              <a:rPr lang="en-US" sz="1600" dirty="0" smtClean="0">
                <a:solidFill>
                  <a:srgbClr val="303030"/>
                </a:solidFill>
                <a:latin typeface="Verdana" panose="020B0604030504040204" pitchFamily="34" charset="0"/>
              </a:rPr>
              <a:t>Minimum UUID for fishery: Area</a:t>
            </a:r>
          </a:p>
          <a:p>
            <a:pPr marL="171450" indent="-171450">
              <a:buFont typeface="Wingdings" panose="05000000000000000000" pitchFamily="2" charset="2"/>
              <a:buChar char="Ø"/>
            </a:pPr>
            <a:endParaRPr lang="en-US" sz="1600" dirty="0">
              <a:solidFill>
                <a:srgbClr val="303030"/>
              </a:solidFill>
              <a:latin typeface="Verdana" panose="020B0604030504040204" pitchFamily="34" charset="0"/>
            </a:endParaRPr>
          </a:p>
          <a:p>
            <a:pPr marL="171450" indent="-171450">
              <a:buFont typeface="Wingdings" panose="05000000000000000000" pitchFamily="2" charset="2"/>
              <a:buChar char="Ø"/>
            </a:pPr>
            <a:r>
              <a:rPr lang="en-US" sz="1600" dirty="0" smtClean="0">
                <a:solidFill>
                  <a:srgbClr val="303030"/>
                </a:solidFill>
                <a:latin typeface="Verdana" panose="020B0604030504040204" pitchFamily="34" charset="0"/>
              </a:rPr>
              <a:t>Auto - generated UUID???</a:t>
            </a:r>
            <a:endParaRPr lang="el-GR" sz="1600" dirty="0"/>
          </a:p>
        </p:txBody>
      </p:sp>
    </p:spTree>
    <p:extLst>
      <p:ext uri="{BB962C8B-B14F-4D97-AF65-F5344CB8AC3E}">
        <p14:creationId xmlns:p14="http://schemas.microsoft.com/office/powerpoint/2010/main" val="2925560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756320" y="1412776"/>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Import Data From Sources</a:t>
            </a:r>
            <a:endParaRPr lang="el-GR" b="1" dirty="0"/>
          </a:p>
        </p:txBody>
      </p:sp>
      <p:sp>
        <p:nvSpPr>
          <p:cNvPr id="29" name="Rounded Rectangle 28"/>
          <p:cNvSpPr/>
          <p:nvPr/>
        </p:nvSpPr>
        <p:spPr>
          <a:xfrm>
            <a:off x="756320" y="1988840"/>
            <a:ext cx="3054574" cy="5040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Create UUID for each </a:t>
            </a:r>
          </a:p>
          <a:p>
            <a:pPr algn="ctr"/>
            <a:r>
              <a:rPr lang="en-US" b="1" dirty="0" smtClean="0"/>
              <a:t>Source Record</a:t>
            </a:r>
            <a:endParaRPr lang="el-GR" b="1" dirty="0"/>
          </a:p>
        </p:txBody>
      </p:sp>
      <p:sp>
        <p:nvSpPr>
          <p:cNvPr id="30" name="Rounded Rectangle 29"/>
          <p:cNvSpPr/>
          <p:nvPr/>
        </p:nvSpPr>
        <p:spPr>
          <a:xfrm>
            <a:off x="755576" y="2665677"/>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Add Pending Labels</a:t>
            </a:r>
            <a:endParaRPr lang="el-GR" b="1" dirty="0"/>
          </a:p>
        </p:txBody>
      </p:sp>
      <p:sp>
        <p:nvSpPr>
          <p:cNvPr id="32" name="Rounded Rectangle 31"/>
          <p:cNvSpPr/>
          <p:nvPr/>
        </p:nvSpPr>
        <p:spPr>
          <a:xfrm>
            <a:off x="755576" y="4077072"/>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Validate records</a:t>
            </a:r>
            <a:endParaRPr lang="el-GR" b="1" dirty="0"/>
          </a:p>
        </p:txBody>
      </p:sp>
      <p:sp>
        <p:nvSpPr>
          <p:cNvPr id="33" name="Rounded Rectangle 32"/>
          <p:cNvSpPr/>
          <p:nvPr/>
        </p:nvSpPr>
        <p:spPr>
          <a:xfrm>
            <a:off x="755576" y="4753909"/>
            <a:ext cx="3054574" cy="3648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Create </a:t>
            </a:r>
            <a:r>
              <a:rPr lang="en-US" b="1" dirty="0" err="1" smtClean="0"/>
              <a:t>grsf</a:t>
            </a:r>
            <a:r>
              <a:rPr lang="en-US" b="1" dirty="0" smtClean="0"/>
              <a:t> records UUIDs</a:t>
            </a:r>
            <a:endParaRPr lang="el-GR" b="1" dirty="0"/>
          </a:p>
        </p:txBody>
      </p:sp>
      <p:sp>
        <p:nvSpPr>
          <p:cNvPr id="34" name="Rounded Rectangle 33"/>
          <p:cNvSpPr/>
          <p:nvPr/>
        </p:nvSpPr>
        <p:spPr>
          <a:xfrm>
            <a:off x="755576" y="5414594"/>
            <a:ext cx="3054574" cy="31197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Add traceability flags</a:t>
            </a:r>
            <a:endParaRPr lang="el-GR" b="1" dirty="0"/>
          </a:p>
        </p:txBody>
      </p:sp>
      <p:sp>
        <p:nvSpPr>
          <p:cNvPr id="37" name="Rounded Rectangle 36"/>
          <p:cNvSpPr/>
          <p:nvPr/>
        </p:nvSpPr>
        <p:spPr>
          <a:xfrm>
            <a:off x="755576" y="3277744"/>
            <a:ext cx="3054574" cy="5833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Create view of (merged) </a:t>
            </a:r>
            <a:r>
              <a:rPr lang="en-US" b="1" dirty="0" err="1" smtClean="0"/>
              <a:t>grsf</a:t>
            </a:r>
            <a:r>
              <a:rPr lang="en-US" b="1" dirty="0" smtClean="0"/>
              <a:t> records according to specs</a:t>
            </a:r>
            <a:endParaRPr lang="el-GR" b="1" dirty="0"/>
          </a:p>
        </p:txBody>
      </p:sp>
      <p:cxnSp>
        <p:nvCxnSpPr>
          <p:cNvPr id="7" name="Straight Arrow Connector 6"/>
          <p:cNvCxnSpPr>
            <a:stCxn id="17" idx="2"/>
            <a:endCxn id="29" idx="0"/>
          </p:cNvCxnSpPr>
          <p:nvPr/>
        </p:nvCxnSpPr>
        <p:spPr>
          <a:xfrm>
            <a:off x="2283607" y="1777642"/>
            <a:ext cx="0" cy="2111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3" idx="2"/>
            <a:endCxn id="34" idx="0"/>
          </p:cNvCxnSpPr>
          <p:nvPr/>
        </p:nvCxnSpPr>
        <p:spPr>
          <a:xfrm>
            <a:off x="2282863" y="5118775"/>
            <a:ext cx="0" cy="2958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2"/>
            <a:endCxn id="32" idx="0"/>
          </p:cNvCxnSpPr>
          <p:nvPr/>
        </p:nvCxnSpPr>
        <p:spPr>
          <a:xfrm>
            <a:off x="2282863" y="3861047"/>
            <a:ext cx="0" cy="216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0" idx="2"/>
            <a:endCxn id="37" idx="0"/>
          </p:cNvCxnSpPr>
          <p:nvPr/>
        </p:nvCxnSpPr>
        <p:spPr>
          <a:xfrm>
            <a:off x="2282863" y="3030543"/>
            <a:ext cx="0" cy="2472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title"/>
          </p:nvPr>
        </p:nvSpPr>
        <p:spPr>
          <a:xfrm>
            <a:off x="2590800" y="-39615"/>
            <a:ext cx="6553200" cy="1135594"/>
          </a:xfrm>
        </p:spPr>
        <p:txBody>
          <a:bodyPr>
            <a:noAutofit/>
          </a:bodyPr>
          <a:lstStyle/>
          <a:p>
            <a:r>
              <a:rPr lang="en-US" sz="3200" dirty="0" smtClean="0"/>
              <a:t>Main (post) importing workflow</a:t>
            </a:r>
            <a:endParaRPr lang="el-GR" sz="3200" dirty="0"/>
          </a:p>
        </p:txBody>
      </p:sp>
      <p:cxnSp>
        <p:nvCxnSpPr>
          <p:cNvPr id="38" name="Straight Arrow Connector 37"/>
          <p:cNvCxnSpPr>
            <a:stCxn id="29" idx="2"/>
            <a:endCxn id="30" idx="0"/>
          </p:cNvCxnSpPr>
          <p:nvPr/>
        </p:nvCxnSpPr>
        <p:spPr>
          <a:xfrm flipH="1">
            <a:off x="2282863" y="2492896"/>
            <a:ext cx="744" cy="1727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2" idx="2"/>
            <a:endCxn id="33" idx="0"/>
          </p:cNvCxnSpPr>
          <p:nvPr/>
        </p:nvCxnSpPr>
        <p:spPr>
          <a:xfrm>
            <a:off x="2282863" y="4441938"/>
            <a:ext cx="0" cy="3119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95936" y="1412776"/>
            <a:ext cx="4752528" cy="646331"/>
          </a:xfrm>
          <a:prstGeom prst="rect">
            <a:avLst/>
          </a:prstGeom>
          <a:noFill/>
        </p:spPr>
        <p:txBody>
          <a:bodyPr wrap="square" rtlCol="0">
            <a:spAutoFit/>
          </a:bodyPr>
          <a:lstStyle/>
          <a:p>
            <a:r>
              <a:rPr lang="en-US" i="1" dirty="0" err="1" smtClean="0"/>
              <a:t>Matware</a:t>
            </a:r>
            <a:r>
              <a:rPr lang="en-US" i="1" dirty="0" smtClean="0"/>
              <a:t> Engine/</a:t>
            </a:r>
            <a:r>
              <a:rPr lang="en-US" i="1" dirty="0" err="1" smtClean="0"/>
              <a:t>Matware</a:t>
            </a:r>
            <a:r>
              <a:rPr lang="en-US" i="1" dirty="0" smtClean="0"/>
              <a:t> </a:t>
            </a:r>
            <a:r>
              <a:rPr lang="en-US" i="1" dirty="0" err="1" smtClean="0"/>
              <a:t>Webapp</a:t>
            </a:r>
            <a:r>
              <a:rPr lang="en-US" i="1" dirty="0" smtClean="0"/>
              <a:t>/x3ml Engine</a:t>
            </a:r>
          </a:p>
          <a:p>
            <a:endParaRPr lang="el-GR" dirty="0"/>
          </a:p>
        </p:txBody>
      </p:sp>
      <p:sp>
        <p:nvSpPr>
          <p:cNvPr id="48" name="TextBox 47"/>
          <p:cNvSpPr txBox="1"/>
          <p:nvPr/>
        </p:nvSpPr>
        <p:spPr>
          <a:xfrm>
            <a:off x="3995936" y="2019346"/>
            <a:ext cx="4752528" cy="369332"/>
          </a:xfrm>
          <a:prstGeom prst="rect">
            <a:avLst/>
          </a:prstGeom>
          <a:noFill/>
        </p:spPr>
        <p:txBody>
          <a:bodyPr wrap="square" rtlCol="0">
            <a:spAutoFit/>
          </a:bodyPr>
          <a:lstStyle/>
          <a:p>
            <a:r>
              <a:rPr lang="en-US" i="1" dirty="0" smtClean="0"/>
              <a:t>UUID services/x3ml Engine</a:t>
            </a:r>
            <a:endParaRPr lang="el-GR" dirty="0"/>
          </a:p>
        </p:txBody>
      </p:sp>
      <p:sp>
        <p:nvSpPr>
          <p:cNvPr id="49" name="TextBox 48"/>
          <p:cNvSpPr txBox="1"/>
          <p:nvPr/>
        </p:nvSpPr>
        <p:spPr>
          <a:xfrm>
            <a:off x="3995936" y="2661211"/>
            <a:ext cx="4752528" cy="369332"/>
          </a:xfrm>
          <a:prstGeom prst="rect">
            <a:avLst/>
          </a:prstGeom>
          <a:noFill/>
        </p:spPr>
        <p:txBody>
          <a:bodyPr wrap="square" rtlCol="0">
            <a:spAutoFit/>
          </a:bodyPr>
          <a:lstStyle/>
          <a:p>
            <a:r>
              <a:rPr lang="en-US" i="1" dirty="0" smtClean="0"/>
              <a:t>x3ml Engine</a:t>
            </a:r>
            <a:endParaRPr lang="el-GR" dirty="0"/>
          </a:p>
        </p:txBody>
      </p:sp>
      <p:sp>
        <p:nvSpPr>
          <p:cNvPr id="50" name="TextBox 49"/>
          <p:cNvSpPr txBox="1"/>
          <p:nvPr/>
        </p:nvSpPr>
        <p:spPr>
          <a:xfrm>
            <a:off x="4002782" y="3303076"/>
            <a:ext cx="4752528" cy="369332"/>
          </a:xfrm>
          <a:prstGeom prst="rect">
            <a:avLst/>
          </a:prstGeom>
          <a:noFill/>
        </p:spPr>
        <p:txBody>
          <a:bodyPr wrap="square" rtlCol="0">
            <a:spAutoFit/>
          </a:bodyPr>
          <a:lstStyle/>
          <a:p>
            <a:r>
              <a:rPr lang="en-US" i="1" dirty="0" err="1"/>
              <a:t>g</a:t>
            </a:r>
            <a:r>
              <a:rPr lang="en-US" i="1" dirty="0" err="1" smtClean="0"/>
              <a:t>rsf</a:t>
            </a:r>
            <a:r>
              <a:rPr lang="en-US" i="1" dirty="0" smtClean="0"/>
              <a:t> services core/x3ml Engine</a:t>
            </a:r>
            <a:endParaRPr lang="el-GR" dirty="0"/>
          </a:p>
        </p:txBody>
      </p:sp>
      <p:sp>
        <p:nvSpPr>
          <p:cNvPr id="51" name="TextBox 50"/>
          <p:cNvSpPr txBox="1"/>
          <p:nvPr/>
        </p:nvSpPr>
        <p:spPr>
          <a:xfrm>
            <a:off x="3995936" y="4072606"/>
            <a:ext cx="4752528" cy="369332"/>
          </a:xfrm>
          <a:prstGeom prst="rect">
            <a:avLst/>
          </a:prstGeom>
          <a:noFill/>
        </p:spPr>
        <p:txBody>
          <a:bodyPr wrap="square" rtlCol="0">
            <a:spAutoFit/>
          </a:bodyPr>
          <a:lstStyle/>
          <a:p>
            <a:r>
              <a:rPr lang="en-US" i="1" dirty="0" smtClean="0"/>
              <a:t>Data </a:t>
            </a:r>
            <a:r>
              <a:rPr lang="en-US" i="1" dirty="0" err="1" smtClean="0"/>
              <a:t>Calatogue</a:t>
            </a:r>
            <a:r>
              <a:rPr lang="en-US" i="1" dirty="0" smtClean="0"/>
              <a:t>/</a:t>
            </a:r>
            <a:r>
              <a:rPr lang="en-US" i="1" dirty="0" err="1" smtClean="0"/>
              <a:t>grsf</a:t>
            </a:r>
            <a:r>
              <a:rPr lang="en-US" i="1" dirty="0" smtClean="0"/>
              <a:t> services core</a:t>
            </a:r>
            <a:endParaRPr lang="el-GR" dirty="0"/>
          </a:p>
        </p:txBody>
      </p:sp>
      <p:sp>
        <p:nvSpPr>
          <p:cNvPr id="52" name="TextBox 51"/>
          <p:cNvSpPr txBox="1"/>
          <p:nvPr/>
        </p:nvSpPr>
        <p:spPr>
          <a:xfrm>
            <a:off x="3995936" y="4751676"/>
            <a:ext cx="4752528" cy="369332"/>
          </a:xfrm>
          <a:prstGeom prst="rect">
            <a:avLst/>
          </a:prstGeom>
          <a:noFill/>
        </p:spPr>
        <p:txBody>
          <a:bodyPr wrap="square" rtlCol="0">
            <a:spAutoFit/>
          </a:bodyPr>
          <a:lstStyle/>
          <a:p>
            <a:r>
              <a:rPr lang="en-US" i="1" dirty="0" smtClean="0"/>
              <a:t>UUID services/x3ml Engine</a:t>
            </a:r>
            <a:endParaRPr lang="el-GR" dirty="0"/>
          </a:p>
        </p:txBody>
      </p:sp>
      <p:sp>
        <p:nvSpPr>
          <p:cNvPr id="53" name="TextBox 52"/>
          <p:cNvSpPr txBox="1"/>
          <p:nvPr/>
        </p:nvSpPr>
        <p:spPr>
          <a:xfrm>
            <a:off x="3997052" y="5357233"/>
            <a:ext cx="4752528" cy="369332"/>
          </a:xfrm>
          <a:prstGeom prst="rect">
            <a:avLst/>
          </a:prstGeom>
          <a:noFill/>
        </p:spPr>
        <p:txBody>
          <a:bodyPr wrap="square" rtlCol="0">
            <a:spAutoFit/>
          </a:bodyPr>
          <a:lstStyle/>
          <a:p>
            <a:r>
              <a:rPr lang="en-US" i="1" dirty="0" err="1" smtClean="0"/>
              <a:t>grsf</a:t>
            </a:r>
            <a:r>
              <a:rPr lang="en-US" i="1" dirty="0" smtClean="0"/>
              <a:t> services core/x3ml Engine</a:t>
            </a:r>
            <a:endParaRPr lang="el-GR" dirty="0"/>
          </a:p>
        </p:txBody>
      </p:sp>
    </p:spTree>
    <p:extLst>
      <p:ext uri="{BB962C8B-B14F-4D97-AF65-F5344CB8AC3E}">
        <p14:creationId xmlns:p14="http://schemas.microsoft.com/office/powerpoint/2010/main" val="4448553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Autofit/>
          </a:bodyPr>
          <a:lstStyle/>
          <a:p>
            <a:r>
              <a:rPr lang="en-US" sz="3200" dirty="0" smtClean="0"/>
              <a:t>Short-term Plan (Until Pisa’s TCOM October 2016)</a:t>
            </a:r>
            <a:endParaRPr lang="el-GR" sz="3200" dirty="0"/>
          </a:p>
        </p:txBody>
      </p:sp>
      <p:sp>
        <p:nvSpPr>
          <p:cNvPr id="3" name="Rectangle 2"/>
          <p:cNvSpPr/>
          <p:nvPr/>
        </p:nvSpPr>
        <p:spPr>
          <a:xfrm>
            <a:off x="179512" y="1259632"/>
            <a:ext cx="8640960" cy="2031325"/>
          </a:xfrm>
          <a:prstGeom prst="rect">
            <a:avLst/>
          </a:prstGeom>
        </p:spPr>
        <p:txBody>
          <a:bodyPr wrap="square">
            <a:spAutoFit/>
          </a:bodyPr>
          <a:lstStyle/>
          <a:p>
            <a:pPr marL="342900" indent="-342900">
              <a:buFont typeface="+mj-lt"/>
              <a:buAutoNum type="arabicPeriod"/>
            </a:pPr>
            <a:r>
              <a:rPr lang="en-US" sz="1400" dirty="0" smtClean="0">
                <a:solidFill>
                  <a:srgbClr val="303030"/>
                </a:solidFill>
                <a:latin typeface="Verdana" panose="020B0604030504040204" pitchFamily="34" charset="0"/>
              </a:rPr>
              <a:t>Refine </a:t>
            </a:r>
            <a:r>
              <a:rPr lang="en-US" sz="1400" b="1" i="1" dirty="0" err="1" smtClean="0">
                <a:solidFill>
                  <a:srgbClr val="303030"/>
                </a:solidFill>
                <a:latin typeface="Verdana" panose="020B0604030504040204" pitchFamily="34" charset="0"/>
              </a:rPr>
              <a:t>FishSource</a:t>
            </a:r>
            <a:r>
              <a:rPr lang="en-US" sz="1400" b="1" i="1" dirty="0" smtClean="0">
                <a:solidFill>
                  <a:srgbClr val="303030"/>
                </a:solidFill>
                <a:latin typeface="Verdana" panose="020B0604030504040204" pitchFamily="34" charset="0"/>
              </a:rPr>
              <a:t> </a:t>
            </a:r>
            <a:r>
              <a:rPr lang="en-US" sz="1400" dirty="0" smtClean="0">
                <a:solidFill>
                  <a:srgbClr val="303030"/>
                </a:solidFill>
                <a:latin typeface="Verdana" panose="020B0604030504040204" pitchFamily="34" charset="0"/>
              </a:rPr>
              <a:t>mappings</a:t>
            </a:r>
          </a:p>
          <a:p>
            <a:pPr marL="342900" indent="-342900">
              <a:buFont typeface="+mj-lt"/>
              <a:buAutoNum type="arabicPeriod"/>
            </a:pPr>
            <a:endParaRPr lang="en-US" sz="1400" dirty="0">
              <a:solidFill>
                <a:srgbClr val="303030"/>
              </a:solidFill>
              <a:latin typeface="Verdana" panose="020B0604030504040204" pitchFamily="34" charset="0"/>
            </a:endParaRPr>
          </a:p>
          <a:p>
            <a:pPr marL="342900" indent="-342900">
              <a:buFont typeface="+mj-lt"/>
              <a:buAutoNum type="arabicPeriod"/>
            </a:pPr>
            <a:r>
              <a:rPr lang="en-US" sz="1400" dirty="0" smtClean="0">
                <a:solidFill>
                  <a:srgbClr val="303030"/>
                </a:solidFill>
                <a:latin typeface="Verdana" panose="020B0604030504040204" pitchFamily="34" charset="0"/>
              </a:rPr>
              <a:t>Insert </a:t>
            </a:r>
            <a:r>
              <a:rPr lang="en-US" sz="1400" b="1" i="1" dirty="0" smtClean="0">
                <a:solidFill>
                  <a:srgbClr val="303030"/>
                </a:solidFill>
                <a:latin typeface="Verdana" panose="020B0604030504040204" pitchFamily="34" charset="0"/>
              </a:rPr>
              <a:t>full data </a:t>
            </a:r>
            <a:r>
              <a:rPr lang="en-US" sz="1400" dirty="0" smtClean="0">
                <a:solidFill>
                  <a:srgbClr val="303030"/>
                </a:solidFill>
                <a:latin typeface="Verdana" panose="020B0604030504040204" pitchFamily="34" charset="0"/>
              </a:rPr>
              <a:t>from FIRMS - </a:t>
            </a:r>
            <a:r>
              <a:rPr lang="en-US" sz="1400" dirty="0" err="1" smtClean="0">
                <a:solidFill>
                  <a:srgbClr val="303030"/>
                </a:solidFill>
                <a:latin typeface="Verdana" panose="020B0604030504040204" pitchFamily="34" charset="0"/>
              </a:rPr>
              <a:t>FishSource</a:t>
            </a:r>
            <a:endParaRPr lang="en-US" sz="1400" dirty="0" smtClean="0">
              <a:solidFill>
                <a:srgbClr val="303030"/>
              </a:solidFill>
              <a:latin typeface="Verdana" panose="020B0604030504040204" pitchFamily="34" charset="0"/>
            </a:endParaRPr>
          </a:p>
          <a:p>
            <a:pPr marL="342900" indent="-342900">
              <a:buFont typeface="+mj-lt"/>
              <a:buAutoNum type="arabicPeriod"/>
            </a:pPr>
            <a:endParaRPr lang="en-US" sz="1400" dirty="0">
              <a:solidFill>
                <a:srgbClr val="303030"/>
              </a:solidFill>
              <a:latin typeface="Verdana" panose="020B0604030504040204" pitchFamily="34" charset="0"/>
            </a:endParaRPr>
          </a:p>
          <a:p>
            <a:pPr marL="342900" indent="-342900">
              <a:buFont typeface="+mj-lt"/>
              <a:buAutoNum type="arabicPeriod"/>
            </a:pPr>
            <a:r>
              <a:rPr lang="en-US" sz="1400" b="1" i="1" dirty="0" err="1" smtClean="0">
                <a:solidFill>
                  <a:srgbClr val="303030"/>
                </a:solidFill>
                <a:latin typeface="Verdana" panose="020B0604030504040204" pitchFamily="34" charset="0"/>
              </a:rPr>
              <a:t>Matware</a:t>
            </a:r>
            <a:r>
              <a:rPr lang="en-US" sz="1400" dirty="0" smtClean="0">
                <a:solidFill>
                  <a:srgbClr val="303030"/>
                </a:solidFill>
                <a:latin typeface="Verdana" panose="020B0604030504040204" pitchFamily="34" charset="0"/>
              </a:rPr>
              <a:t> </a:t>
            </a:r>
            <a:r>
              <a:rPr lang="en-US" sz="1400" dirty="0" err="1" smtClean="0">
                <a:solidFill>
                  <a:srgbClr val="303030"/>
                </a:solidFill>
                <a:latin typeface="Verdana" panose="020B0604030504040204" pitchFamily="34" charset="0"/>
              </a:rPr>
              <a:t>Webapp</a:t>
            </a:r>
            <a:r>
              <a:rPr lang="en-US" sz="1400" dirty="0" smtClean="0">
                <a:solidFill>
                  <a:srgbClr val="303030"/>
                </a:solidFill>
                <a:latin typeface="Verdana" panose="020B0604030504040204" pitchFamily="34" charset="0"/>
              </a:rPr>
              <a:t> 1</a:t>
            </a:r>
            <a:r>
              <a:rPr lang="en-US" sz="1400" baseline="30000" dirty="0" smtClean="0">
                <a:solidFill>
                  <a:srgbClr val="303030"/>
                </a:solidFill>
                <a:latin typeface="Verdana" panose="020B0604030504040204" pitchFamily="34" charset="0"/>
              </a:rPr>
              <a:t>st</a:t>
            </a:r>
            <a:r>
              <a:rPr lang="en-US" sz="1400" dirty="0" smtClean="0">
                <a:solidFill>
                  <a:srgbClr val="303030"/>
                </a:solidFill>
                <a:latin typeface="Verdana" panose="020B0604030504040204" pitchFamily="34" charset="0"/>
              </a:rPr>
              <a:t> Version</a:t>
            </a:r>
          </a:p>
          <a:p>
            <a:pPr marL="342900" indent="-342900">
              <a:buFont typeface="+mj-lt"/>
              <a:buAutoNum type="arabicPeriod"/>
            </a:pPr>
            <a:endParaRPr lang="en-US" sz="1400" dirty="0">
              <a:solidFill>
                <a:srgbClr val="303030"/>
              </a:solidFill>
              <a:latin typeface="Verdana" panose="020B0604030504040204" pitchFamily="34" charset="0"/>
            </a:endParaRPr>
          </a:p>
          <a:p>
            <a:pPr marL="342900" indent="-342900">
              <a:buFont typeface="+mj-lt"/>
              <a:buAutoNum type="arabicPeriod"/>
            </a:pPr>
            <a:r>
              <a:rPr lang="en-US" sz="1400" dirty="0" smtClean="0">
                <a:solidFill>
                  <a:srgbClr val="303030"/>
                </a:solidFill>
                <a:latin typeface="Verdana" panose="020B0604030504040204" pitchFamily="34" charset="0"/>
              </a:rPr>
              <a:t>Use CNR’s </a:t>
            </a:r>
            <a:r>
              <a:rPr lang="en-US" sz="1400" b="1" i="1" dirty="0" smtClean="0">
                <a:solidFill>
                  <a:srgbClr val="303030"/>
                </a:solidFill>
                <a:latin typeface="Verdana" panose="020B0604030504040204" pitchFamily="34" charset="0"/>
              </a:rPr>
              <a:t>Catalogue Services</a:t>
            </a:r>
          </a:p>
          <a:p>
            <a:pPr marL="342900" indent="-342900">
              <a:buFont typeface="+mj-lt"/>
              <a:buAutoNum type="arabicPeriod"/>
            </a:pPr>
            <a:endParaRPr lang="en-US" sz="1400" dirty="0">
              <a:solidFill>
                <a:srgbClr val="303030"/>
              </a:solidFill>
              <a:latin typeface="Verdana" panose="020B0604030504040204" pitchFamily="34" charset="0"/>
            </a:endParaRPr>
          </a:p>
          <a:p>
            <a:pPr marL="342900" indent="-342900">
              <a:buFont typeface="+mj-lt"/>
              <a:buAutoNum type="arabicPeriod"/>
            </a:pPr>
            <a:r>
              <a:rPr lang="en-US" sz="1400" dirty="0" smtClean="0">
                <a:solidFill>
                  <a:srgbClr val="303030"/>
                </a:solidFill>
                <a:latin typeface="Verdana" panose="020B0604030504040204" pitchFamily="34" charset="0"/>
              </a:rPr>
              <a:t>First Draft of </a:t>
            </a:r>
            <a:r>
              <a:rPr lang="en-US" sz="1400" b="1" i="1" dirty="0" smtClean="0">
                <a:solidFill>
                  <a:srgbClr val="303030"/>
                </a:solidFill>
                <a:latin typeface="Verdana" panose="020B0604030504040204" pitchFamily="34" charset="0"/>
              </a:rPr>
              <a:t>UUIDs</a:t>
            </a:r>
            <a:endParaRPr lang="el-GR" sz="1400" b="1" i="1" dirty="0"/>
          </a:p>
        </p:txBody>
      </p:sp>
    </p:spTree>
    <p:extLst>
      <p:ext uri="{BB962C8B-B14F-4D97-AF65-F5344CB8AC3E}">
        <p14:creationId xmlns:p14="http://schemas.microsoft.com/office/powerpoint/2010/main" val="3912128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Autofit/>
          </a:bodyPr>
          <a:lstStyle/>
          <a:p>
            <a:r>
              <a:rPr lang="en-US" sz="3200" dirty="0" smtClean="0"/>
              <a:t>Long-term issues to be solved</a:t>
            </a:r>
            <a:endParaRPr lang="el-GR" sz="3200" dirty="0"/>
          </a:p>
        </p:txBody>
      </p:sp>
      <p:sp>
        <p:nvSpPr>
          <p:cNvPr id="4" name="Rectangle 3"/>
          <p:cNvSpPr/>
          <p:nvPr/>
        </p:nvSpPr>
        <p:spPr>
          <a:xfrm>
            <a:off x="179512" y="1259632"/>
            <a:ext cx="8640960" cy="2246769"/>
          </a:xfrm>
          <a:prstGeom prst="rect">
            <a:avLst/>
          </a:prstGeom>
        </p:spPr>
        <p:txBody>
          <a:bodyPr wrap="square">
            <a:spAutoFit/>
          </a:bodyPr>
          <a:lstStyle/>
          <a:p>
            <a:pPr marL="342900" indent="-342900">
              <a:buFont typeface="+mj-lt"/>
              <a:buAutoNum type="arabicPeriod"/>
            </a:pPr>
            <a:r>
              <a:rPr lang="en-US" sz="1400" b="1" i="1" dirty="0" smtClean="0">
                <a:solidFill>
                  <a:srgbClr val="303030"/>
                </a:solidFill>
                <a:latin typeface="Verdana" panose="020B0604030504040204" pitchFamily="34" charset="0"/>
              </a:rPr>
              <a:t>UUIDs</a:t>
            </a:r>
            <a:r>
              <a:rPr lang="en-US" sz="1400" dirty="0" smtClean="0">
                <a:solidFill>
                  <a:srgbClr val="303030"/>
                </a:solidFill>
                <a:latin typeface="Verdana" panose="020B0604030504040204" pitchFamily="34" charset="0"/>
              </a:rPr>
              <a:t> assignment</a:t>
            </a:r>
          </a:p>
          <a:p>
            <a:pPr marL="342900" indent="-342900">
              <a:buFont typeface="+mj-lt"/>
              <a:buAutoNum type="arabicPeriod"/>
            </a:pPr>
            <a:endParaRPr lang="en-US" sz="1400" dirty="0">
              <a:solidFill>
                <a:srgbClr val="303030"/>
              </a:solidFill>
              <a:latin typeface="Verdana" panose="020B0604030504040204" pitchFamily="34" charset="0"/>
            </a:endParaRPr>
          </a:p>
          <a:p>
            <a:pPr marL="342900" indent="-342900">
              <a:buFont typeface="+mj-lt"/>
              <a:buAutoNum type="arabicPeriod"/>
            </a:pPr>
            <a:r>
              <a:rPr lang="en-US" sz="1400" b="1" i="1" dirty="0" smtClean="0">
                <a:solidFill>
                  <a:srgbClr val="303030"/>
                </a:solidFill>
                <a:latin typeface="Verdana" panose="020B0604030504040204" pitchFamily="34" charset="0"/>
              </a:rPr>
              <a:t>User Interface </a:t>
            </a:r>
            <a:r>
              <a:rPr lang="en-US" sz="1400" dirty="0" smtClean="0">
                <a:solidFill>
                  <a:srgbClr val="303030"/>
                </a:solidFill>
                <a:latin typeface="Verdana" panose="020B0604030504040204" pitchFamily="34" charset="0"/>
              </a:rPr>
              <a:t>Creation (???)</a:t>
            </a:r>
          </a:p>
          <a:p>
            <a:pPr marL="342900" indent="-342900">
              <a:buFont typeface="+mj-lt"/>
              <a:buAutoNum type="arabicPeriod"/>
            </a:pPr>
            <a:endParaRPr lang="en-US" sz="1400" dirty="0">
              <a:solidFill>
                <a:srgbClr val="303030"/>
              </a:solidFill>
              <a:latin typeface="Verdana" panose="020B0604030504040204" pitchFamily="34" charset="0"/>
            </a:endParaRPr>
          </a:p>
          <a:p>
            <a:pPr marL="342900" indent="-342900">
              <a:buFont typeface="+mj-lt"/>
              <a:buAutoNum type="arabicPeriod"/>
            </a:pPr>
            <a:r>
              <a:rPr lang="en-US" sz="1400" dirty="0" smtClean="0">
                <a:solidFill>
                  <a:srgbClr val="303030"/>
                </a:solidFill>
                <a:latin typeface="Verdana" panose="020B0604030504040204" pitchFamily="34" charset="0"/>
              </a:rPr>
              <a:t>Finalization of </a:t>
            </a:r>
            <a:r>
              <a:rPr lang="en-US" sz="1400" b="1" i="1" dirty="0" smtClean="0">
                <a:solidFill>
                  <a:srgbClr val="303030"/>
                </a:solidFill>
                <a:latin typeface="Verdana" panose="020B0604030504040204" pitchFamily="34" charset="0"/>
              </a:rPr>
              <a:t>Modelling/Mappings</a:t>
            </a:r>
          </a:p>
          <a:p>
            <a:pPr marL="342900" indent="-342900">
              <a:buFont typeface="+mj-lt"/>
              <a:buAutoNum type="arabicPeriod"/>
            </a:pPr>
            <a:endParaRPr lang="en-US" sz="1400" dirty="0">
              <a:solidFill>
                <a:srgbClr val="303030"/>
              </a:solidFill>
              <a:latin typeface="Verdana" panose="020B0604030504040204" pitchFamily="34" charset="0"/>
            </a:endParaRPr>
          </a:p>
          <a:p>
            <a:pPr marL="342900" indent="-342900">
              <a:buFont typeface="+mj-lt"/>
              <a:buAutoNum type="arabicPeriod"/>
            </a:pPr>
            <a:r>
              <a:rPr lang="en-US" sz="1400" dirty="0" smtClean="0">
                <a:solidFill>
                  <a:srgbClr val="303030"/>
                </a:solidFill>
                <a:latin typeface="Verdana" panose="020B0604030504040204" pitchFamily="34" charset="0"/>
              </a:rPr>
              <a:t>Finalization of </a:t>
            </a:r>
            <a:r>
              <a:rPr lang="en-US" sz="1400" b="1" i="1" dirty="0" smtClean="0">
                <a:solidFill>
                  <a:srgbClr val="303030"/>
                </a:solidFill>
                <a:latin typeface="Verdana" panose="020B0604030504040204" pitchFamily="34" charset="0"/>
              </a:rPr>
              <a:t>Manipulating Data </a:t>
            </a:r>
            <a:r>
              <a:rPr lang="en-US" sz="1400" dirty="0" smtClean="0">
                <a:solidFill>
                  <a:srgbClr val="303030"/>
                </a:solidFill>
                <a:latin typeface="Verdana" panose="020B0604030504040204" pitchFamily="34" charset="0"/>
              </a:rPr>
              <a:t>Workflow</a:t>
            </a:r>
          </a:p>
          <a:p>
            <a:pPr marL="342900" indent="-342900">
              <a:buFont typeface="+mj-lt"/>
              <a:buAutoNum type="arabicPeriod"/>
            </a:pPr>
            <a:endParaRPr lang="en-US" sz="1400" dirty="0">
              <a:solidFill>
                <a:srgbClr val="303030"/>
              </a:solidFill>
              <a:latin typeface="Verdana" panose="020B0604030504040204" pitchFamily="34" charset="0"/>
            </a:endParaRPr>
          </a:p>
          <a:p>
            <a:pPr marL="342900" indent="-342900">
              <a:buFont typeface="+mj-lt"/>
              <a:buAutoNum type="arabicPeriod"/>
            </a:pPr>
            <a:r>
              <a:rPr lang="en-US" sz="1400" dirty="0" smtClean="0">
                <a:solidFill>
                  <a:srgbClr val="303030"/>
                </a:solidFill>
                <a:latin typeface="Verdana" panose="020B0604030504040204" pitchFamily="34" charset="0"/>
              </a:rPr>
              <a:t>Solve </a:t>
            </a:r>
            <a:r>
              <a:rPr lang="en-US" sz="1400" b="1" i="1" dirty="0" smtClean="0">
                <a:solidFill>
                  <a:srgbClr val="303030"/>
                </a:solidFill>
                <a:latin typeface="Verdana" panose="020B0604030504040204" pitchFamily="34" charset="0"/>
              </a:rPr>
              <a:t>multi - instantiation </a:t>
            </a:r>
            <a:r>
              <a:rPr lang="en-US" sz="1400" dirty="0" smtClean="0">
                <a:solidFill>
                  <a:srgbClr val="303030"/>
                </a:solidFill>
                <a:latin typeface="Verdana" panose="020B0604030504040204" pitchFamily="34" charset="0"/>
              </a:rPr>
              <a:t>issues</a:t>
            </a:r>
          </a:p>
          <a:p>
            <a:pPr marL="342900" indent="-342900">
              <a:buFont typeface="+mj-lt"/>
              <a:buAutoNum type="arabicPeriod"/>
            </a:pPr>
            <a:endParaRPr lang="en-US" sz="1400" dirty="0">
              <a:solidFill>
                <a:srgbClr val="303030"/>
              </a:solidFill>
              <a:latin typeface="Verdana" panose="020B0604030504040204" pitchFamily="34" charset="0"/>
            </a:endParaRPr>
          </a:p>
        </p:txBody>
      </p:sp>
    </p:spTree>
    <p:extLst>
      <p:ext uri="{BB962C8B-B14F-4D97-AF65-F5344CB8AC3E}">
        <p14:creationId xmlns:p14="http://schemas.microsoft.com/office/powerpoint/2010/main" val="2624654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Autofit/>
          </a:bodyPr>
          <a:lstStyle/>
          <a:p>
            <a:r>
              <a:rPr lang="en-US" sz="3600" dirty="0" smtClean="0"/>
              <a:t>Appendix</a:t>
            </a:r>
            <a:endParaRPr lang="el-GR" sz="3600" dirty="0"/>
          </a:p>
        </p:txBody>
      </p:sp>
      <p:sp>
        <p:nvSpPr>
          <p:cNvPr id="5" name="Rectangle 4"/>
          <p:cNvSpPr/>
          <p:nvPr/>
        </p:nvSpPr>
        <p:spPr>
          <a:xfrm>
            <a:off x="179512" y="1259632"/>
            <a:ext cx="8640960" cy="1384995"/>
          </a:xfrm>
          <a:prstGeom prst="rect">
            <a:avLst/>
          </a:prstGeom>
        </p:spPr>
        <p:txBody>
          <a:bodyPr wrap="square">
            <a:spAutoFit/>
          </a:bodyPr>
          <a:lstStyle/>
          <a:p>
            <a:pPr marL="342900" indent="-342900">
              <a:buFont typeface="+mj-lt"/>
              <a:buAutoNum type="arabicPeriod"/>
            </a:pPr>
            <a:r>
              <a:rPr lang="en-US" sz="1400" i="1" dirty="0" smtClean="0">
                <a:solidFill>
                  <a:srgbClr val="303030"/>
                </a:solidFill>
                <a:latin typeface="Verdana" panose="020B0604030504040204" pitchFamily="34" charset="0"/>
              </a:rPr>
              <a:t>Design Slides</a:t>
            </a:r>
          </a:p>
          <a:p>
            <a:pPr marL="342900" indent="-342900">
              <a:buFont typeface="+mj-lt"/>
              <a:buAutoNum type="arabicPeriod"/>
            </a:pPr>
            <a:endParaRPr lang="en-US" sz="1400" i="1" dirty="0" smtClean="0">
              <a:solidFill>
                <a:srgbClr val="303030"/>
              </a:solidFill>
              <a:latin typeface="Verdana" panose="020B0604030504040204" pitchFamily="34" charset="0"/>
            </a:endParaRPr>
          </a:p>
          <a:p>
            <a:pPr marL="342900" indent="-342900">
              <a:buFont typeface="+mj-lt"/>
              <a:buAutoNum type="arabicPeriod"/>
            </a:pPr>
            <a:r>
              <a:rPr lang="en-US" sz="1400" i="1" dirty="0" smtClean="0">
                <a:solidFill>
                  <a:srgbClr val="303030"/>
                </a:solidFill>
                <a:latin typeface="Verdana" panose="020B0604030504040204" pitchFamily="34" charset="0"/>
              </a:rPr>
              <a:t>Workflow Slides</a:t>
            </a:r>
          </a:p>
          <a:p>
            <a:pPr marL="342900" indent="-342900">
              <a:buFont typeface="+mj-lt"/>
              <a:buAutoNum type="arabicPeriod"/>
            </a:pPr>
            <a:endParaRPr lang="en-US" sz="1400" i="1" dirty="0" smtClean="0">
              <a:solidFill>
                <a:srgbClr val="303030"/>
              </a:solidFill>
              <a:latin typeface="Verdana" panose="020B0604030504040204" pitchFamily="34" charset="0"/>
            </a:endParaRPr>
          </a:p>
          <a:p>
            <a:pPr marL="342900" indent="-342900">
              <a:buFont typeface="+mj-lt"/>
              <a:buAutoNum type="arabicPeriod"/>
            </a:pPr>
            <a:r>
              <a:rPr lang="en-US" sz="1400" i="1" dirty="0" smtClean="0">
                <a:solidFill>
                  <a:srgbClr val="303030"/>
                </a:solidFill>
                <a:latin typeface="Verdana" panose="020B0604030504040204" pitchFamily="34" charset="0"/>
              </a:rPr>
              <a:t>Previous Meetings Slides</a:t>
            </a:r>
          </a:p>
          <a:p>
            <a:pPr marL="342900" indent="-342900">
              <a:buFont typeface="+mj-lt"/>
              <a:buAutoNum type="arabicPeriod"/>
            </a:pPr>
            <a:endParaRPr lang="en-US" sz="1400" dirty="0">
              <a:solidFill>
                <a:srgbClr val="303030"/>
              </a:solidFill>
              <a:latin typeface="Verdana" panose="020B0604030504040204" pitchFamily="34" charset="0"/>
            </a:endParaRPr>
          </a:p>
        </p:txBody>
      </p:sp>
    </p:spTree>
    <p:extLst>
      <p:ext uri="{BB962C8B-B14F-4D97-AF65-F5344CB8AC3E}">
        <p14:creationId xmlns:p14="http://schemas.microsoft.com/office/powerpoint/2010/main" val="4780718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a:t>
            </a:r>
            <a:endParaRPr lang="el-GR" dirty="0"/>
          </a:p>
        </p:txBody>
      </p:sp>
      <p:graphicFrame>
        <p:nvGraphicFramePr>
          <p:cNvPr id="4" name="Diagram 3"/>
          <p:cNvGraphicFramePr/>
          <p:nvPr>
            <p:extLst/>
          </p:nvPr>
        </p:nvGraphicFramePr>
        <p:xfrm>
          <a:off x="35496" y="148923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Up Arrow 5"/>
          <p:cNvSpPr/>
          <p:nvPr/>
        </p:nvSpPr>
        <p:spPr>
          <a:xfrm>
            <a:off x="3059833" y="5207371"/>
            <a:ext cx="2814846" cy="813917"/>
          </a:xfrm>
          <a:prstGeom prst="curvedUpArrow">
            <a:avLst/>
          </a:prstGeom>
          <a:solidFill>
            <a:schemeClr val="accent4">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endParaRPr>
          </a:p>
        </p:txBody>
      </p:sp>
      <p:sp>
        <p:nvSpPr>
          <p:cNvPr id="7" name="Flowchart: Multidocument 6"/>
          <p:cNvSpPr/>
          <p:nvPr/>
        </p:nvSpPr>
        <p:spPr>
          <a:xfrm>
            <a:off x="5004048" y="4005064"/>
            <a:ext cx="2376264" cy="864096"/>
          </a:xfrm>
          <a:prstGeom prst="flowChartMultidocument">
            <a:avLst/>
          </a:prstGeom>
          <a:solidFill>
            <a:schemeClr val="accent4">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75000"/>
                  </a:schemeClr>
                </a:solidFill>
              </a:rPr>
              <a:t>GRSF records</a:t>
            </a:r>
            <a:endParaRPr lang="en-GB" dirty="0">
              <a:solidFill>
                <a:schemeClr val="tx2">
                  <a:lumMod val="75000"/>
                </a:schemeClr>
              </a:solidFill>
            </a:endParaRPr>
          </a:p>
        </p:txBody>
      </p:sp>
      <p:sp>
        <p:nvSpPr>
          <p:cNvPr id="8" name="Down Arrow 7"/>
          <p:cNvSpPr/>
          <p:nvPr/>
        </p:nvSpPr>
        <p:spPr>
          <a:xfrm rot="10800000">
            <a:off x="5874680" y="3442111"/>
            <a:ext cx="635000" cy="40640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9" name="Cloud 8"/>
          <p:cNvSpPr/>
          <p:nvPr/>
        </p:nvSpPr>
        <p:spPr>
          <a:xfrm>
            <a:off x="5040052" y="2209727"/>
            <a:ext cx="2304256" cy="1008112"/>
          </a:xfrm>
          <a:prstGeom prst="cloud">
            <a:avLst/>
          </a:prstGeom>
          <a:solidFill>
            <a:schemeClr val="accent4">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75000"/>
                  </a:schemeClr>
                </a:solidFill>
              </a:rPr>
              <a:t>Web services</a:t>
            </a:r>
            <a:endParaRPr lang="en-GB" dirty="0">
              <a:solidFill>
                <a:schemeClr val="tx2">
                  <a:lumMod val="75000"/>
                </a:schemeClr>
              </a:solidFill>
            </a:endParaRPr>
          </a:p>
        </p:txBody>
      </p:sp>
      <p:sp>
        <p:nvSpPr>
          <p:cNvPr id="10" name="TextBox 9"/>
          <p:cNvSpPr txBox="1"/>
          <p:nvPr/>
        </p:nvSpPr>
        <p:spPr>
          <a:xfrm>
            <a:off x="4159587" y="1233423"/>
            <a:ext cx="4065184" cy="523220"/>
          </a:xfrm>
          <a:prstGeom prst="rect">
            <a:avLst/>
          </a:prstGeom>
          <a:noFill/>
        </p:spPr>
        <p:txBody>
          <a:bodyPr wrap="square" rtlCol="0">
            <a:spAutoFit/>
          </a:bodyPr>
          <a:lstStyle/>
          <a:p>
            <a:pPr algn="ctr"/>
            <a:r>
              <a:rPr lang="en-US" sz="1400" dirty="0">
                <a:solidFill>
                  <a:schemeClr val="tx2">
                    <a:lumMod val="75000"/>
                  </a:schemeClr>
                </a:solidFill>
              </a:rPr>
              <a:t>Web products </a:t>
            </a:r>
            <a:r>
              <a:rPr lang="en-US" sz="1400" dirty="0" smtClean="0">
                <a:solidFill>
                  <a:schemeClr val="tx2">
                    <a:lumMod val="75000"/>
                  </a:schemeClr>
                </a:solidFill>
              </a:rPr>
              <a:t/>
            </a:r>
            <a:br>
              <a:rPr lang="en-US" sz="1400" dirty="0" smtClean="0">
                <a:solidFill>
                  <a:schemeClr val="tx2">
                    <a:lumMod val="75000"/>
                  </a:schemeClr>
                </a:solidFill>
              </a:rPr>
            </a:br>
            <a:r>
              <a:rPr lang="en-US" sz="1400" dirty="0" smtClean="0">
                <a:solidFill>
                  <a:schemeClr val="tx2">
                    <a:lumMod val="75000"/>
                  </a:schemeClr>
                </a:solidFill>
              </a:rPr>
              <a:t>(</a:t>
            </a:r>
            <a:r>
              <a:rPr lang="en-US" sz="1400" dirty="0">
                <a:solidFill>
                  <a:schemeClr val="tx2">
                    <a:lumMod val="75000"/>
                  </a:schemeClr>
                </a:solidFill>
              </a:rPr>
              <a:t>map viewer, pie charts for regional stock status, etc.)</a:t>
            </a:r>
            <a:endParaRPr lang="en-GB" sz="1400" dirty="0">
              <a:solidFill>
                <a:schemeClr val="tx2">
                  <a:lumMod val="75000"/>
                </a:schemeClr>
              </a:solidFill>
            </a:endParaRPr>
          </a:p>
        </p:txBody>
      </p:sp>
      <p:sp>
        <p:nvSpPr>
          <p:cNvPr id="11" name="Plaque 10"/>
          <p:cNvSpPr/>
          <p:nvPr/>
        </p:nvSpPr>
        <p:spPr>
          <a:xfrm>
            <a:off x="3999204" y="5759968"/>
            <a:ext cx="716812" cy="364685"/>
          </a:xfrm>
          <a:prstGeom prst="plaque">
            <a:avLst/>
          </a:prstGeom>
          <a:solidFill>
            <a:schemeClr val="accent4">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75000"/>
                  </a:schemeClr>
                </a:solidFill>
              </a:rPr>
              <a:t>CMS</a:t>
            </a:r>
            <a:endParaRPr lang="en-GB" dirty="0">
              <a:solidFill>
                <a:schemeClr val="tx2">
                  <a:lumMod val="75000"/>
                </a:schemeClr>
              </a:solidFill>
            </a:endParaRPr>
          </a:p>
        </p:txBody>
      </p:sp>
      <p:sp>
        <p:nvSpPr>
          <p:cNvPr id="12" name="Down Arrow 11"/>
          <p:cNvSpPr/>
          <p:nvPr/>
        </p:nvSpPr>
        <p:spPr>
          <a:xfrm rot="10800000">
            <a:off x="5874679" y="1798464"/>
            <a:ext cx="635000" cy="40640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94878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rmAutofit fontScale="90000"/>
          </a:bodyPr>
          <a:lstStyle/>
          <a:p>
            <a:r>
              <a:rPr lang="en-US" sz="3600" dirty="0" smtClean="0"/>
              <a:t>Refinement/Extensions of Mappings</a:t>
            </a:r>
            <a:endParaRPr lang="el-GR" sz="3600" dirty="0"/>
          </a:p>
        </p:txBody>
      </p:sp>
      <p:sp>
        <p:nvSpPr>
          <p:cNvPr id="7" name="Content Placeholder 2"/>
          <p:cNvSpPr>
            <a:spLocks noGrp="1"/>
          </p:cNvSpPr>
          <p:nvPr>
            <p:ph idx="1"/>
          </p:nvPr>
        </p:nvSpPr>
        <p:spPr>
          <a:xfrm>
            <a:off x="395536" y="1272455"/>
            <a:ext cx="6840760" cy="4824536"/>
          </a:xfrm>
        </p:spPr>
        <p:txBody>
          <a:bodyPr>
            <a:normAutofit fontScale="92500" lnSpcReduction="20000"/>
          </a:bodyPr>
          <a:lstStyle/>
          <a:p>
            <a:r>
              <a:rPr lang="en-US" sz="2400" dirty="0"/>
              <a:t>x</a:t>
            </a:r>
            <a:r>
              <a:rPr lang="en-US" sz="2400" dirty="0" smtClean="0"/>
              <a:t>3ml mapping files</a:t>
            </a:r>
          </a:p>
          <a:p>
            <a:pPr lvl="1">
              <a:buFont typeface="Wingdings" panose="05000000000000000000" pitchFamily="2" charset="2"/>
              <a:buChar char="Ø"/>
            </a:pPr>
            <a:r>
              <a:rPr lang="en-US" sz="2000" dirty="0" smtClean="0"/>
              <a:t>FIRMS</a:t>
            </a:r>
          </a:p>
          <a:p>
            <a:pPr lvl="1">
              <a:buFont typeface="Wingdings" panose="05000000000000000000" pitchFamily="2" charset="2"/>
              <a:buChar char="Ø"/>
            </a:pPr>
            <a:r>
              <a:rPr lang="en-US" sz="2000" dirty="0" smtClean="0"/>
              <a:t>RAM</a:t>
            </a:r>
          </a:p>
          <a:p>
            <a:pPr lvl="1">
              <a:buFont typeface="Wingdings" panose="05000000000000000000" pitchFamily="2" charset="2"/>
              <a:buChar char="Ø"/>
            </a:pPr>
            <a:endParaRPr lang="en-US" sz="2000" dirty="0" smtClean="0"/>
          </a:p>
          <a:p>
            <a:r>
              <a:rPr lang="en-US" sz="2400" dirty="0" smtClean="0"/>
              <a:t>URI Generators</a:t>
            </a:r>
          </a:p>
          <a:p>
            <a:pPr lvl="1">
              <a:buFont typeface="Wingdings" panose="05000000000000000000" pitchFamily="2" charset="2"/>
              <a:buChar char="Ø"/>
            </a:pPr>
            <a:r>
              <a:rPr lang="en-US" sz="2000" dirty="0" smtClean="0"/>
              <a:t>27 new generators</a:t>
            </a:r>
          </a:p>
          <a:p>
            <a:pPr lvl="1">
              <a:buFont typeface="Wingdings" panose="05000000000000000000" pitchFamily="2" charset="2"/>
              <a:buChar char="Ø"/>
            </a:pPr>
            <a:r>
              <a:rPr lang="en-US" sz="2000" dirty="0" smtClean="0"/>
              <a:t>Reduced to 7</a:t>
            </a:r>
          </a:p>
          <a:p>
            <a:pPr lvl="1">
              <a:buFont typeface="Wingdings" panose="05000000000000000000" pitchFamily="2" charset="2"/>
              <a:buChar char="Ø"/>
            </a:pPr>
            <a:endParaRPr lang="en-US" sz="2000" dirty="0" smtClean="0"/>
          </a:p>
          <a:p>
            <a:r>
              <a:rPr lang="en-US" sz="2400" dirty="0" smtClean="0"/>
              <a:t>Improvement of execution times</a:t>
            </a:r>
          </a:p>
          <a:p>
            <a:pPr lvl="1">
              <a:buFont typeface="Wingdings" panose="05000000000000000000" pitchFamily="2" charset="2"/>
              <a:buChar char="Ø"/>
            </a:pPr>
            <a:r>
              <a:rPr lang="en-US" sz="2000" dirty="0" smtClean="0"/>
              <a:t>Shortcuts</a:t>
            </a:r>
          </a:p>
          <a:p>
            <a:pPr lvl="1">
              <a:buFont typeface="Wingdings" panose="05000000000000000000" pitchFamily="2" charset="2"/>
              <a:buChar char="Ø"/>
            </a:pPr>
            <a:endParaRPr lang="en-US" sz="2000" dirty="0"/>
          </a:p>
          <a:p>
            <a:r>
              <a:rPr lang="en-US" sz="2400" dirty="0" smtClean="0"/>
              <a:t>x3ml Engine Code Extensions/Modifications</a:t>
            </a:r>
          </a:p>
          <a:p>
            <a:endParaRPr lang="en-US" sz="2400" dirty="0"/>
          </a:p>
          <a:p>
            <a:r>
              <a:rPr lang="en-US" sz="2400" dirty="0" smtClean="0"/>
              <a:t>3M editor interface improvements</a:t>
            </a:r>
          </a:p>
          <a:p>
            <a:pPr lvl="1">
              <a:buFont typeface="Wingdings" panose="05000000000000000000" pitchFamily="2" charset="2"/>
              <a:buChar char="Ø"/>
            </a:pPr>
            <a:r>
              <a:rPr lang="en-US" sz="2000" dirty="0" smtClean="0"/>
              <a:t>http</a:t>
            </a:r>
            <a:r>
              <a:rPr lang="en-US" sz="2000" dirty="0"/>
              <a:t>://</a:t>
            </a:r>
            <a:r>
              <a:rPr lang="en-US" sz="2000" dirty="0" smtClean="0"/>
              <a:t>139.91.183.3/3M</a:t>
            </a:r>
          </a:p>
        </p:txBody>
      </p:sp>
    </p:spTree>
    <p:extLst>
      <p:ext uri="{BB962C8B-B14F-4D97-AF65-F5344CB8AC3E}">
        <p14:creationId xmlns:p14="http://schemas.microsoft.com/office/powerpoint/2010/main" val="20467107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Construction phase</a:t>
            </a:r>
            <a:endParaRPr lang="el-GR" dirty="0"/>
          </a:p>
        </p:txBody>
      </p:sp>
      <p:grpSp>
        <p:nvGrpSpPr>
          <p:cNvPr id="4" name="Group 3"/>
          <p:cNvGrpSpPr/>
          <p:nvPr/>
        </p:nvGrpSpPr>
        <p:grpSpPr>
          <a:xfrm>
            <a:off x="323528" y="1844824"/>
            <a:ext cx="1948652" cy="1472107"/>
            <a:chOff x="999336" y="1626478"/>
            <a:chExt cx="1948652" cy="1472107"/>
          </a:xfrm>
        </p:grpSpPr>
        <p:pic>
          <p:nvPicPr>
            <p:cNvPr id="30" name="Picture 29"/>
            <p:cNvPicPr>
              <a:picLocks noChangeAspect="1"/>
            </p:cNvPicPr>
            <p:nvPr/>
          </p:nvPicPr>
          <p:blipFill>
            <a:blip r:embed="rId2"/>
            <a:stretch>
              <a:fillRect/>
            </a:stretch>
          </p:blipFill>
          <p:spPr>
            <a:xfrm>
              <a:off x="999336" y="1626478"/>
              <a:ext cx="1948652" cy="888859"/>
            </a:xfrm>
            <a:prstGeom prst="rect">
              <a:avLst/>
            </a:prstGeom>
          </p:spPr>
        </p:pic>
        <p:pic>
          <p:nvPicPr>
            <p:cNvPr id="31" name="Picture 30" descr="http://www.pngall.com/wp-content/uploads/2016/04/Database-PNG-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003" y="2276443"/>
              <a:ext cx="741984" cy="8221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85609" y="3618941"/>
            <a:ext cx="2740699" cy="1205668"/>
            <a:chOff x="202447" y="3400223"/>
            <a:chExt cx="2740699" cy="1205668"/>
          </a:xfrm>
        </p:grpSpPr>
        <p:pic>
          <p:nvPicPr>
            <p:cNvPr id="28" name="Picture 27" descr="http://ramlegacy.marinebiodiversity.ca/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47" y="3400223"/>
              <a:ext cx="2686912" cy="55570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http://www.pngall.com/wp-content/uploads/2016/04/Database-PNG-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1162" y="3783749"/>
              <a:ext cx="741984" cy="8221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285609" y="5178986"/>
            <a:ext cx="2532947" cy="1352279"/>
            <a:chOff x="6588224" y="1709407"/>
            <a:chExt cx="2532947" cy="1352279"/>
          </a:xfrm>
        </p:grpSpPr>
        <p:pic>
          <p:nvPicPr>
            <p:cNvPr id="26" name="Picture 25"/>
            <p:cNvPicPr>
              <a:picLocks noChangeAspect="1"/>
            </p:cNvPicPr>
            <p:nvPr/>
          </p:nvPicPr>
          <p:blipFill>
            <a:blip r:embed="rId5"/>
            <a:stretch>
              <a:fillRect/>
            </a:stretch>
          </p:blipFill>
          <p:spPr>
            <a:xfrm>
              <a:off x="6588224" y="1709407"/>
              <a:ext cx="2447925" cy="790575"/>
            </a:xfrm>
            <a:prstGeom prst="rect">
              <a:avLst/>
            </a:prstGeom>
          </p:spPr>
        </p:pic>
        <p:pic>
          <p:nvPicPr>
            <p:cNvPr id="27" name="Picture 26" descr="http://www.pngall.com/wp-content/uploads/2016/04/Database-PNG-Im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9187" y="2239544"/>
              <a:ext cx="741984" cy="822142"/>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 name="Curved Connector 6"/>
          <p:cNvCxnSpPr>
            <a:stCxn id="30" idx="3"/>
            <a:endCxn id="16" idx="1"/>
          </p:cNvCxnSpPr>
          <p:nvPr/>
        </p:nvCxnSpPr>
        <p:spPr>
          <a:xfrm>
            <a:off x="2272180" y="2289254"/>
            <a:ext cx="2586762" cy="1578974"/>
          </a:xfrm>
          <a:prstGeom prst="curved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26" idx="3"/>
            <a:endCxn id="16" idx="1"/>
          </p:cNvCxnSpPr>
          <p:nvPr/>
        </p:nvCxnSpPr>
        <p:spPr>
          <a:xfrm flipV="1">
            <a:off x="2733534" y="3868228"/>
            <a:ext cx="2125408" cy="1706046"/>
          </a:xfrm>
          <a:prstGeom prst="curvedConnector3">
            <a:avLst>
              <a:gd name="adj1" fmla="val 50000"/>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9" name="Curved Connector 8"/>
          <p:cNvCxnSpPr>
            <a:stCxn id="28" idx="3"/>
            <a:endCxn id="16" idx="1"/>
          </p:cNvCxnSpPr>
          <p:nvPr/>
        </p:nvCxnSpPr>
        <p:spPr>
          <a:xfrm flipV="1">
            <a:off x="2972521" y="3868228"/>
            <a:ext cx="1886421" cy="28565"/>
          </a:xfrm>
          <a:prstGeom prst="curvedConnector3">
            <a:avLst/>
          </a:prstGeom>
          <a:ln w="317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260408" y="2909334"/>
            <a:ext cx="1698266" cy="1887818"/>
            <a:chOff x="7208875" y="2708920"/>
            <a:chExt cx="1698266" cy="1887818"/>
          </a:xfrm>
        </p:grpSpPr>
        <p:pic>
          <p:nvPicPr>
            <p:cNvPr id="24" name="Picture 23" descr="http://www.pngall.com/wp-content/uploads/2016/04/Database-PNG-Im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8875" y="2715005"/>
              <a:ext cx="1698266" cy="188173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18"/>
            <p:cNvSpPr txBox="1"/>
            <p:nvPr/>
          </p:nvSpPr>
          <p:spPr>
            <a:xfrm>
              <a:off x="7596336" y="2708920"/>
              <a:ext cx="947375" cy="95410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chemeClr val="accent1">
                      <a:lumMod val="75000"/>
                    </a:schemeClr>
                  </a:solidFill>
                </a:rPr>
                <a:t>GRSF</a:t>
              </a:r>
            </a:p>
            <a:p>
              <a:pPr algn="ctr"/>
              <a:r>
                <a:rPr lang="en-US" sz="2800" b="1" dirty="0" smtClean="0">
                  <a:solidFill>
                    <a:schemeClr val="accent1">
                      <a:lumMod val="75000"/>
                    </a:schemeClr>
                  </a:solidFill>
                </a:rPr>
                <a:t>KB</a:t>
              </a:r>
              <a:endParaRPr lang="el-GR" sz="2800" b="1" dirty="0">
                <a:solidFill>
                  <a:schemeClr val="accent1">
                    <a:lumMod val="75000"/>
                  </a:schemeClr>
                </a:solidFill>
              </a:endParaRPr>
            </a:p>
          </p:txBody>
        </p:sp>
      </p:grpSp>
      <p:cxnSp>
        <p:nvCxnSpPr>
          <p:cNvPr id="11" name="Straight Arrow Connector 10"/>
          <p:cNvCxnSpPr>
            <a:stCxn id="16" idx="3"/>
            <a:endCxn id="24" idx="1"/>
          </p:cNvCxnSpPr>
          <p:nvPr/>
        </p:nvCxnSpPr>
        <p:spPr>
          <a:xfrm flipV="1">
            <a:off x="7027766" y="3856286"/>
            <a:ext cx="232642" cy="1194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https://maxcdn.icons8.com/wp-content/uploads/2015/08/ms_access_copyright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9204" y="3498381"/>
            <a:ext cx="944388" cy="9443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files.softicons.com/download/system-icons/lozengue-filetype-icons-by-gurato/png/512/SQ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0" y="5159514"/>
            <a:ext cx="842143" cy="84214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255981" y="1942870"/>
            <a:ext cx="1272252" cy="999634"/>
            <a:chOff x="4114023" y="1724524"/>
            <a:chExt cx="1272252" cy="999634"/>
          </a:xfrm>
        </p:grpSpPr>
        <p:pic>
          <p:nvPicPr>
            <p:cNvPr id="22" name="Picture 21" descr="http://icons.iconarchive.com/icons/custom-icon-design/pretty-office-7/256/Xml-tool-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8756" y="1724524"/>
              <a:ext cx="767519" cy="7675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www.joilgroup.com/JOILgroup/Services_files/web-maintenance-%20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023" y="1828728"/>
              <a:ext cx="1012863" cy="895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5962346" y="3767315"/>
            <a:ext cx="1026243" cy="730472"/>
            <a:chOff x="7479477" y="4275345"/>
            <a:chExt cx="1026243" cy="730472"/>
          </a:xfrm>
        </p:grpSpPr>
        <p:pic>
          <p:nvPicPr>
            <p:cNvPr id="20" name="Picture 19" descr="https://www.prodpad.com/wp-content/uploads/icon-gears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24328" y="4275345"/>
              <a:ext cx="869678" cy="52180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30"/>
            <p:cNvSpPr txBox="1"/>
            <p:nvPr/>
          </p:nvSpPr>
          <p:spPr>
            <a:xfrm>
              <a:off x="7479477" y="4667263"/>
              <a:ext cx="1026243"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t>X3ML </a:t>
              </a:r>
              <a:r>
                <a:rPr lang="en-US" sz="1600" b="1" dirty="0" err="1" smtClean="0"/>
                <a:t>eng</a:t>
              </a:r>
              <a:endParaRPr lang="el-GR" sz="1600" b="1" dirty="0"/>
            </a:p>
          </p:txBody>
        </p:sp>
      </p:grpSp>
      <p:sp>
        <p:nvSpPr>
          <p:cNvPr id="16" name="Rectangle 15"/>
          <p:cNvSpPr/>
          <p:nvPr/>
        </p:nvSpPr>
        <p:spPr>
          <a:xfrm>
            <a:off x="4858942" y="3198546"/>
            <a:ext cx="2168824" cy="13393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grpSp>
        <p:nvGrpSpPr>
          <p:cNvPr id="17" name="Group 16"/>
          <p:cNvGrpSpPr/>
          <p:nvPr/>
        </p:nvGrpSpPr>
        <p:grpSpPr>
          <a:xfrm>
            <a:off x="4941966" y="3415365"/>
            <a:ext cx="965043" cy="1073004"/>
            <a:chOff x="5093359" y="3233950"/>
            <a:chExt cx="1230564" cy="1381320"/>
          </a:xfrm>
        </p:grpSpPr>
        <p:pic>
          <p:nvPicPr>
            <p:cNvPr id="18" name="Picture 17" descr="http://www.hydralok.net/fr/files/2013/05/industry-large-icon4-121x12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95541" y="3233950"/>
              <a:ext cx="1152525" cy="11525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93359" y="4297165"/>
              <a:ext cx="1230564" cy="318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87352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61" t="3026" r="1361" b="1773"/>
          <a:stretch/>
        </p:blipFill>
        <p:spPr>
          <a:xfrm>
            <a:off x="899592" y="260648"/>
            <a:ext cx="7669119" cy="6515545"/>
          </a:xfrm>
          <a:prstGeom prst="rect">
            <a:avLst/>
          </a:prstGeom>
        </p:spPr>
      </p:pic>
    </p:spTree>
    <p:extLst>
      <p:ext uri="{BB962C8B-B14F-4D97-AF65-F5344CB8AC3E}">
        <p14:creationId xmlns:p14="http://schemas.microsoft.com/office/powerpoint/2010/main" val="13514371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Constructing the GRSF KB</a:t>
            </a:r>
            <a:endParaRPr lang="el-GR" dirty="0"/>
          </a:p>
        </p:txBody>
      </p:sp>
      <p:sp>
        <p:nvSpPr>
          <p:cNvPr id="3" name="Content Placeholder 2"/>
          <p:cNvSpPr>
            <a:spLocks noGrp="1"/>
          </p:cNvSpPr>
          <p:nvPr>
            <p:ph idx="1"/>
          </p:nvPr>
        </p:nvSpPr>
        <p:spPr/>
        <p:txBody>
          <a:bodyPr/>
          <a:lstStyle/>
          <a:p>
            <a:r>
              <a:rPr lang="en-US" dirty="0" smtClean="0"/>
              <a:t>The knowledge base will be a set of triples &lt;</a:t>
            </a:r>
            <a:r>
              <a:rPr lang="en-US" dirty="0" err="1" smtClean="0"/>
              <a:t>s,p,o</a:t>
            </a:r>
            <a:r>
              <a:rPr lang="en-US" dirty="0" smtClean="0"/>
              <a:t>&gt;</a:t>
            </a:r>
          </a:p>
          <a:p>
            <a:r>
              <a:rPr lang="en-US" dirty="0" smtClean="0"/>
              <a:t>Components required</a:t>
            </a:r>
          </a:p>
          <a:p>
            <a:pPr lvl="1"/>
            <a:r>
              <a:rPr lang="en-US" dirty="0" err="1" smtClean="0"/>
              <a:t>MatWare</a:t>
            </a:r>
            <a:r>
              <a:rPr lang="en-US" dirty="0" smtClean="0"/>
              <a:t> and plugins  (under development)</a:t>
            </a:r>
          </a:p>
          <a:p>
            <a:pPr lvl="2"/>
            <a:r>
              <a:rPr lang="en-US" dirty="0" smtClean="0"/>
              <a:t>mappings, data fetching, transformations, ingestion, </a:t>
            </a:r>
            <a:r>
              <a:rPr lang="en-US" dirty="0" err="1" smtClean="0"/>
              <a:t>sameAs</a:t>
            </a:r>
            <a:r>
              <a:rPr lang="en-US" dirty="0" smtClean="0"/>
              <a:t> links</a:t>
            </a:r>
          </a:p>
          <a:p>
            <a:pPr lvl="1"/>
            <a:r>
              <a:rPr lang="en-US" dirty="0" err="1" smtClean="0"/>
              <a:t>MatWare</a:t>
            </a:r>
            <a:r>
              <a:rPr lang="en-US" dirty="0" smtClean="0"/>
              <a:t> front-end  (to be developed)</a:t>
            </a:r>
          </a:p>
          <a:p>
            <a:pPr lvl="2"/>
            <a:r>
              <a:rPr lang="en-US" dirty="0" smtClean="0"/>
              <a:t>Assisting the user (VRE manager) to configure </a:t>
            </a:r>
            <a:r>
              <a:rPr lang="en-US" dirty="0" err="1" smtClean="0"/>
              <a:t>MatWare</a:t>
            </a:r>
            <a:endParaRPr lang="el-GR" dirty="0"/>
          </a:p>
        </p:txBody>
      </p:sp>
    </p:spTree>
    <p:extLst>
      <p:ext uri="{BB962C8B-B14F-4D97-AF65-F5344CB8AC3E}">
        <p14:creationId xmlns:p14="http://schemas.microsoft.com/office/powerpoint/2010/main" val="36035452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Exploiting (and updating) GRSF KB</a:t>
            </a:r>
            <a:endParaRPr lang="el-GR" sz="3600" dirty="0"/>
          </a:p>
        </p:txBody>
      </p:sp>
      <p:sp>
        <p:nvSpPr>
          <p:cNvPr id="3" name="Content Placeholder 2"/>
          <p:cNvSpPr>
            <a:spLocks noGrp="1"/>
          </p:cNvSpPr>
          <p:nvPr>
            <p:ph idx="1"/>
          </p:nvPr>
        </p:nvSpPr>
        <p:spPr/>
        <p:txBody>
          <a:bodyPr/>
          <a:lstStyle/>
          <a:p>
            <a:r>
              <a:rPr lang="en-US" dirty="0" smtClean="0"/>
              <a:t>Requirements</a:t>
            </a:r>
          </a:p>
          <a:p>
            <a:pPr lvl="1"/>
            <a:r>
              <a:rPr lang="en-US" dirty="0" smtClean="0"/>
              <a:t>Inspect the set of records </a:t>
            </a:r>
          </a:p>
          <a:p>
            <a:pPr lvl="2"/>
            <a:r>
              <a:rPr lang="en-US" dirty="0" smtClean="0"/>
              <a:t>i.e. as tabular data (some mockups are given later)</a:t>
            </a:r>
          </a:p>
          <a:p>
            <a:pPr lvl="1"/>
            <a:r>
              <a:rPr lang="en-US" dirty="0" smtClean="0"/>
              <a:t>Support the competency queries </a:t>
            </a:r>
          </a:p>
          <a:p>
            <a:pPr lvl="1"/>
            <a:r>
              <a:rPr lang="en-US" dirty="0" smtClean="0"/>
              <a:t>Be able to approve/reject records</a:t>
            </a:r>
          </a:p>
          <a:p>
            <a:pPr lvl="2"/>
            <a:r>
              <a:rPr lang="en-US" dirty="0" smtClean="0"/>
              <a:t>Also attach a justification for (at least) rejected records</a:t>
            </a:r>
          </a:p>
          <a:p>
            <a:pPr lvl="1"/>
            <a:r>
              <a:rPr lang="en-US" dirty="0" smtClean="0"/>
              <a:t>Flag possible errors </a:t>
            </a:r>
            <a:endParaRPr lang="el-GR" dirty="0"/>
          </a:p>
        </p:txBody>
      </p:sp>
    </p:spTree>
    <p:extLst>
      <p:ext uri="{BB962C8B-B14F-4D97-AF65-F5344CB8AC3E}">
        <p14:creationId xmlns:p14="http://schemas.microsoft.com/office/powerpoint/2010/main" val="37191101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GRSF KB – Inspecting records</a:t>
            </a:r>
            <a:endParaRPr lang="el-GR" dirty="0"/>
          </a:p>
        </p:txBody>
      </p:sp>
      <p:grpSp>
        <p:nvGrpSpPr>
          <p:cNvPr id="23" name="Group 22"/>
          <p:cNvGrpSpPr/>
          <p:nvPr/>
        </p:nvGrpSpPr>
        <p:grpSpPr>
          <a:xfrm>
            <a:off x="29369" y="1417638"/>
            <a:ext cx="9036496" cy="4824536"/>
            <a:chOff x="611560" y="1700808"/>
            <a:chExt cx="8075240" cy="4824536"/>
          </a:xfrm>
        </p:grpSpPr>
        <p:grpSp>
          <p:nvGrpSpPr>
            <p:cNvPr id="39" name="Group 38"/>
            <p:cNvGrpSpPr/>
            <p:nvPr/>
          </p:nvGrpSpPr>
          <p:grpSpPr>
            <a:xfrm>
              <a:off x="611560" y="1700808"/>
              <a:ext cx="8075240" cy="4824536"/>
              <a:chOff x="611560" y="1700808"/>
              <a:chExt cx="8075240" cy="4824536"/>
            </a:xfrm>
          </p:grpSpPr>
          <p:sp>
            <p:nvSpPr>
              <p:cNvPr id="41" name="Rectangle 40"/>
              <p:cNvSpPr/>
              <p:nvPr/>
            </p:nvSpPr>
            <p:spPr>
              <a:xfrm>
                <a:off x="611560" y="1700808"/>
                <a:ext cx="8075240"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42" name="Rectangle 41"/>
              <p:cNvSpPr/>
              <p:nvPr/>
            </p:nvSpPr>
            <p:spPr>
              <a:xfrm>
                <a:off x="611560" y="1700808"/>
                <a:ext cx="8075240" cy="3600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t>GRSF Records</a:t>
                </a:r>
                <a:endParaRPr lang="el-GR" dirty="0"/>
              </a:p>
            </p:txBody>
          </p:sp>
        </p:grpSp>
        <p:sp>
          <p:nvSpPr>
            <p:cNvPr id="40" name="Rectangle 39"/>
            <p:cNvSpPr/>
            <p:nvPr/>
          </p:nvSpPr>
          <p:spPr>
            <a:xfrm>
              <a:off x="8388424" y="1700808"/>
              <a:ext cx="298376" cy="3600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t>X</a:t>
              </a:r>
              <a:endParaRPr lang="el-GR" dirty="0"/>
            </a:p>
          </p:txBody>
        </p:sp>
      </p:grpSp>
      <p:pic>
        <p:nvPicPr>
          <p:cNvPr id="24" name="table"/>
          <p:cNvPicPr>
            <a:picLocks noChangeAspect="1"/>
          </p:cNvPicPr>
          <p:nvPr/>
        </p:nvPicPr>
        <p:blipFill>
          <a:blip r:embed="rId2"/>
          <a:stretch>
            <a:fillRect/>
          </a:stretch>
        </p:blipFill>
        <p:spPr>
          <a:xfrm>
            <a:off x="101377" y="1849686"/>
            <a:ext cx="8856984" cy="3506584"/>
          </a:xfrm>
          <a:prstGeom prst="rect">
            <a:avLst/>
          </a:prstGeom>
        </p:spPr>
      </p:pic>
      <p:sp>
        <p:nvSpPr>
          <p:cNvPr id="25" name="Rounded Rectangle 24"/>
          <p:cNvSpPr/>
          <p:nvPr/>
        </p:nvSpPr>
        <p:spPr>
          <a:xfrm>
            <a:off x="6142991" y="2689398"/>
            <a:ext cx="72008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dirty="0" smtClean="0">
                <a:sym typeface="Webdings" panose="05030102010509060703" pitchFamily="18" charset="2"/>
              </a:rPr>
              <a:t></a:t>
            </a:r>
            <a:endParaRPr lang="el-GR" dirty="0"/>
          </a:p>
        </p:txBody>
      </p:sp>
      <p:sp>
        <p:nvSpPr>
          <p:cNvPr id="26" name="Rounded Rectangle 25"/>
          <p:cNvSpPr/>
          <p:nvPr/>
        </p:nvSpPr>
        <p:spPr>
          <a:xfrm>
            <a:off x="6142991" y="3080580"/>
            <a:ext cx="72008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dirty="0" smtClean="0">
                <a:sym typeface="Webdings" panose="05030102010509060703" pitchFamily="18" charset="2"/>
              </a:rPr>
              <a:t></a:t>
            </a:r>
            <a:endParaRPr lang="el-GR" dirty="0"/>
          </a:p>
        </p:txBody>
      </p:sp>
      <p:sp>
        <p:nvSpPr>
          <p:cNvPr id="27" name="Rounded Rectangle 26"/>
          <p:cNvSpPr/>
          <p:nvPr/>
        </p:nvSpPr>
        <p:spPr>
          <a:xfrm>
            <a:off x="6142991" y="3457102"/>
            <a:ext cx="72008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dirty="0" smtClean="0">
                <a:sym typeface="Webdings" panose="05030102010509060703" pitchFamily="18" charset="2"/>
              </a:rPr>
              <a:t></a:t>
            </a:r>
            <a:endParaRPr lang="el-GR" dirty="0"/>
          </a:p>
        </p:txBody>
      </p:sp>
      <p:sp>
        <p:nvSpPr>
          <p:cNvPr id="28" name="Rounded Rectangle 27"/>
          <p:cNvSpPr/>
          <p:nvPr/>
        </p:nvSpPr>
        <p:spPr>
          <a:xfrm>
            <a:off x="6130799" y="3829334"/>
            <a:ext cx="72008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dirty="0" smtClean="0">
                <a:sym typeface="Webdings" panose="05030102010509060703" pitchFamily="18" charset="2"/>
              </a:rPr>
              <a:t></a:t>
            </a:r>
            <a:endParaRPr lang="el-GR" dirty="0"/>
          </a:p>
        </p:txBody>
      </p:sp>
      <p:sp>
        <p:nvSpPr>
          <p:cNvPr id="29" name="Rounded Rectangle 28"/>
          <p:cNvSpPr/>
          <p:nvPr/>
        </p:nvSpPr>
        <p:spPr>
          <a:xfrm>
            <a:off x="6131943" y="4201566"/>
            <a:ext cx="72008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dirty="0" smtClean="0">
                <a:sym typeface="Webdings" panose="05030102010509060703" pitchFamily="18" charset="2"/>
              </a:rPr>
              <a:t></a:t>
            </a:r>
            <a:endParaRPr lang="el-GR" dirty="0"/>
          </a:p>
        </p:txBody>
      </p:sp>
      <p:sp>
        <p:nvSpPr>
          <p:cNvPr id="30" name="Rounded Rectangle 29"/>
          <p:cNvSpPr/>
          <p:nvPr/>
        </p:nvSpPr>
        <p:spPr>
          <a:xfrm>
            <a:off x="6139527" y="4592748"/>
            <a:ext cx="72008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dirty="0" smtClean="0">
                <a:sym typeface="Webdings" panose="05030102010509060703" pitchFamily="18" charset="2"/>
              </a:rPr>
              <a:t></a:t>
            </a:r>
            <a:endParaRPr lang="el-GR" dirty="0"/>
          </a:p>
        </p:txBody>
      </p:sp>
      <p:sp>
        <p:nvSpPr>
          <p:cNvPr id="31" name="Rounded Rectangle 30"/>
          <p:cNvSpPr/>
          <p:nvPr/>
        </p:nvSpPr>
        <p:spPr>
          <a:xfrm>
            <a:off x="6142991" y="4946030"/>
            <a:ext cx="72008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l-GR" dirty="0" smtClean="0">
                <a:sym typeface="Webdings" panose="05030102010509060703" pitchFamily="18" charset="2"/>
              </a:rPr>
              <a:t></a:t>
            </a:r>
            <a:endParaRPr lang="el-GR" dirty="0"/>
          </a:p>
        </p:txBody>
      </p:sp>
      <p:grpSp>
        <p:nvGrpSpPr>
          <p:cNvPr id="32" name="Group 31"/>
          <p:cNvGrpSpPr/>
          <p:nvPr/>
        </p:nvGrpSpPr>
        <p:grpSpPr>
          <a:xfrm>
            <a:off x="5721465" y="5121765"/>
            <a:ext cx="1436696" cy="1336433"/>
            <a:chOff x="6516216" y="5260919"/>
            <a:chExt cx="1436696" cy="1336433"/>
          </a:xfrm>
        </p:grpSpPr>
        <p:sp>
          <p:nvSpPr>
            <p:cNvPr id="35" name="Rectangle 34"/>
            <p:cNvSpPr/>
            <p:nvPr/>
          </p:nvSpPr>
          <p:spPr>
            <a:xfrm>
              <a:off x="6516216" y="5260919"/>
              <a:ext cx="1436696" cy="3345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solidFill>
                    <a:schemeClr val="tx1"/>
                  </a:solidFill>
                </a:rPr>
                <a:t>Pending</a:t>
              </a:r>
              <a:endParaRPr lang="el-GR" dirty="0">
                <a:solidFill>
                  <a:schemeClr val="tx1"/>
                </a:solidFill>
              </a:endParaRPr>
            </a:p>
          </p:txBody>
        </p:sp>
        <p:sp>
          <p:nvSpPr>
            <p:cNvPr id="36" name="Rectangle 35"/>
            <p:cNvSpPr/>
            <p:nvPr/>
          </p:nvSpPr>
          <p:spPr>
            <a:xfrm>
              <a:off x="6516216" y="5578192"/>
              <a:ext cx="1436696" cy="3345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solidFill>
                    <a:schemeClr val="tx1"/>
                  </a:solidFill>
                </a:rPr>
                <a:t>Approve</a:t>
              </a:r>
              <a:endParaRPr lang="el-GR" dirty="0">
                <a:solidFill>
                  <a:schemeClr val="tx1"/>
                </a:solidFill>
              </a:endParaRPr>
            </a:p>
          </p:txBody>
        </p:sp>
        <p:sp>
          <p:nvSpPr>
            <p:cNvPr id="37" name="Rectangle 36"/>
            <p:cNvSpPr/>
            <p:nvPr/>
          </p:nvSpPr>
          <p:spPr>
            <a:xfrm>
              <a:off x="6516216" y="5902800"/>
              <a:ext cx="1436696" cy="3345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solidFill>
                    <a:schemeClr val="tx1"/>
                  </a:solidFill>
                </a:rPr>
                <a:t>Reject</a:t>
              </a:r>
              <a:endParaRPr lang="el-GR" dirty="0">
                <a:solidFill>
                  <a:schemeClr val="tx1"/>
                </a:solidFill>
              </a:endParaRPr>
            </a:p>
          </p:txBody>
        </p:sp>
        <p:sp>
          <p:nvSpPr>
            <p:cNvPr id="38" name="Rectangle 37"/>
            <p:cNvSpPr/>
            <p:nvPr/>
          </p:nvSpPr>
          <p:spPr>
            <a:xfrm>
              <a:off x="6516216" y="6262840"/>
              <a:ext cx="1436696" cy="33451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smtClean="0">
                  <a:solidFill>
                    <a:schemeClr val="tx1"/>
                  </a:solidFill>
                </a:rPr>
                <a:t>Annotate</a:t>
              </a:r>
              <a:endParaRPr lang="el-GR" dirty="0">
                <a:solidFill>
                  <a:schemeClr val="tx1"/>
                </a:solidFill>
              </a:endParaRPr>
            </a:p>
          </p:txBody>
        </p:sp>
      </p:grpSp>
      <p:pic>
        <p:nvPicPr>
          <p:cNvPr id="33" name="Picture 32"/>
          <p:cNvPicPr>
            <a:picLocks noChangeAspect="1"/>
          </p:cNvPicPr>
          <p:nvPr/>
        </p:nvPicPr>
        <p:blipFill>
          <a:blip r:embed="rId3"/>
          <a:stretch>
            <a:fillRect/>
          </a:stretch>
        </p:blipFill>
        <p:spPr>
          <a:xfrm>
            <a:off x="8310289" y="2688955"/>
            <a:ext cx="190500" cy="190500"/>
          </a:xfrm>
          <a:prstGeom prst="rect">
            <a:avLst/>
          </a:prstGeom>
        </p:spPr>
      </p:pic>
      <p:pic>
        <p:nvPicPr>
          <p:cNvPr id="34" name="Picture 33"/>
          <p:cNvPicPr>
            <a:picLocks noChangeAspect="1"/>
          </p:cNvPicPr>
          <p:nvPr/>
        </p:nvPicPr>
        <p:blipFill>
          <a:blip r:embed="rId3"/>
          <a:stretch>
            <a:fillRect/>
          </a:stretch>
        </p:blipFill>
        <p:spPr>
          <a:xfrm>
            <a:off x="8310289" y="3625502"/>
            <a:ext cx="190500" cy="190500"/>
          </a:xfrm>
          <a:prstGeom prst="rect">
            <a:avLst/>
          </a:prstGeom>
        </p:spPr>
      </p:pic>
    </p:spTree>
    <p:extLst>
      <p:ext uri="{BB962C8B-B14F-4D97-AF65-F5344CB8AC3E}">
        <p14:creationId xmlns:p14="http://schemas.microsoft.com/office/powerpoint/2010/main" val="64205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GRSF KB – Inspecting records</a:t>
            </a:r>
            <a:endParaRPr lang="el-GR" dirty="0"/>
          </a:p>
        </p:txBody>
      </p:sp>
      <p:grpSp>
        <p:nvGrpSpPr>
          <p:cNvPr id="8" name="Group 7"/>
          <p:cNvGrpSpPr/>
          <p:nvPr/>
        </p:nvGrpSpPr>
        <p:grpSpPr>
          <a:xfrm>
            <a:off x="611560" y="1700808"/>
            <a:ext cx="8075240" cy="4824536"/>
            <a:chOff x="611560" y="1700808"/>
            <a:chExt cx="8075240" cy="4824536"/>
          </a:xfrm>
        </p:grpSpPr>
        <p:grpSp>
          <p:nvGrpSpPr>
            <p:cNvPr id="6" name="Group 5"/>
            <p:cNvGrpSpPr/>
            <p:nvPr/>
          </p:nvGrpSpPr>
          <p:grpSpPr>
            <a:xfrm>
              <a:off x="611560" y="1700808"/>
              <a:ext cx="8075240" cy="4824536"/>
              <a:chOff x="611560" y="1700808"/>
              <a:chExt cx="8075240" cy="4824536"/>
            </a:xfrm>
          </p:grpSpPr>
          <p:sp>
            <p:nvSpPr>
              <p:cNvPr id="4" name="Rectangle 3"/>
              <p:cNvSpPr/>
              <p:nvPr/>
            </p:nvSpPr>
            <p:spPr>
              <a:xfrm>
                <a:off x="611560" y="1700808"/>
                <a:ext cx="8075240" cy="4824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611560" y="1700808"/>
                <a:ext cx="8075240" cy="36004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GRSF Records</a:t>
                </a:r>
                <a:endParaRPr lang="el-GR" dirty="0"/>
              </a:p>
            </p:txBody>
          </p:sp>
        </p:grpSp>
        <p:sp>
          <p:nvSpPr>
            <p:cNvPr id="7" name="Rectangle 6"/>
            <p:cNvSpPr/>
            <p:nvPr/>
          </p:nvSpPr>
          <p:spPr>
            <a:xfrm>
              <a:off x="8388424" y="1700808"/>
              <a:ext cx="298376" cy="3600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X</a:t>
              </a:r>
              <a:endParaRPr lang="el-GR" dirty="0"/>
            </a:p>
          </p:txBody>
        </p:sp>
      </p:grpSp>
      <p:graphicFrame>
        <p:nvGraphicFramePr>
          <p:cNvPr id="10" name="Table 9"/>
          <p:cNvGraphicFramePr>
            <a:graphicFrameLocks noGrp="1"/>
          </p:cNvGraphicFramePr>
          <p:nvPr>
            <p:extLst>
              <p:ext uri="{D42A27DB-BD31-4B8C-83A1-F6EECF244321}">
                <p14:modId xmlns:p14="http://schemas.microsoft.com/office/powerpoint/2010/main" val="4266923176"/>
              </p:ext>
            </p:extLst>
          </p:nvPr>
        </p:nvGraphicFramePr>
        <p:xfrm>
          <a:off x="648136" y="2097424"/>
          <a:ext cx="7524264" cy="3237344"/>
        </p:xfrm>
        <a:graphic>
          <a:graphicData uri="http://schemas.openxmlformats.org/drawingml/2006/table">
            <a:tbl>
              <a:tblPr firstRow="1" bandRow="1">
                <a:tableStyleId>{5C22544A-7EE6-4342-B048-85BDC9FD1C3A}</a:tableStyleId>
              </a:tblPr>
              <a:tblGrid>
                <a:gridCol w="899528"/>
                <a:gridCol w="1080120"/>
                <a:gridCol w="1080120"/>
                <a:gridCol w="1152128"/>
                <a:gridCol w="936104"/>
                <a:gridCol w="1008112"/>
                <a:gridCol w="1368152"/>
              </a:tblGrid>
              <a:tr h="370840">
                <a:tc>
                  <a:txBody>
                    <a:bodyPr/>
                    <a:lstStyle/>
                    <a:p>
                      <a:endParaRPr lang="el-GR" dirty="0"/>
                    </a:p>
                  </a:txBody>
                  <a:tcPr/>
                </a:tc>
                <a:tc>
                  <a:txBody>
                    <a:bodyPr/>
                    <a:lstStyle/>
                    <a:p>
                      <a:r>
                        <a:rPr lang="en-US" dirty="0" smtClean="0"/>
                        <a:t>ID</a:t>
                      </a:r>
                      <a:endParaRPr lang="el-GR" dirty="0"/>
                    </a:p>
                  </a:txBody>
                  <a:tcPr/>
                </a:tc>
                <a:tc>
                  <a:txBody>
                    <a:bodyPr/>
                    <a:lstStyle/>
                    <a:p>
                      <a:r>
                        <a:rPr lang="en-US" dirty="0" smtClean="0"/>
                        <a:t>Stock title</a:t>
                      </a:r>
                      <a:endParaRPr lang="el-GR" dirty="0"/>
                    </a:p>
                  </a:txBody>
                  <a:tcPr/>
                </a:tc>
                <a:tc>
                  <a:txBody>
                    <a:bodyPr/>
                    <a:lstStyle/>
                    <a:p>
                      <a:r>
                        <a:rPr lang="en-US" dirty="0" smtClean="0"/>
                        <a:t>Species</a:t>
                      </a:r>
                      <a:endParaRPr lang="el-GR" dirty="0"/>
                    </a:p>
                  </a:txBody>
                  <a:tcPr/>
                </a:tc>
                <a:tc>
                  <a:txBody>
                    <a:bodyPr/>
                    <a:lstStyle/>
                    <a:p>
                      <a:r>
                        <a:rPr lang="en-US" dirty="0" smtClean="0"/>
                        <a:t>Area</a:t>
                      </a:r>
                      <a:endParaRPr lang="el-GR" dirty="0"/>
                    </a:p>
                  </a:txBody>
                  <a:tcPr/>
                </a:tc>
                <a:tc>
                  <a:txBody>
                    <a:bodyPr/>
                    <a:lstStyle/>
                    <a:p>
                      <a:r>
                        <a:rPr lang="en-US" dirty="0" err="1" smtClean="0"/>
                        <a:t>Manag</a:t>
                      </a:r>
                      <a:r>
                        <a:rPr lang="en-US" dirty="0" smtClean="0"/>
                        <a:t>.</a:t>
                      </a:r>
                      <a:r>
                        <a:rPr lang="en-US" baseline="0" dirty="0" smtClean="0"/>
                        <a:t> Unit</a:t>
                      </a:r>
                      <a:endParaRPr lang="el-GR" dirty="0"/>
                    </a:p>
                  </a:txBody>
                  <a:tcPr/>
                </a:tc>
                <a:tc>
                  <a:txBody>
                    <a:bodyPr/>
                    <a:lstStyle/>
                    <a:p>
                      <a:r>
                        <a:rPr lang="en-US" smtClean="0"/>
                        <a:t>Status</a:t>
                      </a:r>
                      <a:endParaRPr lang="el-GR" dirty="0"/>
                    </a:p>
                  </a:txBody>
                  <a:tcPr/>
                </a:tc>
              </a:tr>
              <a:tr h="370840">
                <a:tc>
                  <a:txBody>
                    <a:bodyPr/>
                    <a:lstStyle/>
                    <a:p>
                      <a:endParaRPr lang="el-GR" dirty="0"/>
                    </a:p>
                  </a:txBody>
                  <a:tcPr/>
                </a:tc>
                <a:tc>
                  <a:txBody>
                    <a:bodyPr/>
                    <a:lstStyle/>
                    <a:p>
                      <a:r>
                        <a:rPr lang="en-US" dirty="0" smtClean="0"/>
                        <a:t>ID1</a:t>
                      </a:r>
                      <a:endParaRPr lang="el-GR" dirty="0"/>
                    </a:p>
                  </a:txBody>
                  <a:tcPr/>
                </a:tc>
                <a:tc>
                  <a:txBody>
                    <a:bodyPr/>
                    <a:lstStyle/>
                    <a:p>
                      <a:r>
                        <a:rPr lang="en-US" dirty="0" smtClean="0"/>
                        <a:t>Stock1</a:t>
                      </a:r>
                      <a:endParaRPr lang="el-GR" dirty="0"/>
                    </a:p>
                  </a:txBody>
                  <a:tcPr/>
                </a:tc>
                <a:tc>
                  <a:txBody>
                    <a:bodyPr/>
                    <a:lstStyle/>
                    <a:p>
                      <a:r>
                        <a:rPr lang="en-US" dirty="0" smtClean="0"/>
                        <a:t>Species1</a:t>
                      </a:r>
                      <a:endParaRPr lang="el-GR" dirty="0"/>
                    </a:p>
                  </a:txBody>
                  <a:tcPr/>
                </a:tc>
                <a:tc>
                  <a:txBody>
                    <a:bodyPr/>
                    <a:lstStyle/>
                    <a:p>
                      <a:r>
                        <a:rPr lang="en-US" dirty="0" smtClean="0"/>
                        <a:t>Area1</a:t>
                      </a:r>
                      <a:endParaRPr lang="el-GR" dirty="0"/>
                    </a:p>
                  </a:txBody>
                  <a:tcPr/>
                </a:tc>
                <a:tc>
                  <a:txBody>
                    <a:bodyPr/>
                    <a:lstStyle/>
                    <a:p>
                      <a:r>
                        <a:rPr lang="en-US" dirty="0" smtClean="0"/>
                        <a:t>Mu1</a:t>
                      </a:r>
                      <a:endParaRPr lang="el-GR" dirty="0"/>
                    </a:p>
                  </a:txBody>
                  <a:tcPr/>
                </a:tc>
                <a:tc>
                  <a:txBody>
                    <a:bodyPr/>
                    <a:lstStyle/>
                    <a:p>
                      <a:r>
                        <a:rPr lang="en-US" dirty="0" smtClean="0"/>
                        <a:t>Approved</a:t>
                      </a:r>
                      <a:endParaRPr lang="el-GR" dirty="0"/>
                    </a:p>
                  </a:txBody>
                  <a:tcPr/>
                </a:tc>
              </a:tr>
              <a:tr h="370840">
                <a:tc>
                  <a:txBody>
                    <a:bodyPr/>
                    <a:lstStyle/>
                    <a:p>
                      <a:endParaRPr lang="el-GR" dirty="0"/>
                    </a:p>
                  </a:txBody>
                  <a:tcPr/>
                </a:tc>
                <a:tc>
                  <a:txBody>
                    <a:bodyPr/>
                    <a:lstStyle/>
                    <a:p>
                      <a:r>
                        <a:rPr lang="en-US" dirty="0" smtClean="0"/>
                        <a:t>ID2</a:t>
                      </a:r>
                      <a:endParaRPr lang="el-GR" dirty="0"/>
                    </a:p>
                  </a:txBody>
                  <a:tcPr/>
                </a:tc>
                <a:tc>
                  <a:txBody>
                    <a:bodyPr/>
                    <a:lstStyle/>
                    <a:p>
                      <a:r>
                        <a:rPr lang="en-US" dirty="0" smtClean="0"/>
                        <a:t>Stock2</a:t>
                      </a:r>
                      <a:endParaRPr lang="el-GR" dirty="0"/>
                    </a:p>
                  </a:txBody>
                  <a:tcPr/>
                </a:tc>
                <a:tc>
                  <a:txBody>
                    <a:bodyPr/>
                    <a:lstStyle/>
                    <a:p>
                      <a:r>
                        <a:rPr lang="en-US" dirty="0" smtClean="0"/>
                        <a:t>Species2</a:t>
                      </a:r>
                      <a:endParaRPr lang="el-GR" dirty="0"/>
                    </a:p>
                  </a:txBody>
                  <a:tcPr/>
                </a:tc>
                <a:tc>
                  <a:txBody>
                    <a:bodyPr/>
                    <a:lstStyle/>
                    <a:p>
                      <a:r>
                        <a:rPr lang="en-US" dirty="0" smtClean="0"/>
                        <a:t>Area2</a:t>
                      </a:r>
                      <a:endParaRPr lang="el-GR" dirty="0"/>
                    </a:p>
                  </a:txBody>
                  <a:tcPr/>
                </a:tc>
                <a:tc>
                  <a:txBody>
                    <a:bodyPr/>
                    <a:lstStyle/>
                    <a:p>
                      <a:r>
                        <a:rPr lang="en-US" dirty="0" smtClean="0"/>
                        <a:t>Mu2</a:t>
                      </a:r>
                      <a:endParaRPr lang="el-GR" dirty="0"/>
                    </a:p>
                  </a:txBody>
                  <a:tcPr/>
                </a:tc>
                <a:tc>
                  <a:txBody>
                    <a:bodyPr/>
                    <a:lstStyle/>
                    <a:p>
                      <a:r>
                        <a:rPr lang="en-US" dirty="0" smtClean="0"/>
                        <a:t>Approved</a:t>
                      </a:r>
                      <a:endParaRPr lang="el-GR" dirty="0"/>
                    </a:p>
                  </a:txBody>
                  <a:tcPr/>
                </a:tc>
              </a:tr>
              <a:tr h="370840">
                <a:tc>
                  <a:txBody>
                    <a:bodyPr/>
                    <a:lstStyle/>
                    <a:p>
                      <a:endParaRPr lang="el-GR" dirty="0"/>
                    </a:p>
                  </a:txBody>
                  <a:tcPr/>
                </a:tc>
                <a:tc>
                  <a:txBody>
                    <a:bodyPr/>
                    <a:lstStyle/>
                    <a:p>
                      <a:r>
                        <a:rPr lang="en-US" dirty="0" smtClean="0"/>
                        <a:t>ID3</a:t>
                      </a:r>
                      <a:endParaRPr lang="el-GR" dirty="0"/>
                    </a:p>
                  </a:txBody>
                  <a:tcPr/>
                </a:tc>
                <a:tc>
                  <a:txBody>
                    <a:bodyPr/>
                    <a:lstStyle/>
                    <a:p>
                      <a:r>
                        <a:rPr lang="en-US" dirty="0" smtClean="0"/>
                        <a:t>Stock3</a:t>
                      </a:r>
                      <a:endParaRPr lang="el-GR" dirty="0"/>
                    </a:p>
                  </a:txBody>
                  <a:tcPr/>
                </a:tc>
                <a:tc>
                  <a:txBody>
                    <a:bodyPr/>
                    <a:lstStyle/>
                    <a:p>
                      <a:r>
                        <a:rPr lang="en-US" dirty="0" smtClean="0"/>
                        <a:t>Species3</a:t>
                      </a:r>
                      <a:endParaRPr lang="el-GR" dirty="0"/>
                    </a:p>
                  </a:txBody>
                  <a:tcPr/>
                </a:tc>
                <a:tc>
                  <a:txBody>
                    <a:bodyPr/>
                    <a:lstStyle/>
                    <a:p>
                      <a:r>
                        <a:rPr lang="en-US" dirty="0" smtClean="0"/>
                        <a:t>Area3</a:t>
                      </a:r>
                      <a:endParaRPr lang="el-GR" dirty="0"/>
                    </a:p>
                  </a:txBody>
                  <a:tcPr/>
                </a:tc>
                <a:tc>
                  <a:txBody>
                    <a:bodyPr/>
                    <a:lstStyle/>
                    <a:p>
                      <a:r>
                        <a:rPr lang="en-US" dirty="0" smtClean="0"/>
                        <a:t>Mu3</a:t>
                      </a:r>
                      <a:endParaRPr lang="el-GR" dirty="0"/>
                    </a:p>
                  </a:txBody>
                  <a:tcPr/>
                </a:tc>
                <a:tc>
                  <a:txBody>
                    <a:bodyPr/>
                    <a:lstStyle/>
                    <a:p>
                      <a:r>
                        <a:rPr lang="en-US" dirty="0" smtClean="0"/>
                        <a:t>Rejected</a:t>
                      </a:r>
                      <a:endParaRPr lang="el-GR" dirty="0"/>
                    </a:p>
                  </a:txBody>
                  <a:tcPr/>
                </a:tc>
              </a:tr>
              <a:tr h="370840">
                <a:tc>
                  <a:txBody>
                    <a:bodyPr/>
                    <a:lstStyle/>
                    <a:p>
                      <a:endParaRPr lang="el-GR" dirty="0"/>
                    </a:p>
                  </a:txBody>
                  <a:tcPr/>
                </a:tc>
                <a:tc>
                  <a:txBody>
                    <a:bodyPr/>
                    <a:lstStyle/>
                    <a:p>
                      <a:r>
                        <a:rPr lang="en-US" dirty="0" smtClean="0"/>
                        <a:t>ID4</a:t>
                      </a:r>
                      <a:endParaRPr lang="el-GR" dirty="0"/>
                    </a:p>
                  </a:txBody>
                  <a:tcPr/>
                </a:tc>
                <a:tc>
                  <a:txBody>
                    <a:bodyPr/>
                    <a:lstStyle/>
                    <a:p>
                      <a:r>
                        <a:rPr lang="en-US" dirty="0" smtClean="0"/>
                        <a:t>Stock4</a:t>
                      </a:r>
                      <a:endParaRPr lang="el-GR" dirty="0"/>
                    </a:p>
                  </a:txBody>
                  <a:tcPr/>
                </a:tc>
                <a:tc>
                  <a:txBody>
                    <a:bodyPr/>
                    <a:lstStyle/>
                    <a:p>
                      <a:r>
                        <a:rPr lang="en-US" dirty="0" smtClean="0"/>
                        <a:t>Species4</a:t>
                      </a:r>
                      <a:endParaRPr lang="el-GR" dirty="0"/>
                    </a:p>
                  </a:txBody>
                  <a:tcPr/>
                </a:tc>
                <a:tc>
                  <a:txBody>
                    <a:bodyPr/>
                    <a:lstStyle/>
                    <a:p>
                      <a:r>
                        <a:rPr lang="en-US" dirty="0" smtClean="0"/>
                        <a:t>Area4</a:t>
                      </a:r>
                      <a:endParaRPr lang="el-GR" dirty="0"/>
                    </a:p>
                  </a:txBody>
                  <a:tcPr/>
                </a:tc>
                <a:tc>
                  <a:txBody>
                    <a:bodyPr/>
                    <a:lstStyle/>
                    <a:p>
                      <a:r>
                        <a:rPr lang="en-US" dirty="0" smtClean="0"/>
                        <a:t>Mu4</a:t>
                      </a:r>
                      <a:endParaRPr lang="el-GR" dirty="0"/>
                    </a:p>
                  </a:txBody>
                  <a:tcPr/>
                </a:tc>
                <a:tc>
                  <a:txBody>
                    <a:bodyPr/>
                    <a:lstStyle/>
                    <a:p>
                      <a:r>
                        <a:rPr lang="en-US" dirty="0" smtClean="0"/>
                        <a:t>Pending</a:t>
                      </a:r>
                      <a:endParaRPr lang="el-GR" dirty="0"/>
                    </a:p>
                  </a:txBody>
                  <a:tcPr/>
                </a:tc>
              </a:tr>
              <a:tr h="370840">
                <a:tc>
                  <a:txBody>
                    <a:bodyPr/>
                    <a:lstStyle/>
                    <a:p>
                      <a:endParaRPr lang="el-GR" dirty="0"/>
                    </a:p>
                  </a:txBody>
                  <a:tcPr/>
                </a:tc>
                <a:tc>
                  <a:txBody>
                    <a:bodyPr/>
                    <a:lstStyle/>
                    <a:p>
                      <a:r>
                        <a:rPr lang="en-US" dirty="0" smtClean="0"/>
                        <a:t>ID5</a:t>
                      </a:r>
                      <a:endParaRPr lang="el-GR" dirty="0"/>
                    </a:p>
                  </a:txBody>
                  <a:tcPr/>
                </a:tc>
                <a:tc>
                  <a:txBody>
                    <a:bodyPr/>
                    <a:lstStyle/>
                    <a:p>
                      <a:r>
                        <a:rPr lang="en-US" dirty="0" smtClean="0"/>
                        <a:t>Stock5</a:t>
                      </a:r>
                      <a:endParaRPr lang="el-GR" dirty="0"/>
                    </a:p>
                  </a:txBody>
                  <a:tcPr/>
                </a:tc>
                <a:tc>
                  <a:txBody>
                    <a:bodyPr/>
                    <a:lstStyle/>
                    <a:p>
                      <a:r>
                        <a:rPr lang="en-US" dirty="0" smtClean="0"/>
                        <a:t>Species5</a:t>
                      </a:r>
                      <a:endParaRPr lang="el-GR" dirty="0"/>
                    </a:p>
                  </a:txBody>
                  <a:tcPr/>
                </a:tc>
                <a:tc>
                  <a:txBody>
                    <a:bodyPr/>
                    <a:lstStyle/>
                    <a:p>
                      <a:r>
                        <a:rPr lang="en-US" dirty="0" smtClean="0"/>
                        <a:t>Area5</a:t>
                      </a:r>
                      <a:endParaRPr lang="el-GR" dirty="0"/>
                    </a:p>
                  </a:txBody>
                  <a:tcPr/>
                </a:tc>
                <a:tc>
                  <a:txBody>
                    <a:bodyPr/>
                    <a:lstStyle/>
                    <a:p>
                      <a:r>
                        <a:rPr lang="en-US" dirty="0" smtClean="0"/>
                        <a:t>Mu5</a:t>
                      </a:r>
                      <a:endParaRPr lang="el-GR" dirty="0"/>
                    </a:p>
                  </a:txBody>
                  <a:tcPr/>
                </a:tc>
                <a:tc>
                  <a:txBody>
                    <a:bodyPr/>
                    <a:lstStyle/>
                    <a:p>
                      <a:r>
                        <a:rPr lang="en-US" dirty="0" smtClean="0"/>
                        <a:t>Pending</a:t>
                      </a:r>
                      <a:endParaRPr lang="el-GR" dirty="0"/>
                    </a:p>
                  </a:txBody>
                  <a:tcPr/>
                </a:tc>
              </a:tr>
              <a:tr h="370840">
                <a:tc>
                  <a:txBody>
                    <a:bodyPr/>
                    <a:lstStyle/>
                    <a:p>
                      <a:endParaRPr lang="el-GR" dirty="0"/>
                    </a:p>
                  </a:txBody>
                  <a:tcPr/>
                </a:tc>
                <a:tc>
                  <a:txBody>
                    <a:bodyPr/>
                    <a:lstStyle/>
                    <a:p>
                      <a:r>
                        <a:rPr lang="en-US" dirty="0" smtClean="0"/>
                        <a:t>ID6</a:t>
                      </a:r>
                      <a:endParaRPr lang="el-GR" dirty="0"/>
                    </a:p>
                  </a:txBody>
                  <a:tcPr/>
                </a:tc>
                <a:tc>
                  <a:txBody>
                    <a:bodyPr/>
                    <a:lstStyle/>
                    <a:p>
                      <a:r>
                        <a:rPr lang="en-US" dirty="0" smtClean="0"/>
                        <a:t>Stock6</a:t>
                      </a:r>
                      <a:endParaRPr lang="el-GR" dirty="0"/>
                    </a:p>
                  </a:txBody>
                  <a:tcPr/>
                </a:tc>
                <a:tc>
                  <a:txBody>
                    <a:bodyPr/>
                    <a:lstStyle/>
                    <a:p>
                      <a:r>
                        <a:rPr lang="en-US" dirty="0" smtClean="0"/>
                        <a:t>Species6</a:t>
                      </a:r>
                      <a:endParaRPr lang="el-GR" dirty="0"/>
                    </a:p>
                  </a:txBody>
                  <a:tcPr/>
                </a:tc>
                <a:tc>
                  <a:txBody>
                    <a:bodyPr/>
                    <a:lstStyle/>
                    <a:p>
                      <a:r>
                        <a:rPr lang="en-US" dirty="0" smtClean="0"/>
                        <a:t>Area6</a:t>
                      </a:r>
                      <a:endParaRPr lang="el-GR" dirty="0"/>
                    </a:p>
                  </a:txBody>
                  <a:tcPr/>
                </a:tc>
                <a:tc>
                  <a:txBody>
                    <a:bodyPr/>
                    <a:lstStyle/>
                    <a:p>
                      <a:r>
                        <a:rPr lang="en-US" dirty="0" smtClean="0"/>
                        <a:t>Mu6</a:t>
                      </a:r>
                      <a:endParaRPr lang="el-GR" dirty="0"/>
                    </a:p>
                  </a:txBody>
                  <a:tcPr/>
                </a:tc>
                <a:tc>
                  <a:txBody>
                    <a:bodyPr/>
                    <a:lstStyle/>
                    <a:p>
                      <a:r>
                        <a:rPr lang="en-US" dirty="0" smtClean="0"/>
                        <a:t>Pending</a:t>
                      </a:r>
                      <a:endParaRPr lang="el-GR" dirty="0"/>
                    </a:p>
                  </a:txBody>
                  <a:tcPr/>
                </a:tc>
              </a:tr>
              <a:tr h="372224">
                <a:tc>
                  <a:txBody>
                    <a:bodyPr/>
                    <a:lstStyle/>
                    <a:p>
                      <a:endParaRPr lang="el-GR" dirty="0"/>
                    </a:p>
                  </a:txBody>
                  <a:tcPr/>
                </a:tc>
                <a:tc>
                  <a:txBody>
                    <a:bodyPr/>
                    <a:lstStyle/>
                    <a:p>
                      <a:r>
                        <a:rPr lang="en-US" dirty="0" smtClean="0"/>
                        <a:t>ID7</a:t>
                      </a:r>
                      <a:endParaRPr lang="el-GR" dirty="0"/>
                    </a:p>
                  </a:txBody>
                  <a:tcPr/>
                </a:tc>
                <a:tc>
                  <a:txBody>
                    <a:bodyPr/>
                    <a:lstStyle/>
                    <a:p>
                      <a:r>
                        <a:rPr lang="en-US" dirty="0" smtClean="0"/>
                        <a:t>Stock7</a:t>
                      </a:r>
                      <a:endParaRPr lang="el-GR" dirty="0"/>
                    </a:p>
                  </a:txBody>
                  <a:tcPr/>
                </a:tc>
                <a:tc>
                  <a:txBody>
                    <a:bodyPr/>
                    <a:lstStyle/>
                    <a:p>
                      <a:r>
                        <a:rPr lang="en-US" dirty="0" smtClean="0"/>
                        <a:t>Species7</a:t>
                      </a:r>
                      <a:endParaRPr lang="el-GR" dirty="0"/>
                    </a:p>
                  </a:txBody>
                  <a:tcPr/>
                </a:tc>
                <a:tc>
                  <a:txBody>
                    <a:bodyPr/>
                    <a:lstStyle/>
                    <a:p>
                      <a:r>
                        <a:rPr lang="en-US" dirty="0" smtClean="0"/>
                        <a:t>Area7</a:t>
                      </a:r>
                      <a:endParaRPr lang="el-GR" dirty="0"/>
                    </a:p>
                  </a:txBody>
                  <a:tcPr/>
                </a:tc>
                <a:tc>
                  <a:txBody>
                    <a:bodyPr/>
                    <a:lstStyle/>
                    <a:p>
                      <a:r>
                        <a:rPr lang="en-US" dirty="0" smtClean="0"/>
                        <a:t>Mu7</a:t>
                      </a:r>
                      <a:endParaRPr lang="el-GR" dirty="0"/>
                    </a:p>
                  </a:txBody>
                  <a:tcPr/>
                </a:tc>
                <a:tc>
                  <a:txBody>
                    <a:bodyPr/>
                    <a:lstStyle/>
                    <a:p>
                      <a:r>
                        <a:rPr lang="en-US" dirty="0" smtClean="0"/>
                        <a:t>Pending</a:t>
                      </a:r>
                      <a:endParaRPr lang="el-GR" dirty="0"/>
                    </a:p>
                  </a:txBody>
                  <a:tcPr/>
                </a:tc>
              </a:tr>
            </a:tbl>
          </a:graphicData>
        </a:graphic>
      </p:graphicFrame>
      <p:sp>
        <p:nvSpPr>
          <p:cNvPr id="3" name="Rounded Rectangle 2"/>
          <p:cNvSpPr/>
          <p:nvPr/>
        </p:nvSpPr>
        <p:spPr>
          <a:xfrm>
            <a:off x="839776" y="2768736"/>
            <a:ext cx="432048"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Rounded Rectangle 22"/>
          <p:cNvSpPr/>
          <p:nvPr/>
        </p:nvSpPr>
        <p:spPr>
          <a:xfrm>
            <a:off x="839776" y="3165352"/>
            <a:ext cx="432048"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Rounded Rectangle 23"/>
          <p:cNvSpPr/>
          <p:nvPr/>
        </p:nvSpPr>
        <p:spPr>
          <a:xfrm>
            <a:off x="839776" y="3525392"/>
            <a:ext cx="432048"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Rounded Rectangle 25"/>
          <p:cNvSpPr/>
          <p:nvPr/>
        </p:nvSpPr>
        <p:spPr>
          <a:xfrm>
            <a:off x="839776" y="3892664"/>
            <a:ext cx="432048"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sym typeface="Webdings" panose="05030102010509060703" pitchFamily="18" charset="2"/>
              </a:rPr>
              <a:t></a:t>
            </a:r>
            <a:endParaRPr lang="el-GR" dirty="0">
              <a:solidFill>
                <a:schemeClr val="tx1"/>
              </a:solidFill>
            </a:endParaRPr>
          </a:p>
        </p:txBody>
      </p:sp>
      <p:sp>
        <p:nvSpPr>
          <p:cNvPr id="27" name="Rounded Rectangle 26"/>
          <p:cNvSpPr/>
          <p:nvPr/>
        </p:nvSpPr>
        <p:spPr>
          <a:xfrm>
            <a:off x="839776" y="4289280"/>
            <a:ext cx="432048"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sym typeface="Webdings" panose="05030102010509060703" pitchFamily="18" charset="2"/>
              </a:rPr>
              <a:t></a:t>
            </a:r>
            <a:endParaRPr lang="el-GR" dirty="0">
              <a:solidFill>
                <a:schemeClr val="tx1"/>
              </a:solidFill>
            </a:endParaRPr>
          </a:p>
        </p:txBody>
      </p:sp>
      <p:sp>
        <p:nvSpPr>
          <p:cNvPr id="28" name="Rounded Rectangle 27"/>
          <p:cNvSpPr/>
          <p:nvPr/>
        </p:nvSpPr>
        <p:spPr>
          <a:xfrm>
            <a:off x="839776" y="4649320"/>
            <a:ext cx="432048"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Rounded Rectangle 28"/>
          <p:cNvSpPr/>
          <p:nvPr/>
        </p:nvSpPr>
        <p:spPr>
          <a:xfrm>
            <a:off x="840200" y="5004236"/>
            <a:ext cx="432048" cy="28803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p:nvSpPr>
        <p:spPr>
          <a:xfrm>
            <a:off x="5004048" y="5411700"/>
            <a:ext cx="1427968" cy="51835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Approve </a:t>
            </a:r>
          </a:p>
          <a:p>
            <a:pPr algn="ctr"/>
            <a:r>
              <a:rPr lang="en-US" dirty="0" smtClean="0">
                <a:solidFill>
                  <a:schemeClr val="tx1"/>
                </a:solidFill>
              </a:rPr>
              <a:t>selected</a:t>
            </a:r>
            <a:endParaRPr lang="el-GR" dirty="0">
              <a:solidFill>
                <a:schemeClr val="tx1"/>
              </a:solidFill>
            </a:endParaRPr>
          </a:p>
        </p:txBody>
      </p:sp>
      <p:sp>
        <p:nvSpPr>
          <p:cNvPr id="30" name="Rounded Rectangle 29"/>
          <p:cNvSpPr/>
          <p:nvPr/>
        </p:nvSpPr>
        <p:spPr>
          <a:xfrm>
            <a:off x="6739824" y="5411700"/>
            <a:ext cx="1427968" cy="51835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Reject</a:t>
            </a:r>
          </a:p>
          <a:p>
            <a:pPr algn="ctr"/>
            <a:r>
              <a:rPr lang="en-US" dirty="0" smtClean="0">
                <a:solidFill>
                  <a:schemeClr val="tx1"/>
                </a:solidFill>
              </a:rPr>
              <a:t>selected</a:t>
            </a:r>
            <a:endParaRPr lang="el-GR" dirty="0">
              <a:solidFill>
                <a:schemeClr val="tx1"/>
              </a:solidFill>
            </a:endParaRPr>
          </a:p>
        </p:txBody>
      </p:sp>
    </p:spTree>
    <p:extLst>
      <p:ext uri="{BB962C8B-B14F-4D97-AF65-F5344CB8AC3E}">
        <p14:creationId xmlns:p14="http://schemas.microsoft.com/office/powerpoint/2010/main" val="1080248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Exploiting (and updating) GRSF KB</a:t>
            </a:r>
            <a:endParaRPr lang="el-GR" sz="3600" dirty="0"/>
          </a:p>
        </p:txBody>
      </p:sp>
      <p:pic>
        <p:nvPicPr>
          <p:cNvPr id="3" name="Picture 2"/>
          <p:cNvPicPr>
            <a:picLocks noChangeAspect="1"/>
          </p:cNvPicPr>
          <p:nvPr/>
        </p:nvPicPr>
        <p:blipFill rotWithShape="1">
          <a:blip r:embed="rId2"/>
          <a:srcRect l="1776" t="8091" r="2593" b="3256"/>
          <a:stretch/>
        </p:blipFill>
        <p:spPr>
          <a:xfrm>
            <a:off x="323527" y="1556792"/>
            <a:ext cx="8424937" cy="3960440"/>
          </a:xfrm>
          <a:prstGeom prst="rect">
            <a:avLst/>
          </a:prstGeom>
        </p:spPr>
      </p:pic>
    </p:spTree>
    <p:extLst>
      <p:ext uri="{BB962C8B-B14F-4D97-AF65-F5344CB8AC3E}">
        <p14:creationId xmlns:p14="http://schemas.microsoft.com/office/powerpoint/2010/main" val="5716883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Exploiting (and updating) GRSF KB</a:t>
            </a:r>
            <a:endParaRPr lang="el-GR" sz="3600" dirty="0"/>
          </a:p>
        </p:txBody>
      </p:sp>
      <p:sp>
        <p:nvSpPr>
          <p:cNvPr id="3" name="Content Placeholder 2"/>
          <p:cNvSpPr>
            <a:spLocks noGrp="1"/>
          </p:cNvSpPr>
          <p:nvPr>
            <p:ph idx="1"/>
          </p:nvPr>
        </p:nvSpPr>
        <p:spPr/>
        <p:txBody>
          <a:bodyPr>
            <a:normAutofit fontScale="92500" lnSpcReduction="20000"/>
          </a:bodyPr>
          <a:lstStyle/>
          <a:p>
            <a:r>
              <a:rPr lang="en-US" dirty="0" smtClean="0"/>
              <a:t>GRSF KB</a:t>
            </a:r>
          </a:p>
          <a:p>
            <a:pPr lvl="1"/>
            <a:r>
              <a:rPr lang="en-US" dirty="0" smtClean="0"/>
              <a:t>The knowledge base</a:t>
            </a:r>
          </a:p>
          <a:p>
            <a:r>
              <a:rPr lang="en-US" dirty="0" err="1" smtClean="0"/>
              <a:t>MatWare</a:t>
            </a:r>
            <a:r>
              <a:rPr lang="en-US" dirty="0" smtClean="0"/>
              <a:t>-core</a:t>
            </a:r>
          </a:p>
          <a:p>
            <a:pPr lvl="1"/>
            <a:r>
              <a:rPr lang="en-US" dirty="0" smtClean="0"/>
              <a:t>A library that exposes the functionalities for the automation of the process of constructing a semantic web knowledge base</a:t>
            </a:r>
          </a:p>
          <a:p>
            <a:r>
              <a:rPr lang="en-US" dirty="0" err="1" smtClean="0"/>
              <a:t>MatWare-webApp</a:t>
            </a:r>
            <a:endParaRPr lang="en-US" dirty="0" smtClean="0"/>
          </a:p>
          <a:p>
            <a:pPr lvl="1"/>
            <a:r>
              <a:rPr lang="en-US" dirty="0" smtClean="0"/>
              <a:t>Allows the user to configure </a:t>
            </a:r>
            <a:r>
              <a:rPr lang="en-US" dirty="0" err="1" smtClean="0"/>
              <a:t>MatWare</a:t>
            </a:r>
            <a:r>
              <a:rPr lang="en-US" dirty="0" smtClean="0"/>
              <a:t> using a graphical user interface </a:t>
            </a:r>
          </a:p>
          <a:p>
            <a:pPr lvl="2"/>
            <a:r>
              <a:rPr lang="en-US" dirty="0" smtClean="0"/>
              <a:t>mappings, data source, semantic repositories, production of </a:t>
            </a:r>
            <a:r>
              <a:rPr lang="en-US" dirty="0" err="1" smtClean="0"/>
              <a:t>sameAs</a:t>
            </a:r>
            <a:r>
              <a:rPr lang="en-US" dirty="0" smtClean="0"/>
              <a:t> links, connectivity metrics</a:t>
            </a:r>
            <a:endParaRPr lang="el-GR" dirty="0"/>
          </a:p>
        </p:txBody>
      </p:sp>
    </p:spTree>
    <p:extLst>
      <p:ext uri="{BB962C8B-B14F-4D97-AF65-F5344CB8AC3E}">
        <p14:creationId xmlns:p14="http://schemas.microsoft.com/office/powerpoint/2010/main" val="4978047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Exploiting (and updating) GRSF KB</a:t>
            </a:r>
            <a:endParaRPr lang="el-GR" sz="3600" dirty="0"/>
          </a:p>
        </p:txBody>
      </p:sp>
      <p:sp>
        <p:nvSpPr>
          <p:cNvPr id="3" name="Content Placeholder 2"/>
          <p:cNvSpPr>
            <a:spLocks noGrp="1"/>
          </p:cNvSpPr>
          <p:nvPr>
            <p:ph idx="1"/>
          </p:nvPr>
        </p:nvSpPr>
        <p:spPr/>
        <p:txBody>
          <a:bodyPr>
            <a:normAutofit/>
          </a:bodyPr>
          <a:lstStyle/>
          <a:p>
            <a:r>
              <a:rPr lang="en-US" dirty="0" smtClean="0"/>
              <a:t>GRSF-services-core</a:t>
            </a:r>
          </a:p>
          <a:p>
            <a:pPr lvl="1"/>
            <a:r>
              <a:rPr lang="en-US" dirty="0" smtClean="0"/>
              <a:t>A component (service/library) that exposes the contents of the GRSF KB</a:t>
            </a:r>
          </a:p>
          <a:p>
            <a:pPr lvl="2"/>
            <a:r>
              <a:rPr lang="en-US" dirty="0" smtClean="0"/>
              <a:t>i.e. RDF graph </a:t>
            </a:r>
            <a:r>
              <a:rPr lang="en-US" dirty="0" smtClean="0">
                <a:sym typeface="Wingdings" panose="05000000000000000000" pitchFamily="2" charset="2"/>
              </a:rPr>
              <a:t> lists of records </a:t>
            </a:r>
          </a:p>
          <a:p>
            <a:pPr lvl="1"/>
            <a:r>
              <a:rPr lang="en-US" dirty="0" smtClean="0">
                <a:sym typeface="Wingdings" panose="05000000000000000000" pitchFamily="2" charset="2"/>
              </a:rPr>
              <a:t>Supports updating GRSF KB</a:t>
            </a:r>
          </a:p>
          <a:p>
            <a:pPr lvl="2"/>
            <a:r>
              <a:rPr lang="en-US" dirty="0" smtClean="0">
                <a:sym typeface="Wingdings" panose="05000000000000000000" pitchFamily="2" charset="2"/>
              </a:rPr>
              <a:t>Approval/Rejection of GRSF records</a:t>
            </a:r>
            <a:endParaRPr lang="en-US" dirty="0" smtClean="0"/>
          </a:p>
        </p:txBody>
      </p:sp>
    </p:spTree>
    <p:extLst>
      <p:ext uri="{BB962C8B-B14F-4D97-AF65-F5344CB8AC3E}">
        <p14:creationId xmlns:p14="http://schemas.microsoft.com/office/powerpoint/2010/main" val="9556181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Exploiting (and updating) GRSF KB</a:t>
            </a:r>
            <a:endParaRPr lang="el-GR" sz="3600" dirty="0"/>
          </a:p>
        </p:txBody>
      </p:sp>
      <p:sp>
        <p:nvSpPr>
          <p:cNvPr id="3" name="Content Placeholder 2"/>
          <p:cNvSpPr>
            <a:spLocks noGrp="1"/>
          </p:cNvSpPr>
          <p:nvPr>
            <p:ph idx="1"/>
          </p:nvPr>
        </p:nvSpPr>
        <p:spPr/>
        <p:txBody>
          <a:bodyPr>
            <a:normAutofit lnSpcReduction="10000"/>
          </a:bodyPr>
          <a:lstStyle/>
          <a:p>
            <a:r>
              <a:rPr lang="en-US" dirty="0" err="1" smtClean="0"/>
              <a:t>DataCatalogue</a:t>
            </a:r>
            <a:endParaRPr lang="en-US" dirty="0" smtClean="0"/>
          </a:p>
          <a:p>
            <a:pPr lvl="1"/>
            <a:r>
              <a:rPr lang="en-US" dirty="0" smtClean="0"/>
              <a:t>A catalogue of datasets with metadata</a:t>
            </a:r>
          </a:p>
          <a:p>
            <a:r>
              <a:rPr lang="en-US" dirty="0" err="1" smtClean="0"/>
              <a:t>DataCatalogue</a:t>
            </a:r>
            <a:r>
              <a:rPr lang="en-US" dirty="0" smtClean="0"/>
              <a:t>-Publish-API</a:t>
            </a:r>
          </a:p>
          <a:p>
            <a:pPr lvl="1"/>
            <a:r>
              <a:rPr lang="en-US" dirty="0" smtClean="0"/>
              <a:t>A software library responsible for publishing datasets and their corresponding metadata</a:t>
            </a:r>
          </a:p>
          <a:p>
            <a:r>
              <a:rPr lang="en-US" dirty="0" err="1" smtClean="0"/>
              <a:t>DataCatalogue-webApp</a:t>
            </a:r>
            <a:endParaRPr lang="en-US" dirty="0" smtClean="0"/>
          </a:p>
          <a:p>
            <a:pPr lvl="1"/>
            <a:r>
              <a:rPr lang="en-US" dirty="0" smtClean="0"/>
              <a:t>A web application responsible for exposing datasets and their accompanying descriptions from the </a:t>
            </a:r>
            <a:r>
              <a:rPr lang="en-US" dirty="0" err="1" smtClean="0"/>
              <a:t>DataCatalogue</a:t>
            </a:r>
            <a:endParaRPr lang="en-US" dirty="0"/>
          </a:p>
        </p:txBody>
      </p:sp>
    </p:spTree>
    <p:extLst>
      <p:ext uri="{BB962C8B-B14F-4D97-AF65-F5344CB8AC3E}">
        <p14:creationId xmlns:p14="http://schemas.microsoft.com/office/powerpoint/2010/main" val="2097508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rmAutofit fontScale="90000"/>
          </a:bodyPr>
          <a:lstStyle/>
          <a:p>
            <a:r>
              <a:rPr lang="en-US" sz="3600" dirty="0" smtClean="0"/>
              <a:t>Transformation and Importing of Data</a:t>
            </a:r>
            <a:endParaRPr lang="el-GR" sz="3600" dirty="0"/>
          </a:p>
        </p:txBody>
      </p:sp>
      <p:sp>
        <p:nvSpPr>
          <p:cNvPr id="7" name="Content Placeholder 2"/>
          <p:cNvSpPr>
            <a:spLocks noGrp="1"/>
          </p:cNvSpPr>
          <p:nvPr>
            <p:ph idx="1"/>
          </p:nvPr>
        </p:nvSpPr>
        <p:spPr>
          <a:xfrm>
            <a:off x="395536" y="1272455"/>
            <a:ext cx="2592288" cy="4824536"/>
          </a:xfrm>
        </p:spPr>
        <p:txBody>
          <a:bodyPr>
            <a:normAutofit lnSpcReduction="10000"/>
          </a:bodyPr>
          <a:lstStyle/>
          <a:p>
            <a:r>
              <a:rPr lang="en-US" sz="2000" dirty="0" smtClean="0"/>
              <a:t>FIRMS Stocks</a:t>
            </a:r>
          </a:p>
          <a:p>
            <a:pPr lvl="1">
              <a:buFont typeface="Wingdings" panose="05000000000000000000" pitchFamily="2" charset="2"/>
              <a:buChar char="ü"/>
            </a:pPr>
            <a:r>
              <a:rPr lang="en-US" sz="1600" dirty="0"/>
              <a:t>s</a:t>
            </a:r>
            <a:r>
              <a:rPr lang="en-US" sz="1600" dirty="0" smtClean="0"/>
              <a:t>tock_1_en</a:t>
            </a:r>
          </a:p>
          <a:p>
            <a:pPr lvl="1">
              <a:buFont typeface="Wingdings" panose="05000000000000000000" pitchFamily="2" charset="2"/>
              <a:buChar char="ü"/>
            </a:pPr>
            <a:r>
              <a:rPr lang="en-US" sz="1600" dirty="0"/>
              <a:t>s</a:t>
            </a:r>
            <a:r>
              <a:rPr lang="en-US" sz="1600" dirty="0" smtClean="0"/>
              <a:t>tock_2_en</a:t>
            </a:r>
          </a:p>
          <a:p>
            <a:pPr lvl="1">
              <a:buFont typeface="Wingdings" panose="05000000000000000000" pitchFamily="2" charset="2"/>
              <a:buChar char="ü"/>
            </a:pPr>
            <a:r>
              <a:rPr lang="en-US" sz="1600" dirty="0" smtClean="0"/>
              <a:t>stock_4_en</a:t>
            </a:r>
          </a:p>
          <a:p>
            <a:pPr lvl="1">
              <a:buFont typeface="Wingdings" panose="05000000000000000000" pitchFamily="2" charset="2"/>
              <a:buChar char="ü"/>
            </a:pPr>
            <a:r>
              <a:rPr lang="en-US" sz="1600" dirty="0"/>
              <a:t>s</a:t>
            </a:r>
            <a:r>
              <a:rPr lang="en-US" sz="1600" dirty="0" smtClean="0"/>
              <a:t>tock_5_en</a:t>
            </a:r>
          </a:p>
          <a:p>
            <a:pPr lvl="1">
              <a:buFont typeface="Wingdings" panose="05000000000000000000" pitchFamily="2" charset="2"/>
              <a:buChar char="ü"/>
            </a:pPr>
            <a:r>
              <a:rPr lang="en-US" sz="1600" dirty="0"/>
              <a:t>s</a:t>
            </a:r>
            <a:r>
              <a:rPr lang="en-US" sz="1600" dirty="0" smtClean="0"/>
              <a:t>tock_7_en</a:t>
            </a:r>
          </a:p>
          <a:p>
            <a:pPr lvl="1">
              <a:buFont typeface="Wingdings" panose="05000000000000000000" pitchFamily="2" charset="2"/>
              <a:buChar char="ü"/>
            </a:pPr>
            <a:r>
              <a:rPr lang="en-US" sz="1600" dirty="0"/>
              <a:t>s</a:t>
            </a:r>
            <a:r>
              <a:rPr lang="en-US" sz="1600" dirty="0" smtClean="0"/>
              <a:t>tock_9_en</a:t>
            </a:r>
          </a:p>
          <a:p>
            <a:pPr lvl="1">
              <a:buFont typeface="Wingdings" panose="05000000000000000000" pitchFamily="2" charset="2"/>
              <a:buChar char="ü"/>
            </a:pPr>
            <a:r>
              <a:rPr lang="en-US" sz="1600" dirty="0" smtClean="0"/>
              <a:t>stock_10_en</a:t>
            </a:r>
          </a:p>
          <a:p>
            <a:pPr lvl="1">
              <a:buFont typeface="Wingdings" panose="05000000000000000000" pitchFamily="2" charset="2"/>
              <a:buChar char="ü"/>
            </a:pPr>
            <a:r>
              <a:rPr lang="en-US" sz="1600" dirty="0"/>
              <a:t>s</a:t>
            </a:r>
            <a:r>
              <a:rPr lang="en-US" sz="1600" dirty="0" smtClean="0"/>
              <a:t>tock_6010_en</a:t>
            </a:r>
          </a:p>
          <a:p>
            <a:pPr lvl="1">
              <a:buFont typeface="Wingdings" panose="05000000000000000000" pitchFamily="2" charset="2"/>
              <a:buChar char="ü"/>
            </a:pPr>
            <a:r>
              <a:rPr lang="en-US" sz="1600" dirty="0"/>
              <a:t>s</a:t>
            </a:r>
            <a:r>
              <a:rPr lang="en-US" sz="1600" dirty="0" smtClean="0"/>
              <a:t>tock_10210_en</a:t>
            </a:r>
          </a:p>
          <a:p>
            <a:pPr lvl="1">
              <a:buFont typeface="Wingdings" panose="05000000000000000000" pitchFamily="2" charset="2"/>
              <a:buChar char="ü"/>
            </a:pPr>
            <a:r>
              <a:rPr lang="en-US" sz="1600" dirty="0"/>
              <a:t>s</a:t>
            </a:r>
            <a:r>
              <a:rPr lang="en-US" sz="1600" dirty="0" smtClean="0"/>
              <a:t>tock_10311_en</a:t>
            </a:r>
          </a:p>
          <a:p>
            <a:pPr lvl="1">
              <a:buFont typeface="Wingdings" panose="05000000000000000000" pitchFamily="2" charset="2"/>
              <a:buChar char="ü"/>
            </a:pPr>
            <a:r>
              <a:rPr lang="en-US" sz="1600" dirty="0"/>
              <a:t>s</a:t>
            </a:r>
            <a:r>
              <a:rPr lang="en-US" sz="1600" dirty="0" smtClean="0"/>
              <a:t>tock_10318_en</a:t>
            </a:r>
          </a:p>
          <a:p>
            <a:pPr lvl="1">
              <a:buFont typeface="Wingdings" panose="05000000000000000000" pitchFamily="2" charset="2"/>
              <a:buChar char="ü"/>
            </a:pPr>
            <a:r>
              <a:rPr lang="en-US" sz="1600" dirty="0" smtClean="0"/>
              <a:t>stock_10319_en</a:t>
            </a:r>
          </a:p>
          <a:p>
            <a:pPr lvl="1">
              <a:buFont typeface="Wingdings" panose="05000000000000000000" pitchFamily="2" charset="2"/>
              <a:buChar char="ü"/>
            </a:pPr>
            <a:r>
              <a:rPr lang="en-US" sz="1600" dirty="0"/>
              <a:t>s</a:t>
            </a:r>
            <a:r>
              <a:rPr lang="en-US" sz="1600" dirty="0" smtClean="0"/>
              <a:t>tock_10320_en</a:t>
            </a:r>
          </a:p>
          <a:p>
            <a:pPr lvl="1">
              <a:buFont typeface="Wingdings" panose="05000000000000000000" pitchFamily="2" charset="2"/>
              <a:buChar char="ü"/>
            </a:pPr>
            <a:r>
              <a:rPr lang="en-US" sz="1600" dirty="0" smtClean="0"/>
              <a:t>stock_10324_en</a:t>
            </a:r>
          </a:p>
          <a:p>
            <a:pPr lvl="1">
              <a:buFont typeface="Wingdings" panose="05000000000000000000" pitchFamily="2" charset="2"/>
              <a:buChar char="ü"/>
            </a:pPr>
            <a:r>
              <a:rPr lang="en-US" sz="1600" dirty="0"/>
              <a:t>s</a:t>
            </a:r>
            <a:r>
              <a:rPr lang="en-US" sz="1600" dirty="0" smtClean="0"/>
              <a:t>tock_10511_en</a:t>
            </a:r>
          </a:p>
          <a:p>
            <a:pPr lvl="1">
              <a:buFont typeface="Wingdings" panose="05000000000000000000" pitchFamily="2" charset="2"/>
              <a:buChar char="ü"/>
            </a:pPr>
            <a:r>
              <a:rPr lang="en-US" sz="1600" dirty="0" smtClean="0"/>
              <a:t>stock_13573_en</a:t>
            </a:r>
          </a:p>
          <a:p>
            <a:pPr lvl="1"/>
            <a:endParaRPr lang="en-US" sz="1600" dirty="0" smtClean="0"/>
          </a:p>
        </p:txBody>
      </p:sp>
      <p:sp>
        <p:nvSpPr>
          <p:cNvPr id="4" name="Content Placeholder 2"/>
          <p:cNvSpPr txBox="1">
            <a:spLocks/>
          </p:cNvSpPr>
          <p:nvPr/>
        </p:nvSpPr>
        <p:spPr>
          <a:xfrm>
            <a:off x="3131840" y="1272455"/>
            <a:ext cx="2592288" cy="3668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25E8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25E8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25E8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25E8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25E8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FIRMS Fisheries</a:t>
            </a:r>
          </a:p>
          <a:p>
            <a:pPr lvl="1">
              <a:buFont typeface="Wingdings" panose="05000000000000000000" pitchFamily="2" charset="2"/>
              <a:buChar char="ü"/>
            </a:pPr>
            <a:r>
              <a:rPr lang="en-US" sz="1600" dirty="0" smtClean="0"/>
              <a:t>fishery_345_en</a:t>
            </a:r>
          </a:p>
          <a:p>
            <a:pPr lvl="1">
              <a:buFont typeface="Wingdings" panose="05000000000000000000" pitchFamily="2" charset="2"/>
              <a:buChar char="ü"/>
            </a:pPr>
            <a:r>
              <a:rPr lang="en-US" sz="1600" dirty="0" smtClean="0"/>
              <a:t>fishery_346_en</a:t>
            </a:r>
          </a:p>
          <a:p>
            <a:pPr lvl="1">
              <a:buFont typeface="Wingdings" panose="05000000000000000000" pitchFamily="2" charset="2"/>
              <a:buChar char="ü"/>
            </a:pPr>
            <a:r>
              <a:rPr lang="en-US" sz="1600" dirty="0" smtClean="0"/>
              <a:t>fishery_348_en</a:t>
            </a:r>
          </a:p>
          <a:p>
            <a:pPr lvl="1">
              <a:buFont typeface="Wingdings" panose="05000000000000000000" pitchFamily="2" charset="2"/>
              <a:buChar char="ü"/>
            </a:pPr>
            <a:r>
              <a:rPr lang="en-US" sz="1600" dirty="0" smtClean="0"/>
              <a:t>fishery_355_en</a:t>
            </a:r>
          </a:p>
          <a:p>
            <a:pPr lvl="1">
              <a:buFont typeface="Wingdings" panose="05000000000000000000" pitchFamily="2" charset="2"/>
              <a:buChar char="ü"/>
            </a:pPr>
            <a:r>
              <a:rPr lang="en-US" sz="1600" dirty="0" smtClean="0"/>
              <a:t>fishery_360_en</a:t>
            </a:r>
          </a:p>
          <a:p>
            <a:pPr lvl="1">
              <a:buFont typeface="Wingdings" panose="05000000000000000000" pitchFamily="2" charset="2"/>
              <a:buChar char="ü"/>
            </a:pPr>
            <a:r>
              <a:rPr lang="en-US" sz="1600" dirty="0" smtClean="0"/>
              <a:t>fishery_472_en</a:t>
            </a:r>
          </a:p>
          <a:p>
            <a:pPr lvl="1">
              <a:buFont typeface="Wingdings" panose="05000000000000000000" pitchFamily="2" charset="2"/>
              <a:buChar char="ü"/>
            </a:pPr>
            <a:r>
              <a:rPr lang="en-US" sz="1600" dirty="0" smtClean="0"/>
              <a:t>fishery_573_en</a:t>
            </a:r>
          </a:p>
          <a:p>
            <a:pPr lvl="1">
              <a:buFont typeface="Wingdings" panose="05000000000000000000" pitchFamily="2" charset="2"/>
              <a:buChar char="ü"/>
            </a:pPr>
            <a:r>
              <a:rPr lang="en-US" sz="1600" dirty="0" smtClean="0"/>
              <a:t>fishery_662_en</a:t>
            </a:r>
          </a:p>
          <a:p>
            <a:pPr lvl="1">
              <a:buFont typeface="Wingdings" panose="05000000000000000000" pitchFamily="2" charset="2"/>
              <a:buChar char="ü"/>
            </a:pPr>
            <a:r>
              <a:rPr lang="en-US" sz="1600" dirty="0" smtClean="0"/>
              <a:t>fishery_677_en</a:t>
            </a:r>
          </a:p>
          <a:p>
            <a:pPr lvl="1">
              <a:buFont typeface="Wingdings" panose="05000000000000000000" pitchFamily="2" charset="2"/>
              <a:buChar char="ü"/>
            </a:pPr>
            <a:r>
              <a:rPr lang="en-US" sz="1600" dirty="0" smtClean="0"/>
              <a:t>fishery_760_en</a:t>
            </a:r>
          </a:p>
          <a:p>
            <a:pPr lvl="1">
              <a:buFont typeface="Wingdings" panose="05000000000000000000" pitchFamily="2" charset="2"/>
              <a:buChar char="ü"/>
            </a:pPr>
            <a:r>
              <a:rPr lang="en-US" sz="1600" dirty="0" smtClean="0"/>
              <a:t>stock_970_en</a:t>
            </a:r>
          </a:p>
          <a:p>
            <a:pPr lvl="1"/>
            <a:endParaRPr lang="en-US" sz="1600" dirty="0" smtClean="0"/>
          </a:p>
        </p:txBody>
      </p:sp>
      <p:sp>
        <p:nvSpPr>
          <p:cNvPr id="5" name="Content Placeholder 2"/>
          <p:cNvSpPr txBox="1">
            <a:spLocks/>
          </p:cNvSpPr>
          <p:nvPr/>
        </p:nvSpPr>
        <p:spPr>
          <a:xfrm>
            <a:off x="5892841" y="1272455"/>
            <a:ext cx="2592288" cy="3668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25E8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25E8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25E8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25E8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25E8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RAM</a:t>
            </a:r>
          </a:p>
          <a:p>
            <a:pPr lvl="1">
              <a:buFont typeface="Wingdings" panose="05000000000000000000" pitchFamily="2" charset="2"/>
              <a:buChar char="ü"/>
            </a:pPr>
            <a:r>
              <a:rPr lang="en-US" sz="1600" dirty="0" smtClean="0"/>
              <a:t>Full RAM Database</a:t>
            </a:r>
          </a:p>
          <a:p>
            <a:pPr lvl="1"/>
            <a:endParaRPr lang="en-US" sz="1600" dirty="0" smtClean="0"/>
          </a:p>
        </p:txBody>
      </p:sp>
      <p:sp>
        <p:nvSpPr>
          <p:cNvPr id="6" name="Content Placeholder 2"/>
          <p:cNvSpPr txBox="1">
            <a:spLocks/>
          </p:cNvSpPr>
          <p:nvPr/>
        </p:nvSpPr>
        <p:spPr>
          <a:xfrm>
            <a:off x="683568" y="6109814"/>
            <a:ext cx="748883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125E8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125E8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125E8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125E8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125E8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000" dirty="0" smtClean="0">
                <a:solidFill>
                  <a:srgbClr val="FF0000"/>
                </a:solidFill>
              </a:rPr>
              <a:t>Data Imported to Virtuoso Triple Store / May migrate to </a:t>
            </a:r>
            <a:r>
              <a:rPr lang="en-US" sz="2000" dirty="0" err="1" smtClean="0">
                <a:solidFill>
                  <a:srgbClr val="FF0000"/>
                </a:solidFill>
              </a:rPr>
              <a:t>Blazegraph</a:t>
            </a:r>
            <a:endParaRPr lang="en-US" sz="1600" dirty="0" smtClean="0">
              <a:solidFill>
                <a:srgbClr val="FF0000"/>
              </a:solidFill>
            </a:endParaRPr>
          </a:p>
          <a:p>
            <a:pPr lvl="1"/>
            <a:endParaRPr lang="en-US" sz="1600" dirty="0" smtClean="0"/>
          </a:p>
        </p:txBody>
      </p:sp>
    </p:spTree>
    <p:extLst>
      <p:ext uri="{BB962C8B-B14F-4D97-AF65-F5344CB8AC3E}">
        <p14:creationId xmlns:p14="http://schemas.microsoft.com/office/powerpoint/2010/main" val="1869346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846" t="3268" r="1923" b="3996"/>
          <a:stretch/>
        </p:blipFill>
        <p:spPr>
          <a:xfrm>
            <a:off x="1043608" y="178353"/>
            <a:ext cx="7488832" cy="6418999"/>
          </a:xfrm>
          <a:prstGeom prst="rect">
            <a:avLst/>
          </a:prstGeom>
        </p:spPr>
      </p:pic>
    </p:spTree>
    <p:extLst>
      <p:ext uri="{BB962C8B-B14F-4D97-AF65-F5344CB8AC3E}">
        <p14:creationId xmlns:p14="http://schemas.microsoft.com/office/powerpoint/2010/main" val="21247184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425" t="3726" r="1770" b="4926"/>
          <a:stretch/>
        </p:blipFill>
        <p:spPr>
          <a:xfrm>
            <a:off x="683568" y="620687"/>
            <a:ext cx="7920880" cy="6127473"/>
          </a:xfrm>
          <a:prstGeom prst="rect">
            <a:avLst/>
          </a:prstGeom>
        </p:spPr>
      </p:pic>
    </p:spTree>
    <p:extLst>
      <p:ext uri="{BB962C8B-B14F-4D97-AF65-F5344CB8AC3E}">
        <p14:creationId xmlns:p14="http://schemas.microsoft.com/office/powerpoint/2010/main" val="30537397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Activities</a:t>
            </a:r>
            <a:endParaRPr lang="el-GR" sz="3600" dirty="0"/>
          </a:p>
        </p:txBody>
      </p:sp>
      <p:graphicFrame>
        <p:nvGraphicFramePr>
          <p:cNvPr id="3" name="Table 2"/>
          <p:cNvGraphicFramePr>
            <a:graphicFrameLocks noGrp="1"/>
          </p:cNvGraphicFramePr>
          <p:nvPr>
            <p:extLst>
              <p:ext uri="{D42A27DB-BD31-4B8C-83A1-F6EECF244321}">
                <p14:modId xmlns:p14="http://schemas.microsoft.com/office/powerpoint/2010/main" val="2815166970"/>
              </p:ext>
            </p:extLst>
          </p:nvPr>
        </p:nvGraphicFramePr>
        <p:xfrm>
          <a:off x="539552" y="2276872"/>
          <a:ext cx="7632848" cy="3235960"/>
        </p:xfrm>
        <a:graphic>
          <a:graphicData uri="http://schemas.openxmlformats.org/drawingml/2006/table">
            <a:tbl>
              <a:tblPr firstRow="1" bandRow="1">
                <a:tableStyleId>{5C22544A-7EE6-4342-B048-85BDC9FD1C3A}</a:tableStyleId>
              </a:tblPr>
              <a:tblGrid>
                <a:gridCol w="2520280"/>
                <a:gridCol w="1440160"/>
                <a:gridCol w="2029509"/>
                <a:gridCol w="1642899"/>
              </a:tblGrid>
              <a:tr h="370840">
                <a:tc>
                  <a:txBody>
                    <a:bodyPr/>
                    <a:lstStyle/>
                    <a:p>
                      <a:r>
                        <a:rPr lang="en-US" dirty="0" smtClean="0"/>
                        <a:t>Component</a:t>
                      </a:r>
                      <a:endParaRPr lang="el-GR" dirty="0"/>
                    </a:p>
                  </a:txBody>
                  <a:tcPr/>
                </a:tc>
                <a:tc>
                  <a:txBody>
                    <a:bodyPr/>
                    <a:lstStyle/>
                    <a:p>
                      <a:r>
                        <a:rPr lang="en-US" dirty="0" smtClean="0"/>
                        <a:t>Status</a:t>
                      </a:r>
                      <a:endParaRPr lang="el-GR" dirty="0"/>
                    </a:p>
                  </a:txBody>
                  <a:tcPr/>
                </a:tc>
                <a:tc>
                  <a:txBody>
                    <a:bodyPr/>
                    <a:lstStyle/>
                    <a:p>
                      <a:r>
                        <a:rPr lang="en-US" dirty="0" smtClean="0"/>
                        <a:t>Effort Estimation</a:t>
                      </a:r>
                      <a:endParaRPr lang="el-GR" dirty="0"/>
                    </a:p>
                  </a:txBody>
                  <a:tcPr/>
                </a:tc>
                <a:tc>
                  <a:txBody>
                    <a:bodyPr/>
                    <a:lstStyle/>
                    <a:p>
                      <a:r>
                        <a:rPr lang="en-US" dirty="0" smtClean="0"/>
                        <a:t>Comments</a:t>
                      </a:r>
                      <a:endParaRPr lang="el-GR" dirty="0"/>
                    </a:p>
                  </a:txBody>
                  <a:tcPr/>
                </a:tc>
              </a:tr>
              <a:tr h="370840">
                <a:tc>
                  <a:txBody>
                    <a:bodyPr/>
                    <a:lstStyle/>
                    <a:p>
                      <a:r>
                        <a:rPr lang="en-US" dirty="0" smtClean="0"/>
                        <a:t>GRSF KB</a:t>
                      </a:r>
                      <a:endParaRPr lang="el-GR" dirty="0"/>
                    </a:p>
                  </a:txBody>
                  <a:tcPr/>
                </a:tc>
                <a:tc>
                  <a:txBody>
                    <a:bodyPr/>
                    <a:lstStyle/>
                    <a:p>
                      <a:r>
                        <a:rPr lang="en-US" dirty="0" smtClean="0"/>
                        <a:t>Ongoing</a:t>
                      </a:r>
                      <a:endParaRPr lang="el-GR" dirty="0"/>
                    </a:p>
                  </a:txBody>
                  <a:tcPr/>
                </a:tc>
                <a:tc>
                  <a:txBody>
                    <a:bodyPr/>
                    <a:lstStyle/>
                    <a:p>
                      <a:r>
                        <a:rPr lang="en-US" dirty="0" smtClean="0"/>
                        <a:t>~ 3 PMs</a:t>
                      </a:r>
                      <a:endParaRPr lang="el-GR" dirty="0"/>
                    </a:p>
                  </a:txBody>
                  <a:tcPr/>
                </a:tc>
                <a:tc>
                  <a:txBody>
                    <a:bodyPr/>
                    <a:lstStyle/>
                    <a:p>
                      <a:r>
                        <a:rPr lang="en-US" dirty="0" smtClean="0"/>
                        <a:t>FORTH</a:t>
                      </a:r>
                      <a:endParaRPr lang="el-GR" dirty="0"/>
                    </a:p>
                  </a:txBody>
                  <a:tcPr/>
                </a:tc>
              </a:tr>
              <a:tr h="370840">
                <a:tc>
                  <a:txBody>
                    <a:bodyPr/>
                    <a:lstStyle/>
                    <a:p>
                      <a:r>
                        <a:rPr lang="en-US" dirty="0" err="1" smtClean="0"/>
                        <a:t>MatWare</a:t>
                      </a:r>
                      <a:r>
                        <a:rPr lang="en-US" dirty="0" smtClean="0"/>
                        <a:t>-core</a:t>
                      </a:r>
                      <a:endParaRPr lang="el-GR" dirty="0"/>
                    </a:p>
                  </a:txBody>
                  <a:tcPr/>
                </a:tc>
                <a:tc>
                  <a:txBody>
                    <a:bodyPr/>
                    <a:lstStyle/>
                    <a:p>
                      <a:r>
                        <a:rPr lang="en-US" dirty="0" smtClean="0"/>
                        <a:t>Ongoing</a:t>
                      </a:r>
                      <a:endParaRPr lang="el-GR" dirty="0"/>
                    </a:p>
                  </a:txBody>
                  <a:tcPr/>
                </a:tc>
                <a:tc>
                  <a:txBody>
                    <a:bodyPr/>
                    <a:lstStyle/>
                    <a:p>
                      <a:r>
                        <a:rPr lang="en-US" dirty="0" smtClean="0"/>
                        <a:t>~ 3 PMs</a:t>
                      </a:r>
                      <a:endParaRPr lang="el-GR" dirty="0"/>
                    </a:p>
                  </a:txBody>
                  <a:tcPr/>
                </a:tc>
                <a:tc>
                  <a:txBody>
                    <a:bodyPr/>
                    <a:lstStyle/>
                    <a:p>
                      <a:r>
                        <a:rPr lang="en-US" dirty="0" smtClean="0"/>
                        <a:t>FORTH</a:t>
                      </a:r>
                      <a:endParaRPr lang="el-GR" dirty="0"/>
                    </a:p>
                  </a:txBody>
                  <a:tcPr/>
                </a:tc>
              </a:tr>
              <a:tr h="370840">
                <a:tc>
                  <a:txBody>
                    <a:bodyPr/>
                    <a:lstStyle/>
                    <a:p>
                      <a:r>
                        <a:rPr lang="en-US" dirty="0" err="1" smtClean="0"/>
                        <a:t>MatWare-webApp</a:t>
                      </a:r>
                      <a:endParaRPr lang="el-GR" dirty="0"/>
                    </a:p>
                  </a:txBody>
                  <a:tcPr/>
                </a:tc>
                <a:tc>
                  <a:txBody>
                    <a:bodyPr/>
                    <a:lstStyle/>
                    <a:p>
                      <a:r>
                        <a:rPr lang="en-US" dirty="0" smtClean="0"/>
                        <a:t>-</a:t>
                      </a:r>
                      <a:endParaRPr lang="el-GR" dirty="0"/>
                    </a:p>
                  </a:txBody>
                  <a:tcPr/>
                </a:tc>
                <a:tc>
                  <a:txBody>
                    <a:bodyPr/>
                    <a:lstStyle/>
                    <a:p>
                      <a:r>
                        <a:rPr lang="en-US" dirty="0" smtClean="0"/>
                        <a:t>~ 2 PMs</a:t>
                      </a:r>
                      <a:endParaRPr lang="el-GR" dirty="0"/>
                    </a:p>
                  </a:txBody>
                  <a:tcPr/>
                </a:tc>
                <a:tc>
                  <a:txBody>
                    <a:bodyPr/>
                    <a:lstStyle/>
                    <a:p>
                      <a:r>
                        <a:rPr lang="en-US" dirty="0" smtClean="0"/>
                        <a:t>FORTH</a:t>
                      </a:r>
                      <a:endParaRPr lang="el-GR" dirty="0"/>
                    </a:p>
                  </a:txBody>
                  <a:tcPr/>
                </a:tc>
              </a:tr>
              <a:tr h="370840">
                <a:tc>
                  <a:txBody>
                    <a:bodyPr/>
                    <a:lstStyle/>
                    <a:p>
                      <a:r>
                        <a:rPr lang="en-US" dirty="0" smtClean="0"/>
                        <a:t>GRSF-services-core</a:t>
                      </a:r>
                      <a:endParaRPr lang="el-GR" dirty="0"/>
                    </a:p>
                  </a:txBody>
                  <a:tcPr/>
                </a:tc>
                <a:tc>
                  <a:txBody>
                    <a:bodyPr/>
                    <a:lstStyle/>
                    <a:p>
                      <a:r>
                        <a:rPr lang="en-US" dirty="0" smtClean="0"/>
                        <a:t>Ongoing</a:t>
                      </a:r>
                      <a:endParaRPr lang="el-GR" dirty="0"/>
                    </a:p>
                  </a:txBody>
                  <a:tcPr/>
                </a:tc>
                <a:tc>
                  <a:txBody>
                    <a:bodyPr/>
                    <a:lstStyle/>
                    <a:p>
                      <a:r>
                        <a:rPr lang="en-US" dirty="0" smtClean="0"/>
                        <a:t>~ 2 PMs</a:t>
                      </a:r>
                      <a:endParaRPr lang="el-GR" dirty="0"/>
                    </a:p>
                  </a:txBody>
                  <a:tcPr/>
                </a:tc>
                <a:tc>
                  <a:txBody>
                    <a:bodyPr/>
                    <a:lstStyle/>
                    <a:p>
                      <a:r>
                        <a:rPr lang="en-US" dirty="0" smtClean="0"/>
                        <a:t>FORTH</a:t>
                      </a:r>
                      <a:endParaRPr lang="el-GR" dirty="0"/>
                    </a:p>
                  </a:txBody>
                  <a:tcPr/>
                </a:tc>
              </a:tr>
              <a:tr h="370840">
                <a:tc>
                  <a:txBody>
                    <a:bodyPr/>
                    <a:lstStyle/>
                    <a:p>
                      <a:r>
                        <a:rPr lang="en-US" dirty="0" err="1" smtClean="0"/>
                        <a:t>DataCatalogue</a:t>
                      </a:r>
                      <a:endParaRPr lang="el-GR" dirty="0"/>
                    </a:p>
                  </a:txBody>
                  <a:tcPr/>
                </a:tc>
                <a:tc>
                  <a:txBody>
                    <a:bodyPr/>
                    <a:lstStyle/>
                    <a:p>
                      <a:r>
                        <a:rPr lang="en-US" dirty="0" smtClean="0"/>
                        <a:t>?</a:t>
                      </a:r>
                      <a:endParaRPr lang="el-GR" dirty="0"/>
                    </a:p>
                  </a:txBody>
                  <a:tcPr/>
                </a:tc>
                <a:tc>
                  <a:txBody>
                    <a:bodyPr/>
                    <a:lstStyle/>
                    <a:p>
                      <a:r>
                        <a:rPr lang="en-US" baseline="0" dirty="0" smtClean="0"/>
                        <a:t>?</a:t>
                      </a:r>
                      <a:endParaRPr lang="el-GR" dirty="0"/>
                    </a:p>
                  </a:txBody>
                  <a:tcPr/>
                </a:tc>
                <a:tc>
                  <a:txBody>
                    <a:bodyPr/>
                    <a:lstStyle/>
                    <a:p>
                      <a:r>
                        <a:rPr lang="en-US" dirty="0" smtClean="0"/>
                        <a:t>CNR</a:t>
                      </a:r>
                      <a:endParaRPr lang="el-GR" dirty="0"/>
                    </a:p>
                  </a:txBody>
                  <a:tcPr/>
                </a:tc>
              </a:tr>
              <a:tr h="370840">
                <a:tc>
                  <a:txBody>
                    <a:bodyPr/>
                    <a:lstStyle/>
                    <a:p>
                      <a:r>
                        <a:rPr lang="en-US" dirty="0" err="1" smtClean="0"/>
                        <a:t>DataCatalogue-webApp</a:t>
                      </a:r>
                      <a:endParaRPr lang="el-GR" dirty="0"/>
                    </a:p>
                  </a:txBody>
                  <a:tcPr/>
                </a:tc>
                <a:tc>
                  <a:txBody>
                    <a:bodyPr/>
                    <a:lstStyle/>
                    <a:p>
                      <a:r>
                        <a:rPr lang="en-US" dirty="0" smtClean="0"/>
                        <a:t>?</a:t>
                      </a:r>
                      <a:endParaRPr lang="el-GR" dirty="0"/>
                    </a:p>
                  </a:txBody>
                  <a:tcPr/>
                </a:tc>
                <a:tc>
                  <a:txBody>
                    <a:bodyPr/>
                    <a:lstStyle/>
                    <a:p>
                      <a:r>
                        <a:rPr lang="en-US" dirty="0" smtClean="0"/>
                        <a:t>?</a:t>
                      </a:r>
                      <a:endParaRPr lang="el-GR" dirty="0"/>
                    </a:p>
                  </a:txBody>
                  <a:tcPr/>
                </a:tc>
                <a:tc>
                  <a:txBody>
                    <a:bodyPr/>
                    <a:lstStyle/>
                    <a:p>
                      <a:r>
                        <a:rPr lang="en-US" dirty="0" smtClean="0"/>
                        <a:t>CNR</a:t>
                      </a:r>
                      <a:endParaRPr lang="el-GR" dirty="0"/>
                    </a:p>
                  </a:txBody>
                  <a:tcPr/>
                </a:tc>
              </a:tr>
              <a:tr h="370840">
                <a:tc>
                  <a:txBody>
                    <a:bodyPr/>
                    <a:lstStyle/>
                    <a:p>
                      <a:r>
                        <a:rPr lang="en-US" dirty="0" err="1" smtClean="0"/>
                        <a:t>DataCatalogue</a:t>
                      </a:r>
                      <a:r>
                        <a:rPr lang="en-US" dirty="0" smtClean="0"/>
                        <a:t>-Publish-API</a:t>
                      </a:r>
                      <a:endParaRPr lang="el-GR" dirty="0"/>
                    </a:p>
                  </a:txBody>
                  <a:tcPr/>
                </a:tc>
                <a:tc>
                  <a:txBody>
                    <a:bodyPr/>
                    <a:lstStyle/>
                    <a:p>
                      <a:r>
                        <a:rPr lang="en-US" dirty="0" smtClean="0"/>
                        <a:t>?</a:t>
                      </a:r>
                      <a:endParaRPr lang="el-GR" dirty="0"/>
                    </a:p>
                  </a:txBody>
                  <a:tcPr/>
                </a:tc>
                <a:tc>
                  <a:txBody>
                    <a:bodyPr/>
                    <a:lstStyle/>
                    <a:p>
                      <a:r>
                        <a:rPr lang="en-US" dirty="0" smtClean="0"/>
                        <a:t>?</a:t>
                      </a:r>
                      <a:endParaRPr lang="el-GR" dirty="0"/>
                    </a:p>
                  </a:txBody>
                  <a:tcPr/>
                </a:tc>
                <a:tc>
                  <a:txBody>
                    <a:bodyPr/>
                    <a:lstStyle/>
                    <a:p>
                      <a:r>
                        <a:rPr lang="en-US" dirty="0" smtClean="0"/>
                        <a:t>?</a:t>
                      </a:r>
                      <a:endParaRPr lang="el-GR" dirty="0"/>
                    </a:p>
                  </a:txBody>
                  <a:tcPr/>
                </a:tc>
              </a:tr>
            </a:tbl>
          </a:graphicData>
        </a:graphic>
      </p:graphicFrame>
    </p:spTree>
    <p:extLst>
      <p:ext uri="{BB962C8B-B14F-4D97-AF65-F5344CB8AC3E}">
        <p14:creationId xmlns:p14="http://schemas.microsoft.com/office/powerpoint/2010/main" val="1599883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rmAutofit/>
          </a:bodyPr>
          <a:lstStyle/>
          <a:p>
            <a:r>
              <a:rPr lang="en-US" sz="3600" dirty="0" smtClean="0"/>
              <a:t>Formulation of Queries</a:t>
            </a:r>
            <a:endParaRPr lang="el-GR" sz="3600" dirty="0"/>
          </a:p>
        </p:txBody>
      </p:sp>
      <p:sp>
        <p:nvSpPr>
          <p:cNvPr id="7" name="Content Placeholder 2"/>
          <p:cNvSpPr>
            <a:spLocks noGrp="1"/>
          </p:cNvSpPr>
          <p:nvPr>
            <p:ph idx="1"/>
          </p:nvPr>
        </p:nvSpPr>
        <p:spPr>
          <a:xfrm>
            <a:off x="107504" y="1289657"/>
            <a:ext cx="2376264" cy="4968552"/>
          </a:xfrm>
        </p:spPr>
        <p:txBody>
          <a:bodyPr>
            <a:normAutofit/>
          </a:bodyPr>
          <a:lstStyle/>
          <a:p>
            <a:pPr>
              <a:buFont typeface="Wingdings" panose="05000000000000000000" pitchFamily="2" charset="2"/>
              <a:buChar char="Ø"/>
            </a:pPr>
            <a:r>
              <a:rPr lang="en-US" sz="1800" dirty="0" smtClean="0"/>
              <a:t>23 Competency Queries</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smtClean="0"/>
              <a:t>21 Stock Queries</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smtClean="0"/>
              <a:t>17 Fisheries Queries</a:t>
            </a:r>
          </a:p>
          <a:p>
            <a:pPr>
              <a:buFont typeface="Wingdings" panose="05000000000000000000" pitchFamily="2" charset="2"/>
              <a:buChar char="Ø"/>
            </a:pPr>
            <a:endParaRPr lang="en-US" sz="1800" dirty="0"/>
          </a:p>
          <a:p>
            <a:pPr>
              <a:buFont typeface="Wingdings" panose="05000000000000000000" pitchFamily="2" charset="2"/>
              <a:buChar char="Ø"/>
            </a:pPr>
            <a:r>
              <a:rPr lang="en-US" sz="1800" dirty="0" smtClean="0"/>
              <a:t>Can be tested at:</a:t>
            </a:r>
          </a:p>
          <a:p>
            <a:pPr marL="0" indent="0">
              <a:buNone/>
            </a:pPr>
            <a:r>
              <a:rPr lang="en-US" sz="1800" dirty="0" smtClean="0"/>
              <a:t>http</a:t>
            </a:r>
            <a:r>
              <a:rPr lang="en-US" sz="1800" dirty="0"/>
              <a:t>://62.217.127.124/grsf/</a:t>
            </a:r>
            <a:endParaRPr lang="en-US" sz="1800" dirty="0" smtClean="0"/>
          </a:p>
          <a:p>
            <a:pPr lvl="1"/>
            <a:endParaRPr lang="en-US" sz="1600" dirty="0" smtClean="0"/>
          </a:p>
        </p:txBody>
      </p:sp>
      <p:pic>
        <p:nvPicPr>
          <p:cNvPr id="3" name="Picture 2"/>
          <p:cNvPicPr>
            <a:picLocks noChangeAspect="1"/>
          </p:cNvPicPr>
          <p:nvPr/>
        </p:nvPicPr>
        <p:blipFill>
          <a:blip r:embed="rId2"/>
          <a:stretch>
            <a:fillRect/>
          </a:stretch>
        </p:blipFill>
        <p:spPr>
          <a:xfrm>
            <a:off x="2843808" y="1259632"/>
            <a:ext cx="6178290" cy="4881685"/>
          </a:xfrm>
          <a:prstGeom prst="rect">
            <a:avLst/>
          </a:prstGeom>
        </p:spPr>
      </p:pic>
    </p:spTree>
    <p:extLst>
      <p:ext uri="{BB962C8B-B14F-4D97-AF65-F5344CB8AC3E}">
        <p14:creationId xmlns:p14="http://schemas.microsoft.com/office/powerpoint/2010/main" val="235626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386" y="116632"/>
            <a:ext cx="6553200" cy="1143000"/>
          </a:xfrm>
        </p:spPr>
        <p:txBody>
          <a:bodyPr>
            <a:noAutofit/>
          </a:bodyPr>
          <a:lstStyle/>
          <a:p>
            <a:r>
              <a:rPr lang="en-US" sz="3200" dirty="0" smtClean="0"/>
              <a:t>Requirements – Stocks (Resources)</a:t>
            </a:r>
            <a:endParaRPr lang="el-GR" sz="3200" dirty="0"/>
          </a:p>
        </p:txBody>
      </p:sp>
      <p:graphicFrame>
        <p:nvGraphicFramePr>
          <p:cNvPr id="5" name="Table 4"/>
          <p:cNvGraphicFramePr>
            <a:graphicFrameLocks noGrp="1"/>
          </p:cNvGraphicFramePr>
          <p:nvPr>
            <p:extLst>
              <p:ext uri="{D42A27DB-BD31-4B8C-83A1-F6EECF244321}">
                <p14:modId xmlns:p14="http://schemas.microsoft.com/office/powerpoint/2010/main" val="3496682748"/>
              </p:ext>
            </p:extLst>
          </p:nvPr>
        </p:nvGraphicFramePr>
        <p:xfrm>
          <a:off x="1331640" y="1259632"/>
          <a:ext cx="3096344" cy="5289979"/>
        </p:xfrm>
        <a:graphic>
          <a:graphicData uri="http://schemas.openxmlformats.org/drawingml/2006/table">
            <a:tbl>
              <a:tblPr firstRow="1" bandRow="1">
                <a:tableStyleId>{5C22544A-7EE6-4342-B048-85BDC9FD1C3A}</a:tableStyleId>
              </a:tblPr>
              <a:tblGrid>
                <a:gridCol w="3096344"/>
              </a:tblGrid>
              <a:tr h="380054">
                <a:tc>
                  <a:txBody>
                    <a:bodyPr/>
                    <a:lstStyle/>
                    <a:p>
                      <a:pPr algn="ctr"/>
                      <a:r>
                        <a:rPr lang="en-US" dirty="0" smtClean="0"/>
                        <a:t>Concept (Stocks)</a:t>
                      </a:r>
                      <a:endParaRPr lang="el-GR" dirty="0"/>
                    </a:p>
                  </a:txBody>
                  <a:tcPr/>
                </a:tc>
              </a:tr>
              <a:tr h="348383">
                <a:tc>
                  <a:txBody>
                    <a:bodyPr/>
                    <a:lstStyle/>
                    <a:p>
                      <a:r>
                        <a:rPr lang="en-US" sz="1600" b="1" dirty="0" smtClean="0"/>
                        <a:t>Stock</a:t>
                      </a:r>
                      <a:r>
                        <a:rPr lang="en-US" sz="1600" b="1" baseline="0" dirty="0" smtClean="0"/>
                        <a:t> Name</a:t>
                      </a:r>
                      <a:endParaRPr lang="el-GR" sz="1600" b="1" dirty="0"/>
                    </a:p>
                  </a:txBody>
                  <a:tcPr/>
                </a:tc>
              </a:tr>
              <a:tr h="348383">
                <a:tc>
                  <a:txBody>
                    <a:bodyPr/>
                    <a:lstStyle/>
                    <a:p>
                      <a:r>
                        <a:rPr lang="en-US" sz="1600" b="1" dirty="0" smtClean="0"/>
                        <a:t>Stock</a:t>
                      </a:r>
                      <a:r>
                        <a:rPr lang="en-US" sz="1600" b="1" baseline="0" dirty="0" smtClean="0"/>
                        <a:t> ID</a:t>
                      </a:r>
                      <a:endParaRPr lang="el-GR" sz="1600" b="1" dirty="0"/>
                    </a:p>
                  </a:txBody>
                  <a:tcPr/>
                </a:tc>
              </a:tr>
              <a:tr h="348383">
                <a:tc>
                  <a:txBody>
                    <a:bodyPr/>
                    <a:lstStyle/>
                    <a:p>
                      <a:r>
                        <a:rPr lang="en-US" sz="1600" b="1" dirty="0" smtClean="0"/>
                        <a:t>Scientific Name</a:t>
                      </a:r>
                      <a:endParaRPr lang="el-GR" sz="1600" b="1" dirty="0"/>
                    </a:p>
                  </a:txBody>
                  <a:tcPr/>
                </a:tc>
              </a:tr>
              <a:tr h="348383">
                <a:tc>
                  <a:txBody>
                    <a:bodyPr/>
                    <a:lstStyle/>
                    <a:p>
                      <a:r>
                        <a:rPr lang="en-US" sz="1600" b="1" dirty="0" smtClean="0"/>
                        <a:t>Area</a:t>
                      </a:r>
                      <a:endParaRPr lang="el-GR" sz="1600" b="1" dirty="0"/>
                    </a:p>
                  </a:txBody>
                  <a:tcPr/>
                </a:tc>
              </a:tr>
              <a:tr h="348383">
                <a:tc>
                  <a:txBody>
                    <a:bodyPr/>
                    <a:lstStyle/>
                    <a:p>
                      <a:r>
                        <a:rPr lang="en-US" sz="1600" b="1" dirty="0" smtClean="0"/>
                        <a:t>Exploiting fishery</a:t>
                      </a:r>
                      <a:endParaRPr lang="el-GR" sz="1600" b="1" dirty="0"/>
                    </a:p>
                  </a:txBody>
                  <a:tcPr/>
                </a:tc>
              </a:tr>
              <a:tr h="348383">
                <a:tc>
                  <a:txBody>
                    <a:bodyPr/>
                    <a:lstStyle/>
                    <a:p>
                      <a:r>
                        <a:rPr lang="en-US" sz="1600" b="1" dirty="0" smtClean="0"/>
                        <a:t>Management</a:t>
                      </a:r>
                      <a:r>
                        <a:rPr lang="en-US" sz="1600" b="1" baseline="0" dirty="0" smtClean="0"/>
                        <a:t> Entity</a:t>
                      </a:r>
                      <a:endParaRPr lang="el-GR" sz="1600" b="1" dirty="0"/>
                    </a:p>
                  </a:txBody>
                  <a:tcPr/>
                </a:tc>
              </a:tr>
              <a:tr h="348383">
                <a:tc>
                  <a:txBody>
                    <a:bodyPr/>
                    <a:lstStyle/>
                    <a:p>
                      <a:r>
                        <a:rPr lang="en-US" sz="1600" b="1" dirty="0" smtClean="0"/>
                        <a:t>Catches or Landings</a:t>
                      </a:r>
                      <a:endParaRPr lang="el-GR" sz="1600" b="1" dirty="0"/>
                    </a:p>
                  </a:txBody>
                  <a:tcPr/>
                </a:tc>
              </a:tr>
              <a:tr h="348383">
                <a:tc>
                  <a:txBody>
                    <a:bodyPr/>
                    <a:lstStyle/>
                    <a:p>
                      <a:r>
                        <a:rPr lang="en-US" sz="1600" b="1" dirty="0" smtClean="0"/>
                        <a:t>Assessment Method</a:t>
                      </a:r>
                      <a:endParaRPr lang="el-GR" sz="1600" b="1" dirty="0"/>
                    </a:p>
                  </a:txBody>
                  <a:tcPr/>
                </a:tc>
              </a:tr>
              <a:tr h="348383">
                <a:tc>
                  <a:txBody>
                    <a:bodyPr/>
                    <a:lstStyle/>
                    <a:p>
                      <a:r>
                        <a:rPr lang="en-US" sz="1600" b="1" dirty="0" smtClean="0"/>
                        <a:t>State of Marine Resources</a:t>
                      </a:r>
                      <a:endParaRPr lang="el-GR" sz="1600" b="1" dirty="0"/>
                    </a:p>
                  </a:txBody>
                  <a:tcPr/>
                </a:tc>
              </a:tr>
              <a:tr h="348383">
                <a:tc>
                  <a:txBody>
                    <a:bodyPr/>
                    <a:lstStyle/>
                    <a:p>
                      <a:r>
                        <a:rPr lang="en-US" sz="1600" b="1" dirty="0" smtClean="0"/>
                        <a:t>Exploitation Rate</a:t>
                      </a:r>
                      <a:endParaRPr lang="el-GR" sz="1600" b="1" dirty="0"/>
                    </a:p>
                  </a:txBody>
                  <a:tcPr/>
                </a:tc>
              </a:tr>
              <a:tr h="348383">
                <a:tc>
                  <a:txBody>
                    <a:bodyPr/>
                    <a:lstStyle/>
                    <a:p>
                      <a:r>
                        <a:rPr lang="en-US" sz="1600" b="1" dirty="0" smtClean="0"/>
                        <a:t>Abundance Level</a:t>
                      </a:r>
                      <a:endParaRPr lang="el-GR" sz="1600" b="1" dirty="0"/>
                    </a:p>
                  </a:txBody>
                  <a:tcPr/>
                </a:tc>
              </a:tr>
              <a:tr h="348383">
                <a:tc>
                  <a:txBody>
                    <a:bodyPr/>
                    <a:lstStyle/>
                    <a:p>
                      <a:r>
                        <a:rPr lang="en-US" sz="1600" b="1" dirty="0" smtClean="0"/>
                        <a:t>Narrative</a:t>
                      </a:r>
                      <a:r>
                        <a:rPr lang="en-US" sz="1600" b="1" baseline="0" dirty="0" smtClean="0"/>
                        <a:t> State and Trend</a:t>
                      </a:r>
                      <a:endParaRPr lang="el-GR" sz="1600" b="1" dirty="0"/>
                    </a:p>
                  </a:txBody>
                  <a:tcPr/>
                </a:tc>
              </a:tr>
              <a:tr h="348383">
                <a:tc>
                  <a:txBody>
                    <a:bodyPr/>
                    <a:lstStyle/>
                    <a:p>
                      <a:r>
                        <a:rPr lang="en-US" sz="1600" b="1" dirty="0" smtClean="0"/>
                        <a:t>Scientific Advice</a:t>
                      </a:r>
                      <a:endParaRPr lang="el-GR" sz="1600" b="1" dirty="0"/>
                    </a:p>
                  </a:txBody>
                  <a:tcPr/>
                </a:tc>
              </a:tr>
              <a:tr h="380946">
                <a:tc>
                  <a:txBody>
                    <a:bodyPr/>
                    <a:lstStyle/>
                    <a:p>
                      <a:r>
                        <a:rPr lang="en-US" sz="1600" b="1" dirty="0" smtClean="0"/>
                        <a:t>Database Sources</a:t>
                      </a:r>
                      <a:endParaRPr lang="el-GR" sz="1600" b="1"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42627200"/>
              </p:ext>
            </p:extLst>
          </p:nvPr>
        </p:nvGraphicFramePr>
        <p:xfrm>
          <a:off x="4860032" y="1556792"/>
          <a:ext cx="3096344" cy="4212267"/>
        </p:xfrm>
        <a:graphic>
          <a:graphicData uri="http://schemas.openxmlformats.org/drawingml/2006/table">
            <a:tbl>
              <a:tblPr firstRow="1" bandRow="1">
                <a:tableStyleId>{5C22544A-7EE6-4342-B048-85BDC9FD1C3A}</a:tableStyleId>
              </a:tblPr>
              <a:tblGrid>
                <a:gridCol w="3096344"/>
              </a:tblGrid>
              <a:tr h="380054">
                <a:tc>
                  <a:txBody>
                    <a:bodyPr/>
                    <a:lstStyle/>
                    <a:p>
                      <a:pPr algn="ctr"/>
                      <a:r>
                        <a:rPr lang="en-US" dirty="0" smtClean="0"/>
                        <a:t>Concept (Stocks)</a:t>
                      </a:r>
                      <a:endParaRPr lang="el-GR" dirty="0"/>
                    </a:p>
                  </a:txBody>
                  <a:tcPr/>
                </a:tc>
              </a:tr>
              <a:tr h="348383">
                <a:tc>
                  <a:txBody>
                    <a:bodyPr/>
                    <a:lstStyle/>
                    <a:p>
                      <a:r>
                        <a:rPr lang="en-US" sz="1600" b="1" dirty="0" smtClean="0"/>
                        <a:t>Source of Information</a:t>
                      </a:r>
                      <a:endParaRPr lang="el-GR" sz="1600" b="1" dirty="0"/>
                    </a:p>
                  </a:txBody>
                  <a:tcPr/>
                </a:tc>
              </a:tr>
              <a:tr h="348383">
                <a:tc>
                  <a:txBody>
                    <a:bodyPr/>
                    <a:lstStyle/>
                    <a:p>
                      <a:r>
                        <a:rPr lang="en-US" sz="1600" b="1" dirty="0" smtClean="0"/>
                        <a:t>Data Owner</a:t>
                      </a:r>
                      <a:endParaRPr lang="el-GR" sz="1600" b="1" dirty="0"/>
                    </a:p>
                  </a:txBody>
                  <a:tcPr/>
                </a:tc>
              </a:tr>
              <a:tr h="348383">
                <a:tc>
                  <a:txBody>
                    <a:bodyPr/>
                    <a:lstStyle/>
                    <a:p>
                      <a:r>
                        <a:rPr lang="en-US" sz="1600" b="1" dirty="0" smtClean="0"/>
                        <a:t>Type</a:t>
                      </a:r>
                      <a:endParaRPr lang="el-GR" sz="1600" b="1" dirty="0"/>
                    </a:p>
                  </a:txBody>
                  <a:tcPr/>
                </a:tc>
              </a:tr>
              <a:tr h="348383">
                <a:tc>
                  <a:txBody>
                    <a:bodyPr/>
                    <a:lstStyle/>
                    <a:p>
                      <a:r>
                        <a:rPr lang="en-US" sz="1600" b="1" dirty="0" smtClean="0"/>
                        <a:t>Reporting Entity</a:t>
                      </a:r>
                      <a:endParaRPr lang="el-GR" sz="1600" b="1" dirty="0"/>
                    </a:p>
                  </a:txBody>
                  <a:tcPr/>
                </a:tc>
              </a:tr>
              <a:tr h="348383">
                <a:tc>
                  <a:txBody>
                    <a:bodyPr/>
                    <a:lstStyle/>
                    <a:p>
                      <a:r>
                        <a:rPr lang="en-US" sz="1600" b="1" dirty="0" smtClean="0"/>
                        <a:t>Reporting Year</a:t>
                      </a:r>
                      <a:endParaRPr lang="el-GR" sz="1600" b="1" dirty="0"/>
                    </a:p>
                  </a:txBody>
                  <a:tcPr/>
                </a:tc>
              </a:tr>
              <a:tr h="348383">
                <a:tc>
                  <a:txBody>
                    <a:bodyPr/>
                    <a:lstStyle/>
                    <a:p>
                      <a:r>
                        <a:rPr lang="en-US" sz="1600" b="1" dirty="0" smtClean="0"/>
                        <a:t>UUID</a:t>
                      </a:r>
                      <a:r>
                        <a:rPr lang="en-US" sz="1600" b="1" baseline="0" dirty="0" smtClean="0"/>
                        <a:t> for source record</a:t>
                      </a:r>
                      <a:endParaRPr lang="el-GR" sz="1600" b="1" dirty="0"/>
                    </a:p>
                  </a:txBody>
                  <a:tcPr/>
                </a:tc>
              </a:tr>
              <a:tr h="348383">
                <a:tc>
                  <a:txBody>
                    <a:bodyPr/>
                    <a:lstStyle/>
                    <a:p>
                      <a:r>
                        <a:rPr lang="en-US" sz="1600" b="1" dirty="0" smtClean="0"/>
                        <a:t>Semantic</a:t>
                      </a:r>
                      <a:r>
                        <a:rPr lang="en-US" sz="1600" b="1" baseline="0" dirty="0" smtClean="0"/>
                        <a:t> ID</a:t>
                      </a:r>
                      <a:endParaRPr lang="el-GR" sz="1600" b="1" dirty="0"/>
                    </a:p>
                  </a:txBody>
                  <a:tcPr/>
                </a:tc>
              </a:tr>
              <a:tr h="348383">
                <a:tc>
                  <a:txBody>
                    <a:bodyPr/>
                    <a:lstStyle/>
                    <a:p>
                      <a:r>
                        <a:rPr lang="en-US" sz="1600" b="1" dirty="0" smtClean="0"/>
                        <a:t>Semantic Label</a:t>
                      </a:r>
                      <a:endParaRPr lang="el-GR" sz="1600" b="1" dirty="0"/>
                    </a:p>
                  </a:txBody>
                  <a:tcPr/>
                </a:tc>
              </a:tr>
              <a:tr h="348383">
                <a:tc>
                  <a:txBody>
                    <a:bodyPr/>
                    <a:lstStyle/>
                    <a:p>
                      <a:r>
                        <a:rPr lang="en-US" sz="1600" b="1" dirty="0" smtClean="0"/>
                        <a:t>UUID for</a:t>
                      </a:r>
                      <a:r>
                        <a:rPr lang="en-US" sz="1600" b="1" baseline="0" dirty="0" smtClean="0"/>
                        <a:t> GRSF record</a:t>
                      </a:r>
                      <a:endParaRPr lang="el-GR" sz="1600" b="1" dirty="0"/>
                    </a:p>
                  </a:txBody>
                  <a:tcPr/>
                </a:tc>
              </a:tr>
              <a:tr h="348383">
                <a:tc>
                  <a:txBody>
                    <a:bodyPr/>
                    <a:lstStyle/>
                    <a:p>
                      <a:r>
                        <a:rPr lang="en-US" sz="1600" b="1" dirty="0" smtClean="0"/>
                        <a:t>Document</a:t>
                      </a:r>
                      <a:endParaRPr lang="el-GR" sz="1600" b="1" dirty="0"/>
                    </a:p>
                  </a:txBody>
                  <a:tcPr/>
                </a:tc>
              </a:tr>
              <a:tr h="348383">
                <a:tc>
                  <a:txBody>
                    <a:bodyPr/>
                    <a:lstStyle/>
                    <a:p>
                      <a:r>
                        <a:rPr lang="en-US" sz="1600" b="1" dirty="0" smtClean="0"/>
                        <a:t>Status</a:t>
                      </a:r>
                      <a:r>
                        <a:rPr lang="en-US" sz="1600" b="1" baseline="0" dirty="0" smtClean="0"/>
                        <a:t> (Pending/Confirmed)</a:t>
                      </a:r>
                      <a:endParaRPr lang="el-GR" sz="1600" b="1" dirty="0"/>
                    </a:p>
                  </a:txBody>
                  <a:tcPr/>
                </a:tc>
              </a:tr>
            </a:tbl>
          </a:graphicData>
        </a:graphic>
      </p:graphicFrame>
    </p:spTree>
    <p:extLst>
      <p:ext uri="{BB962C8B-B14F-4D97-AF65-F5344CB8AC3E}">
        <p14:creationId xmlns:p14="http://schemas.microsoft.com/office/powerpoint/2010/main" val="847591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583386" y="116632"/>
            <a:ext cx="6553200" cy="1143000"/>
          </a:xfrm>
        </p:spPr>
        <p:txBody>
          <a:bodyPr>
            <a:normAutofit/>
          </a:bodyPr>
          <a:lstStyle/>
          <a:p>
            <a:r>
              <a:rPr lang="en-US" dirty="0" smtClean="0"/>
              <a:t>Stock Name</a:t>
            </a:r>
            <a:endParaRPr lang="el-GR"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670361608"/>
              </p:ext>
            </p:extLst>
          </p:nvPr>
        </p:nvGraphicFramePr>
        <p:xfrm>
          <a:off x="971600" y="1772816"/>
          <a:ext cx="7358880" cy="4527878"/>
        </p:xfrm>
        <a:graphic>
          <a:graphicData uri="http://schemas.openxmlformats.org/drawingml/2006/table">
            <a:tbl>
              <a:tblPr/>
              <a:tblGrid>
                <a:gridCol w="7358880"/>
              </a:tblGrid>
              <a:tr h="334118">
                <a:tc>
                  <a:txBody>
                    <a:bodyPr/>
                    <a:lstStyle/>
                    <a:p>
                      <a:pPr algn="l"/>
                      <a:r>
                        <a:rPr lang="en-US" sz="1300" b="1" dirty="0" err="1" smtClean="0">
                          <a:effectLst/>
                        </a:rPr>
                        <a:t>Stock</a:t>
                      </a:r>
                      <a:r>
                        <a:rPr lang="en-US" sz="1300" b="1" baseline="0" dirty="0" err="1" smtClean="0">
                          <a:effectLst/>
                        </a:rPr>
                        <a:t>Name</a:t>
                      </a:r>
                      <a:endParaRPr lang="en-US" sz="1300" b="1" dirty="0">
                        <a:effectLst/>
                      </a:endParaRP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Skipjack tuna - Eastern Pacific</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Albacore - South Atlantic</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dirty="0"/>
                        <a:t>Bigeye tuna - Indian Ocean</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dirty="0"/>
                        <a:t>Capelin - Southern Grand Bank</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Mackerel icefish - South Georgia</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dirty="0"/>
                        <a:t>Southern Bluefin tuna - Global</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Cape hakes - South Africa Eastern</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Bigeye tuna - Atlantic</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American Plaice - Flemish Cap</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Greenland halibut - Labrador Shelf, Northeast Newfoundland Shelf, Northern Grand Bank</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Redfish - Flemish Cap</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Atlantic Cod - Flemish Cap</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Lesser African threadfin - Guinea</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Albacore - Northern Pacific</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a:t>Albacore - Indian Ocean</a:t>
                      </a:r>
                    </a:p>
                  </a:txBody>
                  <a:tcPr marL="63990" marR="63990" marT="31995" marB="31995" anchor="ctr">
                    <a:lnL>
                      <a:noFill/>
                    </a:lnL>
                    <a:lnR>
                      <a:noFill/>
                    </a:lnR>
                    <a:lnT>
                      <a:noFill/>
                    </a:lnT>
                    <a:lnB>
                      <a:noFill/>
                    </a:lnB>
                    <a:solidFill>
                      <a:schemeClr val="bg1">
                        <a:lumMod val="85000"/>
                      </a:schemeClr>
                    </a:solidFill>
                  </a:tcPr>
                </a:tc>
              </a:tr>
              <a:tr h="255961">
                <a:tc>
                  <a:txBody>
                    <a:bodyPr/>
                    <a:lstStyle/>
                    <a:p>
                      <a:r>
                        <a:rPr lang="en-US" sz="1300" dirty="0"/>
                        <a:t>Albacore - North Atlantic</a:t>
                      </a:r>
                    </a:p>
                  </a:txBody>
                  <a:tcPr marL="63990" marR="63990" marT="31995" marB="31995" anchor="ctr">
                    <a:lnL>
                      <a:noFill/>
                    </a:lnL>
                    <a:lnR>
                      <a:noFill/>
                    </a:lnR>
                    <a:lnT>
                      <a:noFill/>
                    </a:lnT>
                    <a:lnB>
                      <a:noFill/>
                    </a:lnB>
                    <a:solidFill>
                      <a:schemeClr val="bg1">
                        <a:lumMod val="85000"/>
                      </a:schemeClr>
                    </a:solidFill>
                  </a:tcPr>
                </a:tc>
              </a:tr>
            </a:tbl>
          </a:graphicData>
        </a:graphic>
      </p:graphicFrame>
    </p:spTree>
    <p:extLst>
      <p:ext uri="{BB962C8B-B14F-4D97-AF65-F5344CB8AC3E}">
        <p14:creationId xmlns:p14="http://schemas.microsoft.com/office/powerpoint/2010/main" val="252619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Template>
  <TotalTime>7921</TotalTime>
  <Words>5241</Words>
  <Application>Microsoft Office PowerPoint</Application>
  <PresentationFormat>On-screen Show (4:3)</PresentationFormat>
  <Paragraphs>1301</Paragraphs>
  <Slides>62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Verdana</vt:lpstr>
      <vt:lpstr>Webdings</vt:lpstr>
      <vt:lpstr>Wingdings</vt:lpstr>
      <vt:lpstr>Presentation Template</vt:lpstr>
      <vt:lpstr>GRSF Progress Report</vt:lpstr>
      <vt:lpstr>Outline</vt:lpstr>
      <vt:lpstr>FORTHs Activities</vt:lpstr>
      <vt:lpstr>Refinement of Modelling</vt:lpstr>
      <vt:lpstr>Refinement/Extensions of Mappings</vt:lpstr>
      <vt:lpstr>Transformation and Importing of Data</vt:lpstr>
      <vt:lpstr>Formulation of Queries</vt:lpstr>
      <vt:lpstr>Requirements – Stocks (Resources)</vt:lpstr>
      <vt:lpstr>Stock Name</vt:lpstr>
      <vt:lpstr>Stock ID</vt:lpstr>
      <vt:lpstr>Stock DataBase Source</vt:lpstr>
      <vt:lpstr>Stock Status</vt:lpstr>
      <vt:lpstr>Species Information</vt:lpstr>
      <vt:lpstr>Area Code</vt:lpstr>
      <vt:lpstr>Indicators</vt:lpstr>
      <vt:lpstr>Narrative State and Trend</vt:lpstr>
      <vt:lpstr>Related Fisheries</vt:lpstr>
      <vt:lpstr>Assessment Method</vt:lpstr>
      <vt:lpstr>Scientific Advice</vt:lpstr>
      <vt:lpstr>Source of Information</vt:lpstr>
      <vt:lpstr>Document</vt:lpstr>
      <vt:lpstr>Reporting Year</vt:lpstr>
      <vt:lpstr>Also…</vt:lpstr>
      <vt:lpstr>Requirements – Fisheries (Resources)</vt:lpstr>
      <vt:lpstr>Fishery Name</vt:lpstr>
      <vt:lpstr>Fishery ID (Traceability Check)</vt:lpstr>
      <vt:lpstr>Catches and Landings</vt:lpstr>
      <vt:lpstr>Management Entity and Jurisdiction</vt:lpstr>
      <vt:lpstr>Related Stock</vt:lpstr>
      <vt:lpstr>Production System Type</vt:lpstr>
      <vt:lpstr>Flag State</vt:lpstr>
      <vt:lpstr>Gear Type</vt:lpstr>
      <vt:lpstr>Also…</vt:lpstr>
      <vt:lpstr>RAM – Source/Status/Type</vt:lpstr>
      <vt:lpstr>RAM – SemanticID</vt:lpstr>
      <vt:lpstr>RAM Assessment</vt:lpstr>
      <vt:lpstr>RAM Assessor / Management Entity</vt:lpstr>
      <vt:lpstr>RAM Abundance Rate</vt:lpstr>
      <vt:lpstr>Competency Queries</vt:lpstr>
      <vt:lpstr>Competency Queries</vt:lpstr>
      <vt:lpstr>Competency Queries</vt:lpstr>
      <vt:lpstr>Competency Queries</vt:lpstr>
      <vt:lpstr>CQ1: Stock Names &amp; Sources</vt:lpstr>
      <vt:lpstr>UUIDS</vt:lpstr>
      <vt:lpstr>Main (post) importing workflow</vt:lpstr>
      <vt:lpstr>Short-term Plan (Until Pisa’s TCOM October 2016)</vt:lpstr>
      <vt:lpstr>Long-term issues to be solved</vt:lpstr>
      <vt:lpstr>Appendix</vt:lpstr>
      <vt:lpstr>The process</vt:lpstr>
      <vt:lpstr>The Construction phase</vt:lpstr>
      <vt:lpstr>PowerPoint Presentation</vt:lpstr>
      <vt:lpstr>Constructing the GRSF KB</vt:lpstr>
      <vt:lpstr>Exploiting (and updating) GRSF KB</vt:lpstr>
      <vt:lpstr>GRSF KB – Inspecting records</vt:lpstr>
      <vt:lpstr>GRSF KB – Inspecting records</vt:lpstr>
      <vt:lpstr>Exploiting (and updating) GRSF KB</vt:lpstr>
      <vt:lpstr>Exploiting (and updating) GRSF KB</vt:lpstr>
      <vt:lpstr>Exploiting (and updating) GRSF KB</vt:lpstr>
      <vt:lpstr>Exploiting (and updating) GRSF KB</vt:lpstr>
      <vt:lpstr>PowerPoint Presentation</vt:lpstr>
      <vt:lpstr>PowerPoint Presentation</vt:lpstr>
      <vt:lpstr>Activities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Assessment</dc:title>
  <dc:creator>Yannis Marketakis</dc:creator>
  <cp:lastModifiedBy>Giannis Marketakis</cp:lastModifiedBy>
  <cp:revision>249</cp:revision>
  <cp:lastPrinted>2016-09-08T08:35:51Z</cp:lastPrinted>
  <dcterms:created xsi:type="dcterms:W3CDTF">2015-09-02T13:03:41Z</dcterms:created>
  <dcterms:modified xsi:type="dcterms:W3CDTF">2016-09-13T08:52:38Z</dcterms:modified>
</cp:coreProperties>
</file>