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305" r:id="rId3"/>
    <p:sldId id="292" r:id="rId4"/>
    <p:sldId id="295" r:id="rId5"/>
    <p:sldId id="284" r:id="rId6"/>
    <p:sldId id="294" r:id="rId7"/>
    <p:sldId id="296" r:id="rId8"/>
    <p:sldId id="285" r:id="rId9"/>
    <p:sldId id="297" r:id="rId10"/>
    <p:sldId id="298" r:id="rId11"/>
    <p:sldId id="299" r:id="rId12"/>
    <p:sldId id="306" r:id="rId13"/>
    <p:sldId id="300" r:id="rId14"/>
    <p:sldId id="304" r:id="rId15"/>
    <p:sldId id="301" r:id="rId16"/>
    <p:sldId id="302" r:id="rId17"/>
    <p:sldId id="303" r:id="rId1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ED7D31"/>
    <a:srgbClr val="595959"/>
    <a:srgbClr val="9F9F9F"/>
    <a:srgbClr val="4472C4"/>
    <a:srgbClr val="FF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18" autoAdjust="0"/>
    <p:restoredTop sz="94660"/>
  </p:normalViewPr>
  <p:slideViewPr>
    <p:cSldViewPr snapToGrid="0">
      <p:cViewPr varScale="1">
        <p:scale>
          <a:sx n="93" d="100"/>
          <a:sy n="93" d="100"/>
        </p:scale>
        <p:origin x="108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CA979-8AF6-4733-B61D-A699AE8DF1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4BBAAF-FA62-4679-8F37-9084CC6123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89CB77-6D11-4B28-BB5A-AE53C0B40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681D5-DCD8-47C2-A503-1CD470027840}" type="datetimeFigureOut">
              <a:rPr lang="es-ES" smtClean="0"/>
              <a:t>13/10/2022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099753-CE79-4C29-B1AB-59F435975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5258B-301F-46C2-AF47-9B6B4E96E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26459-B5F3-4448-A0BB-4A401C43670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6769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D1194-85D1-467E-B222-E025A8F34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7D027C-789E-431C-BCAC-E3C90AE604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E91F04-3759-47D1-84A6-A18745ED1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681D5-DCD8-47C2-A503-1CD470027840}" type="datetimeFigureOut">
              <a:rPr lang="es-ES" smtClean="0"/>
              <a:t>13/10/2022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2EEA53-3FC1-412E-A790-E3D890017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CA17E-9525-4A4D-9B83-0A499E3A9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26459-B5F3-4448-A0BB-4A401C43670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0678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409161-693F-4646-BAAB-D29A1C1312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92CBFD-B0D7-4380-8A09-DDEBDF2EF5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F689B-A6A1-4E9E-9B54-F7F7339A6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681D5-DCD8-47C2-A503-1CD470027840}" type="datetimeFigureOut">
              <a:rPr lang="es-ES" smtClean="0"/>
              <a:t>13/10/2022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903D9-DD54-44E1-B942-7DA5DE0FB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96DD65-B6A1-4DF7-890A-59F8E7CBD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26459-B5F3-4448-A0BB-4A401C43670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110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8A978-C7B9-41B7-A071-4B26879EB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49400-0EFA-4F52-B2BE-049BF7F8F3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ECB7C5-B53B-4D69-8768-F0E646540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681D5-DCD8-47C2-A503-1CD470027840}" type="datetimeFigureOut">
              <a:rPr lang="es-ES" smtClean="0"/>
              <a:t>13/10/2022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6791AC-288E-4E5C-B6C0-BE913CEAF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8A1D2B-AE87-425E-9FAE-DF5DF72FA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26459-B5F3-4448-A0BB-4A401C43670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7937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48AFF-F9B3-42F6-9E51-87F231B77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D516EE-963A-4BC0-97CA-56B7367534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FFB7CC-876D-447B-BB1C-90861998E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681D5-DCD8-47C2-A503-1CD470027840}" type="datetimeFigureOut">
              <a:rPr lang="es-ES" smtClean="0"/>
              <a:t>13/10/2022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5A0E9B-93FA-42D1-9BFD-263D2FF5F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6A128F-0605-4717-A361-7816A0FA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26459-B5F3-4448-A0BB-4A401C43670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9459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73209-E36A-4E50-977B-E458BF55D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E919E-D90F-4C74-BF50-1DFADD414A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FF4A15-D991-4195-91E1-ADBACBD75A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616F11-9F91-47DF-B388-2870C79E7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681D5-DCD8-47C2-A503-1CD470027840}" type="datetimeFigureOut">
              <a:rPr lang="es-ES" smtClean="0"/>
              <a:t>13/10/2022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9E8C2C-4499-4375-BA4D-A522BE10D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5433CE-0523-4625-8BE1-867994083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26459-B5F3-4448-A0BB-4A401C43670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0406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2DBFB-E893-42DB-9A8F-64AF74B55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879A2A-DDD4-488C-8F69-4D5EB49FD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C20A5A-BE42-460F-8053-1E4E951848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585241-6603-4A86-9508-7AF21E7DD1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697963-6CD6-40EA-A188-80A98CBD29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53B496-5F33-4923-9482-711FAF46E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681D5-DCD8-47C2-A503-1CD470027840}" type="datetimeFigureOut">
              <a:rPr lang="es-ES" smtClean="0"/>
              <a:t>13/10/2022</a:t>
            </a:fld>
            <a:endParaRPr lang="es-E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89A504-509E-415D-9688-6EE6E66DF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3DFD5D-BE4F-4396-BEF0-1007290E5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26459-B5F3-4448-A0BB-4A401C43670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4205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D3F29-9B11-48F4-9B28-B835B61FD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3EB054-C12C-4814-B43B-1983EEAAA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681D5-DCD8-47C2-A503-1CD470027840}" type="datetimeFigureOut">
              <a:rPr lang="es-ES" smtClean="0"/>
              <a:t>13/10/2022</a:t>
            </a:fld>
            <a:endParaRPr lang="es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4A5D68-6B42-44D5-A6D0-BD4EDEFCA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B10F66-AB3B-4146-BE21-18D8D6B11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26459-B5F3-4448-A0BB-4A401C43670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4594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DF6EDB-123E-4670-81E0-DFCE5ACA3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681D5-DCD8-47C2-A503-1CD470027840}" type="datetimeFigureOut">
              <a:rPr lang="es-ES" smtClean="0"/>
              <a:t>13/10/2022</a:t>
            </a:fld>
            <a:endParaRPr lang="es-E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BCCB61-EB37-4952-8032-23AE93921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70F5A7-FCAC-464E-932A-B35F22883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26459-B5F3-4448-A0BB-4A401C43670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6955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5A4F9-A6ED-4C95-9C77-145F37246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B13E9-A0FE-48EB-A93C-FC7887B90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0F3C87-136E-4284-8A43-113C486F73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F3E90A-0FB6-4C1B-A01A-607AB85B5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681D5-DCD8-47C2-A503-1CD470027840}" type="datetimeFigureOut">
              <a:rPr lang="es-ES" smtClean="0"/>
              <a:t>13/10/2022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5D6AA5-ECCB-401F-97ED-945A9D2EC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2698A5-DECF-4789-93F2-1C07F8685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26459-B5F3-4448-A0BB-4A401C43670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7969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662EA-1438-4A3F-9A39-B52EDB89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D64CC6-FA63-4DF1-92EC-C295FF22F4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25F22D-558D-4D59-9B54-A7D80ABF3B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658BD5-E6B0-4565-AAB5-77E7A4F1C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681D5-DCD8-47C2-A503-1CD470027840}" type="datetimeFigureOut">
              <a:rPr lang="es-ES" smtClean="0"/>
              <a:t>13/10/2022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71DCA5-BAE3-4BA9-9297-6419784C5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D15714-0A6E-4470-84F0-BF8F03805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26459-B5F3-4448-A0BB-4A401C43670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1024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4CEDB7-2A2A-4FF7-AC71-E6A56127D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ABA04C-105B-4190-A1E4-B215A58C2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E0063B-C681-4642-AD45-7A9009AF2F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681D5-DCD8-47C2-A503-1CD470027840}" type="datetimeFigureOut">
              <a:rPr lang="es-ES" smtClean="0"/>
              <a:t>13/10/2022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31A623-7829-4675-A50A-5980A4C399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7F9C6-CFFC-4E32-986C-781DEBA0F2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26459-B5F3-4448-A0BB-4A401C436708}" type="slidenum">
              <a:rPr lang="es-ES" smtClean="0"/>
              <a:t>‹#›</a:t>
            </a:fld>
            <a:endParaRPr lang="es-ES"/>
          </a:p>
        </p:txBody>
      </p:sp>
      <p:sp>
        <p:nvSpPr>
          <p:cNvPr id="7" name="MSIPCMContentMarking" descr="{&quot;HashCode&quot;:-830095728,&quot;Placement&quot;:&quot;Footer&quot;,&quot;Top&quot;:522.0343,&quot;Left&quot;:426.8108,&quot;SlideWidth&quot;:960,&quot;SlideHeight&quot;:540}">
            <a:extLst>
              <a:ext uri="{FF2B5EF4-FFF2-40B4-BE49-F238E27FC236}">
                <a16:creationId xmlns:a16="http://schemas.microsoft.com/office/drawing/2014/main" id="{957DC35A-FD58-44D8-81CD-5FE56AAF3882}"/>
              </a:ext>
            </a:extLst>
          </p:cNvPr>
          <p:cNvSpPr txBox="1"/>
          <p:nvPr userDrawn="1"/>
        </p:nvSpPr>
        <p:spPr>
          <a:xfrm>
            <a:off x="5420497" y="6629836"/>
            <a:ext cx="1351005" cy="2281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s-ES" sz="800">
                <a:solidFill>
                  <a:srgbClr val="000000"/>
                </a:solidFill>
                <a:latin typeface="Calibri" panose="020F0502020204030204" pitchFamily="34" charset="0"/>
              </a:rPr>
              <a:t>Classification: Confidential</a:t>
            </a:r>
          </a:p>
        </p:txBody>
      </p:sp>
    </p:spTree>
    <p:extLst>
      <p:ext uri="{BB962C8B-B14F-4D97-AF65-F5344CB8AC3E}">
        <p14:creationId xmlns:p14="http://schemas.microsoft.com/office/powerpoint/2010/main" val="3064587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22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5.pn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12" Type="http://schemas.openxmlformats.org/officeDocument/2006/relationships/image" Target="../media/image2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23.png"/><Relationship Id="rId5" Type="http://schemas.openxmlformats.org/officeDocument/2006/relationships/image" Target="../media/image7.emf"/><Relationship Id="rId10" Type="http://schemas.openxmlformats.org/officeDocument/2006/relationships/image" Target="../media/image12.png"/><Relationship Id="rId4" Type="http://schemas.openxmlformats.org/officeDocument/2006/relationships/image" Target="../media/image6.emf"/><Relationship Id="rId9" Type="http://schemas.openxmlformats.org/officeDocument/2006/relationships/image" Target="../media/image11.png"/><Relationship Id="rId14" Type="http://schemas.openxmlformats.org/officeDocument/2006/relationships/image" Target="../media/image26.sv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9.png"/><Relationship Id="rId18" Type="http://schemas.openxmlformats.org/officeDocument/2006/relationships/image" Target="../media/image26.sv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12" Type="http://schemas.openxmlformats.org/officeDocument/2006/relationships/image" Target="../media/image24.svg"/><Relationship Id="rId17" Type="http://schemas.openxmlformats.org/officeDocument/2006/relationships/image" Target="../media/image25.png"/><Relationship Id="rId2" Type="http://schemas.openxmlformats.org/officeDocument/2006/relationships/image" Target="../media/image5.png"/><Relationship Id="rId16" Type="http://schemas.openxmlformats.org/officeDocument/2006/relationships/image" Target="../media/image32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23.png"/><Relationship Id="rId5" Type="http://schemas.openxmlformats.org/officeDocument/2006/relationships/image" Target="../media/image7.emf"/><Relationship Id="rId15" Type="http://schemas.openxmlformats.org/officeDocument/2006/relationships/image" Target="../media/image31.png"/><Relationship Id="rId10" Type="http://schemas.openxmlformats.org/officeDocument/2006/relationships/image" Target="../media/image12.png"/><Relationship Id="rId4" Type="http://schemas.openxmlformats.org/officeDocument/2006/relationships/image" Target="../media/image6.emf"/><Relationship Id="rId9" Type="http://schemas.openxmlformats.org/officeDocument/2006/relationships/image" Target="../media/image11.png"/><Relationship Id="rId14" Type="http://schemas.openxmlformats.org/officeDocument/2006/relationships/image" Target="../media/image3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10" Type="http://schemas.openxmlformats.org/officeDocument/2006/relationships/image" Target="../media/image12.png"/><Relationship Id="rId4" Type="http://schemas.openxmlformats.org/officeDocument/2006/relationships/image" Target="../media/image6.emf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B9A5B05-D9DB-4066-A2D5-D5F7DC8FD0C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2A45ED-A629-4A3C-89DE-2CF90D07C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098" y="4352703"/>
            <a:ext cx="9601200" cy="203948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8C3D3BA-82C6-497B-BD72-8611992FA0C0}"/>
              </a:ext>
            </a:extLst>
          </p:cNvPr>
          <p:cNvGrpSpPr/>
          <p:nvPr/>
        </p:nvGrpSpPr>
        <p:grpSpPr>
          <a:xfrm>
            <a:off x="469098" y="465808"/>
            <a:ext cx="7772337" cy="1565320"/>
            <a:chOff x="685862" y="1450739"/>
            <a:chExt cx="7772337" cy="156532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00D17D6-06F4-4C39-8E53-1566720DD2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862" y="1450739"/>
              <a:ext cx="1674783" cy="156532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733BC2A-995B-4FAD-9E57-1B1505E767CB}"/>
                </a:ext>
              </a:extLst>
            </p:cNvPr>
            <p:cNvSpPr txBox="1"/>
            <p:nvPr/>
          </p:nvSpPr>
          <p:spPr>
            <a:xfrm>
              <a:off x="2360645" y="2525787"/>
              <a:ext cx="609755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i="0" dirty="0">
                  <a:solidFill>
                    <a:srgbClr val="F6892E"/>
                  </a:solidFill>
                  <a:effectLst/>
                  <a:latin typeface="Arial" panose="020B0604020202020204" pitchFamily="34" charset="0"/>
                </a:rPr>
                <a:t>Global Record of Stocks and Fisheries</a:t>
              </a:r>
              <a:endParaRPr lang="es-ES" sz="2000" dirty="0">
                <a:solidFill>
                  <a:srgbClr val="F6892E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8681EBA-9CEA-4C8B-B8F3-F8D933615B44}"/>
                </a:ext>
              </a:extLst>
            </p:cNvPr>
            <p:cNvSpPr txBox="1"/>
            <p:nvPr/>
          </p:nvSpPr>
          <p:spPr>
            <a:xfrm>
              <a:off x="2360645" y="1941012"/>
              <a:ext cx="6097554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i="0" dirty="0">
                  <a:solidFill>
                    <a:srgbClr val="185981"/>
                  </a:solidFill>
                  <a:effectLst/>
                  <a:latin typeface="Arial" panose="020B0604020202020204" pitchFamily="34" charset="0"/>
                </a:rPr>
                <a:t>GRSF</a:t>
              </a:r>
              <a:endParaRPr lang="es-ES" sz="3200" dirty="0">
                <a:solidFill>
                  <a:srgbClr val="185981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B63000E-F056-4959-8701-C50F1564C8EF}"/>
              </a:ext>
            </a:extLst>
          </p:cNvPr>
          <p:cNvSpPr txBox="1"/>
          <p:nvPr/>
        </p:nvSpPr>
        <p:spPr>
          <a:xfrm>
            <a:off x="1787910" y="2729463"/>
            <a:ext cx="892771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02124"/>
                </a:solidFill>
                <a:effectLst/>
                <a:latin typeface="Google Sans"/>
              </a:rPr>
              <a:t>GRSF/RAMLDB Records areas 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Google Sans"/>
              </a:rPr>
              <a:t>(12 of October - 2022)</a:t>
            </a:r>
          </a:p>
          <a:p>
            <a:r>
              <a:rPr lang="en-US" sz="2000" dirty="0">
                <a:solidFill>
                  <a:srgbClr val="202124"/>
                </a:solidFill>
                <a:latin typeface="Google Sans"/>
              </a:rPr>
              <a:t>Standards and connection process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91734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340654-F33B-4E85-B252-6BBCE6B245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6906" b="6906"/>
          <a:stretch/>
        </p:blipFill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91461F-A471-4C11-8E20-2A30730CDE68}"/>
              </a:ext>
            </a:extLst>
          </p:cNvPr>
          <p:cNvSpPr txBox="1"/>
          <p:nvPr/>
        </p:nvSpPr>
        <p:spPr>
          <a:xfrm>
            <a:off x="0" y="543580"/>
            <a:ext cx="6924675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	FAO&amp;UW LoA – Areas definition</a:t>
            </a:r>
            <a:endParaRPr lang="es-ES" sz="2400" b="1" dirty="0">
              <a:solidFill>
                <a:schemeClr val="bg1"/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818C253-64F2-4CE0-9F1A-258611EC1A9B}"/>
              </a:ext>
            </a:extLst>
          </p:cNvPr>
          <p:cNvCxnSpPr>
            <a:cxnSpLocks/>
          </p:cNvCxnSpPr>
          <p:nvPr/>
        </p:nvCxnSpPr>
        <p:spPr>
          <a:xfrm>
            <a:off x="3675025" y="3570387"/>
            <a:ext cx="404076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57FD758-4D17-49D9-929C-9694E1919C62}"/>
              </a:ext>
            </a:extLst>
          </p:cNvPr>
          <p:cNvSpPr txBox="1"/>
          <p:nvPr/>
        </p:nvSpPr>
        <p:spPr>
          <a:xfrm>
            <a:off x="7885366" y="3373317"/>
            <a:ext cx="1598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Area polygon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BFC8AD8-35A5-40F1-8790-21D595E721C9}"/>
              </a:ext>
            </a:extLst>
          </p:cNvPr>
          <p:cNvSpPr txBox="1"/>
          <p:nvPr/>
        </p:nvSpPr>
        <p:spPr>
          <a:xfrm>
            <a:off x="2366043" y="3204731"/>
            <a:ext cx="1489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georef_code</a:t>
            </a:r>
          </a:p>
          <a:p>
            <a:r>
              <a:rPr lang="en-US" dirty="0"/>
              <a:t>area_code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C75DC05-0EB6-42A6-8911-44672882F1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2296" y="3131896"/>
            <a:ext cx="1852243" cy="10678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C45492E-F492-4727-A612-51CA8730815E}"/>
              </a:ext>
            </a:extLst>
          </p:cNvPr>
          <p:cNvSpPr txBox="1"/>
          <p:nvPr/>
        </p:nvSpPr>
        <p:spPr>
          <a:xfrm>
            <a:off x="4821868" y="3529682"/>
            <a:ext cx="1443088" cy="55399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Shapefiles</a:t>
            </a:r>
          </a:p>
          <a:p>
            <a:pPr algn="ctr"/>
            <a:r>
              <a:rPr lang="en-US" sz="1200" dirty="0"/>
              <a:t>Attribute tables</a:t>
            </a:r>
            <a:endParaRPr lang="es-ES" sz="1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4EF9CCD-EF63-4546-8321-36CD1C434D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39" t="24468" r="40068" b="35317"/>
          <a:stretch/>
        </p:blipFill>
        <p:spPr>
          <a:xfrm>
            <a:off x="5062954" y="3262801"/>
            <a:ext cx="985662" cy="33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101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340654-F33B-4E85-B252-6BBCE6B245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6906" b="6906"/>
          <a:stretch/>
        </p:blipFill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91461F-A471-4C11-8E20-2A30730CDE68}"/>
              </a:ext>
            </a:extLst>
          </p:cNvPr>
          <p:cNvSpPr txBox="1"/>
          <p:nvPr/>
        </p:nvSpPr>
        <p:spPr>
          <a:xfrm>
            <a:off x="0" y="543580"/>
            <a:ext cx="6924675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	FAO&amp;UW LoA – Areas definition</a:t>
            </a:r>
            <a:endParaRPr lang="es-ES" sz="2400" b="1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C75DC05-0EB6-42A6-8911-44672882F1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9532" y="1112468"/>
            <a:ext cx="9278520" cy="534929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47323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340654-F33B-4E85-B252-6BBCE6B245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6906" b="6906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91461F-A471-4C11-8E20-2A30730CDE68}"/>
              </a:ext>
            </a:extLst>
          </p:cNvPr>
          <p:cNvSpPr txBox="1"/>
          <p:nvPr/>
        </p:nvSpPr>
        <p:spPr>
          <a:xfrm>
            <a:off x="0" y="543580"/>
            <a:ext cx="6924675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	FAO&amp;UW LoA – Areas definition (example 1)</a:t>
            </a:r>
            <a:endParaRPr lang="es-ES" sz="2400" b="1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4EB7F1-76D0-4B0A-BB33-C33E78156A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" y="2477726"/>
            <a:ext cx="12192000" cy="9692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2D6DA33-AB4B-4F42-9561-5FFB71BEC1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0959" y="3944833"/>
            <a:ext cx="5222667" cy="8784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077A64B-8AA7-47B7-9B3B-B5A5F219AF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4666" y="1124307"/>
            <a:ext cx="5222667" cy="134804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DF357F0-5B27-402B-8C01-37C03248AC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0" y="4919471"/>
            <a:ext cx="12192000" cy="865632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AFA81AD5-6347-406A-ADC8-502981CEB630}"/>
              </a:ext>
            </a:extLst>
          </p:cNvPr>
          <p:cNvSpPr/>
          <p:nvPr/>
        </p:nvSpPr>
        <p:spPr>
          <a:xfrm>
            <a:off x="0" y="2735580"/>
            <a:ext cx="617220" cy="190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94A3149-7BAA-433E-9E9B-27D98D193DED}"/>
              </a:ext>
            </a:extLst>
          </p:cNvPr>
          <p:cNvSpPr/>
          <p:nvPr/>
        </p:nvSpPr>
        <p:spPr>
          <a:xfrm>
            <a:off x="8770620" y="2735580"/>
            <a:ext cx="617220" cy="190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EF60A49-02C7-4ADC-8C92-FD6E0A719CEB}"/>
              </a:ext>
            </a:extLst>
          </p:cNvPr>
          <p:cNvSpPr/>
          <p:nvPr/>
        </p:nvSpPr>
        <p:spPr>
          <a:xfrm>
            <a:off x="0" y="5161787"/>
            <a:ext cx="487680" cy="190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4B31423-DDD8-40C2-A1AC-FAD56B31096A}"/>
              </a:ext>
            </a:extLst>
          </p:cNvPr>
          <p:cNvSpPr/>
          <p:nvPr/>
        </p:nvSpPr>
        <p:spPr>
          <a:xfrm>
            <a:off x="5905500" y="5156581"/>
            <a:ext cx="487680" cy="190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E9F70CE-313A-41E4-8610-F8EBB2DCE652}"/>
              </a:ext>
            </a:extLst>
          </p:cNvPr>
          <p:cNvSpPr/>
          <p:nvPr/>
        </p:nvSpPr>
        <p:spPr>
          <a:xfrm>
            <a:off x="10637520" y="5156581"/>
            <a:ext cx="487680" cy="190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622CFF2-6AA9-4822-935C-3ABD833A14E3}"/>
              </a:ext>
            </a:extLst>
          </p:cNvPr>
          <p:cNvSpPr/>
          <p:nvPr/>
        </p:nvSpPr>
        <p:spPr>
          <a:xfrm>
            <a:off x="11178540" y="5156581"/>
            <a:ext cx="488935" cy="147477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7706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340654-F33B-4E85-B252-6BBCE6B245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6906" b="6906"/>
          <a:stretch/>
        </p:blipFill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91461F-A471-4C11-8E20-2A30730CDE68}"/>
              </a:ext>
            </a:extLst>
          </p:cNvPr>
          <p:cNvSpPr txBox="1"/>
          <p:nvPr/>
        </p:nvSpPr>
        <p:spPr>
          <a:xfrm>
            <a:off x="0" y="543580"/>
            <a:ext cx="6924675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	FAO&amp;UW LoA – Areas definition (example 1)</a:t>
            </a:r>
            <a:endParaRPr lang="es-ES" sz="2400" b="1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C75DC05-0EB6-42A6-8911-44672882F1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9532" y="1112468"/>
            <a:ext cx="9278520" cy="53492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6604585-3D97-4B3B-AC0A-1818B8D5C2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44255"/>
            <a:ext cx="12192000" cy="86563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A39803E-07C6-4D4B-A172-6A951E000319}"/>
              </a:ext>
            </a:extLst>
          </p:cNvPr>
          <p:cNvSpPr/>
          <p:nvPr/>
        </p:nvSpPr>
        <p:spPr>
          <a:xfrm>
            <a:off x="4942256" y="2233749"/>
            <a:ext cx="1527674" cy="11059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E3831A1-1A02-4FD7-8F8F-E12B04F42ED5}"/>
              </a:ext>
            </a:extLst>
          </p:cNvPr>
          <p:cNvSpPr/>
          <p:nvPr/>
        </p:nvSpPr>
        <p:spPr>
          <a:xfrm>
            <a:off x="0" y="1485379"/>
            <a:ext cx="12192000" cy="1474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492D55D-FA81-41E1-A0C5-6BBDA7A38CE4}"/>
              </a:ext>
            </a:extLst>
          </p:cNvPr>
          <p:cNvSpPr/>
          <p:nvPr/>
        </p:nvSpPr>
        <p:spPr>
          <a:xfrm>
            <a:off x="10498414" y="1422086"/>
            <a:ext cx="655320" cy="253480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95B2F13D-D41C-4614-B68E-33126FEEA5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6093" y="3108960"/>
            <a:ext cx="6157388" cy="331211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37074916-F307-4263-9172-1BE8D9A71CDF}"/>
              </a:ext>
            </a:extLst>
          </p:cNvPr>
          <p:cNvSpPr/>
          <p:nvPr/>
        </p:nvSpPr>
        <p:spPr>
          <a:xfrm>
            <a:off x="5834743" y="1422086"/>
            <a:ext cx="444137" cy="253480"/>
          </a:xfrm>
          <a:prstGeom prst="ellipse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1E29FEF-2D03-43DB-A442-5E05A6D4E788}"/>
              </a:ext>
            </a:extLst>
          </p:cNvPr>
          <p:cNvSpPr/>
          <p:nvPr/>
        </p:nvSpPr>
        <p:spPr>
          <a:xfrm>
            <a:off x="11042468" y="4211480"/>
            <a:ext cx="288472" cy="213080"/>
          </a:xfrm>
          <a:prstGeom prst="ellipse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5E64E53-9973-4DF6-980F-EA9D3DCD92FF}"/>
              </a:ext>
            </a:extLst>
          </p:cNvPr>
          <p:cNvCxnSpPr>
            <a:cxnSpLocks/>
          </p:cNvCxnSpPr>
          <p:nvPr/>
        </p:nvCxnSpPr>
        <p:spPr>
          <a:xfrm>
            <a:off x="6004077" y="2948049"/>
            <a:ext cx="581489" cy="57021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2902A09E-46EC-4E66-9A2D-3C41CD0FA6ED}"/>
              </a:ext>
            </a:extLst>
          </p:cNvPr>
          <p:cNvSpPr/>
          <p:nvPr/>
        </p:nvSpPr>
        <p:spPr>
          <a:xfrm>
            <a:off x="8525691" y="3701143"/>
            <a:ext cx="3337790" cy="2044389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72FFAED-02D0-4A0A-A309-76CF68A7DD94}"/>
              </a:ext>
            </a:extLst>
          </p:cNvPr>
          <p:cNvCxnSpPr>
            <a:cxnSpLocks/>
            <a:stCxn id="16" idx="4"/>
          </p:cNvCxnSpPr>
          <p:nvPr/>
        </p:nvCxnSpPr>
        <p:spPr>
          <a:xfrm>
            <a:off x="10826074" y="1675566"/>
            <a:ext cx="643148" cy="2431614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71C6948C-3839-40B9-83F2-C57422B65488}"/>
              </a:ext>
            </a:extLst>
          </p:cNvPr>
          <p:cNvSpPr/>
          <p:nvPr/>
        </p:nvSpPr>
        <p:spPr>
          <a:xfrm>
            <a:off x="11180550" y="1485379"/>
            <a:ext cx="488935" cy="147477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B089512-6C8F-48D8-9779-882F540DAEFA}"/>
              </a:ext>
            </a:extLst>
          </p:cNvPr>
          <p:cNvSpPr/>
          <p:nvPr/>
        </p:nvSpPr>
        <p:spPr>
          <a:xfrm>
            <a:off x="8525691" y="3707658"/>
            <a:ext cx="879566" cy="17636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3868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340654-F33B-4E85-B252-6BBCE6B245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6906" b="6906"/>
          <a:stretch/>
        </p:blipFill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91461F-A471-4C11-8E20-2A30730CDE68}"/>
              </a:ext>
            </a:extLst>
          </p:cNvPr>
          <p:cNvSpPr txBox="1"/>
          <p:nvPr/>
        </p:nvSpPr>
        <p:spPr>
          <a:xfrm>
            <a:off x="0" y="543580"/>
            <a:ext cx="6924675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	FAO&amp;UW LoA – Areas definition (example 2)</a:t>
            </a:r>
            <a:endParaRPr lang="es-ES" sz="2400" b="1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C75DC05-0EB6-42A6-8911-44672882F1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9532" y="1112468"/>
            <a:ext cx="9278520" cy="53492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72A698-A76C-434D-872F-68257F4A39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1235" y="2288185"/>
            <a:ext cx="6453187" cy="442058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A39803E-07C6-4D4B-A172-6A951E000319}"/>
              </a:ext>
            </a:extLst>
          </p:cNvPr>
          <p:cNvSpPr/>
          <p:nvPr/>
        </p:nvSpPr>
        <p:spPr>
          <a:xfrm>
            <a:off x="3462337" y="2629989"/>
            <a:ext cx="1527674" cy="11059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5E64E53-9973-4DF6-980F-EA9D3DCD92FF}"/>
              </a:ext>
            </a:extLst>
          </p:cNvPr>
          <p:cNvCxnSpPr>
            <a:cxnSpLocks/>
          </p:cNvCxnSpPr>
          <p:nvPr/>
        </p:nvCxnSpPr>
        <p:spPr>
          <a:xfrm>
            <a:off x="4226174" y="3735977"/>
            <a:ext cx="1295061" cy="111246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A671F554-1851-4E3A-BDF8-3954423D0B9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82010"/>
          <a:stretch/>
        </p:blipFill>
        <p:spPr>
          <a:xfrm>
            <a:off x="0" y="1227473"/>
            <a:ext cx="12192000" cy="90848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E3831A1-1A02-4FD7-8F8F-E12B04F42ED5}"/>
              </a:ext>
            </a:extLst>
          </p:cNvPr>
          <p:cNvSpPr/>
          <p:nvPr/>
        </p:nvSpPr>
        <p:spPr>
          <a:xfrm>
            <a:off x="0" y="1485379"/>
            <a:ext cx="12192000" cy="1474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492D55D-FA81-41E1-A0C5-6BBDA7A38CE4}"/>
              </a:ext>
            </a:extLst>
          </p:cNvPr>
          <p:cNvSpPr/>
          <p:nvPr/>
        </p:nvSpPr>
        <p:spPr>
          <a:xfrm>
            <a:off x="10498414" y="1422086"/>
            <a:ext cx="655320" cy="253480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7074916-F307-4263-9172-1BE8D9A71CDF}"/>
              </a:ext>
            </a:extLst>
          </p:cNvPr>
          <p:cNvSpPr/>
          <p:nvPr/>
        </p:nvSpPr>
        <p:spPr>
          <a:xfrm>
            <a:off x="5834743" y="1422086"/>
            <a:ext cx="444137" cy="253480"/>
          </a:xfrm>
          <a:prstGeom prst="ellipse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1E29FEF-2D03-43DB-A442-5E05A6D4E788}"/>
              </a:ext>
            </a:extLst>
          </p:cNvPr>
          <p:cNvSpPr/>
          <p:nvPr/>
        </p:nvSpPr>
        <p:spPr>
          <a:xfrm>
            <a:off x="10865888" y="5245881"/>
            <a:ext cx="444137" cy="253480"/>
          </a:xfrm>
          <a:prstGeom prst="ellipse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591FBE7-9C85-4697-BCCA-686225B74945}"/>
              </a:ext>
            </a:extLst>
          </p:cNvPr>
          <p:cNvSpPr/>
          <p:nvPr/>
        </p:nvSpPr>
        <p:spPr>
          <a:xfrm>
            <a:off x="5840185" y="4615492"/>
            <a:ext cx="5951219" cy="1961274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9141DC1-3CB1-4AB5-97A6-0048576314F5}"/>
              </a:ext>
            </a:extLst>
          </p:cNvPr>
          <p:cNvSpPr/>
          <p:nvPr/>
        </p:nvSpPr>
        <p:spPr>
          <a:xfrm>
            <a:off x="11180550" y="1485379"/>
            <a:ext cx="488935" cy="147477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CCB681C-C6D7-47E3-8365-1541B521C351}"/>
              </a:ext>
            </a:extLst>
          </p:cNvPr>
          <p:cNvSpPr/>
          <p:nvPr/>
        </p:nvSpPr>
        <p:spPr>
          <a:xfrm>
            <a:off x="5869579" y="4615492"/>
            <a:ext cx="653141" cy="15680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72FFAED-02D0-4A0A-A309-76CF68A7DD94}"/>
              </a:ext>
            </a:extLst>
          </p:cNvPr>
          <p:cNvCxnSpPr>
            <a:cxnSpLocks/>
          </p:cNvCxnSpPr>
          <p:nvPr/>
        </p:nvCxnSpPr>
        <p:spPr>
          <a:xfrm>
            <a:off x="10826074" y="1684275"/>
            <a:ext cx="398022" cy="3357988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6827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340654-F33B-4E85-B252-6BBCE6B245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6906" b="6906"/>
          <a:stretch/>
        </p:blipFill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Arrow: Curved Down 13">
            <a:extLst>
              <a:ext uri="{FF2B5EF4-FFF2-40B4-BE49-F238E27FC236}">
                <a16:creationId xmlns:a16="http://schemas.microsoft.com/office/drawing/2014/main" id="{9D5788CC-C9E2-454D-8AB1-9F5DF0E5DF32}"/>
              </a:ext>
            </a:extLst>
          </p:cNvPr>
          <p:cNvSpPr/>
          <p:nvPr/>
        </p:nvSpPr>
        <p:spPr>
          <a:xfrm rot="5400000">
            <a:off x="8595364" y="2954947"/>
            <a:ext cx="4499636" cy="2522292"/>
          </a:xfrm>
          <a:prstGeom prst="curved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91461F-A471-4C11-8E20-2A30730CDE68}"/>
              </a:ext>
            </a:extLst>
          </p:cNvPr>
          <p:cNvSpPr txBox="1"/>
          <p:nvPr/>
        </p:nvSpPr>
        <p:spPr>
          <a:xfrm>
            <a:off x="0" y="543580"/>
            <a:ext cx="6924675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	FAO&amp;UW LoA – Areas definition</a:t>
            </a:r>
            <a:endParaRPr lang="es-ES" sz="2400" b="1" dirty="0">
              <a:solidFill>
                <a:schemeClr val="bg1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A4E099A-2332-4672-AB88-11CCDB00BC7E}"/>
              </a:ext>
            </a:extLst>
          </p:cNvPr>
          <p:cNvCxnSpPr>
            <a:cxnSpLocks/>
          </p:cNvCxnSpPr>
          <p:nvPr/>
        </p:nvCxnSpPr>
        <p:spPr>
          <a:xfrm>
            <a:off x="3483437" y="2297810"/>
            <a:ext cx="404076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5B0CB62-E2A6-409A-9785-600773745491}"/>
              </a:ext>
            </a:extLst>
          </p:cNvPr>
          <p:cNvCxnSpPr>
            <a:cxnSpLocks/>
          </p:cNvCxnSpPr>
          <p:nvPr/>
        </p:nvCxnSpPr>
        <p:spPr>
          <a:xfrm>
            <a:off x="3483437" y="4189875"/>
            <a:ext cx="404076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818C253-64F2-4CE0-9F1A-258611EC1A9B}"/>
              </a:ext>
            </a:extLst>
          </p:cNvPr>
          <p:cNvCxnSpPr>
            <a:cxnSpLocks/>
          </p:cNvCxnSpPr>
          <p:nvPr/>
        </p:nvCxnSpPr>
        <p:spPr>
          <a:xfrm>
            <a:off x="3483437" y="5843324"/>
            <a:ext cx="404076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81DE06E-E132-4048-A88F-75D1282A052F}"/>
              </a:ext>
            </a:extLst>
          </p:cNvPr>
          <p:cNvSpPr txBox="1"/>
          <p:nvPr/>
        </p:nvSpPr>
        <p:spPr>
          <a:xfrm>
            <a:off x="7644045" y="1974644"/>
            <a:ext cx="2647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New GRSF area</a:t>
            </a:r>
          </a:p>
          <a:p>
            <a:r>
              <a:rPr lang="en-US" dirty="0"/>
              <a:t>“namespace”:”</a:t>
            </a:r>
            <a:r>
              <a:rPr lang="en-US" dirty="0" err="1"/>
              <a:t>area_code</a:t>
            </a:r>
            <a:r>
              <a:rPr lang="en-US" dirty="0"/>
              <a:t>”</a:t>
            </a:r>
            <a:endParaRPr lang="es-E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B2CA784-1EE8-4576-A601-F8E4DAA79D0C}"/>
              </a:ext>
            </a:extLst>
          </p:cNvPr>
          <p:cNvSpPr txBox="1"/>
          <p:nvPr/>
        </p:nvSpPr>
        <p:spPr>
          <a:xfrm>
            <a:off x="7708634" y="3815467"/>
            <a:ext cx="1770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Area metadata</a:t>
            </a:r>
          </a:p>
          <a:p>
            <a:r>
              <a:rPr lang="en-US" dirty="0"/>
              <a:t>georef_code</a:t>
            </a:r>
          </a:p>
          <a:p>
            <a:r>
              <a:rPr lang="en-US" dirty="0"/>
              <a:t>area_code</a:t>
            </a:r>
          </a:p>
          <a:p>
            <a:r>
              <a:rPr lang="en-US" dirty="0"/>
              <a:t>shapefile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7FD758-4D17-49D9-929C-9694E1919C62}"/>
              </a:ext>
            </a:extLst>
          </p:cNvPr>
          <p:cNvSpPr txBox="1"/>
          <p:nvPr/>
        </p:nvSpPr>
        <p:spPr>
          <a:xfrm>
            <a:off x="7693778" y="5646254"/>
            <a:ext cx="1598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Area polygon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7207BE2-4E47-4BAE-BB6B-399560396911}"/>
              </a:ext>
            </a:extLst>
          </p:cNvPr>
          <p:cNvSpPr txBox="1"/>
          <p:nvPr/>
        </p:nvSpPr>
        <p:spPr>
          <a:xfrm>
            <a:off x="2508369" y="1974644"/>
            <a:ext cx="1156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UUID</a:t>
            </a:r>
          </a:p>
          <a:p>
            <a:r>
              <a:rPr lang="en-US" dirty="0"/>
              <a:t>stockid</a:t>
            </a:r>
            <a:endParaRPr lang="es-E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6406FCC-9219-4806-8071-544B8E4B15B4}"/>
              </a:ext>
            </a:extLst>
          </p:cNvPr>
          <p:cNvSpPr txBox="1"/>
          <p:nvPr/>
        </p:nvSpPr>
        <p:spPr>
          <a:xfrm>
            <a:off x="2281593" y="3715302"/>
            <a:ext cx="13409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Namespace</a:t>
            </a:r>
          </a:p>
          <a:p>
            <a:r>
              <a:rPr lang="en-US" dirty="0"/>
              <a:t>        &amp;</a:t>
            </a:r>
          </a:p>
          <a:p>
            <a:r>
              <a:rPr lang="en-US" dirty="0"/>
              <a:t>area_code</a:t>
            </a:r>
            <a:endParaRPr lang="es-E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BFC8AD8-35A5-40F1-8790-21D595E721C9}"/>
              </a:ext>
            </a:extLst>
          </p:cNvPr>
          <p:cNvSpPr txBox="1"/>
          <p:nvPr/>
        </p:nvSpPr>
        <p:spPr>
          <a:xfrm>
            <a:off x="2174455" y="5477668"/>
            <a:ext cx="1489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georef_code</a:t>
            </a:r>
          </a:p>
          <a:p>
            <a:r>
              <a:rPr lang="en-US" dirty="0"/>
              <a:t>area_code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5BCE82C-8A05-4CEB-A86E-6A9F79BD4D82}"/>
              </a:ext>
            </a:extLst>
          </p:cNvPr>
          <p:cNvCxnSpPr>
            <a:cxnSpLocks/>
          </p:cNvCxnSpPr>
          <p:nvPr/>
        </p:nvCxnSpPr>
        <p:spPr>
          <a:xfrm>
            <a:off x="1591954" y="3418082"/>
            <a:ext cx="89224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2F1CDC72-FF1C-4A93-911B-EF0A13F7CC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3209" y="3665515"/>
            <a:ext cx="1819740" cy="7537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6F426A-6A5C-4A1E-8DEF-DEDE0D73F9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0708" y="1390549"/>
            <a:ext cx="1852243" cy="8151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49E30F3-79F7-4136-9916-4D2897239DD9}"/>
              </a:ext>
            </a:extLst>
          </p:cNvPr>
          <p:cNvSpPr txBox="1"/>
          <p:nvPr/>
        </p:nvSpPr>
        <p:spPr>
          <a:xfrm>
            <a:off x="4652912" y="1781609"/>
            <a:ext cx="1367751" cy="369332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Records files</a:t>
            </a:r>
            <a:endParaRPr lang="es-E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436316-C217-4497-81BC-58959436CD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8213" y="1531935"/>
            <a:ext cx="298510" cy="3250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C75DC05-0EB6-42A6-8911-44672882F1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0708" y="5404833"/>
            <a:ext cx="1852243" cy="10678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C45492E-F492-4727-A612-51CA8730815E}"/>
              </a:ext>
            </a:extLst>
          </p:cNvPr>
          <p:cNvSpPr txBox="1"/>
          <p:nvPr/>
        </p:nvSpPr>
        <p:spPr>
          <a:xfrm>
            <a:off x="4630280" y="5802619"/>
            <a:ext cx="1443088" cy="55399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Shapefiles</a:t>
            </a:r>
          </a:p>
          <a:p>
            <a:pPr algn="ctr"/>
            <a:r>
              <a:rPr lang="en-US" sz="1200" dirty="0"/>
              <a:t>Attribute tables</a:t>
            </a:r>
            <a:endParaRPr lang="es-ES" sz="1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4EF9CCD-EF63-4546-8321-36CD1C434D3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139" t="24468" r="40068" b="35317"/>
          <a:stretch/>
        </p:blipFill>
        <p:spPr>
          <a:xfrm>
            <a:off x="4871366" y="5535738"/>
            <a:ext cx="985662" cy="33347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AA82F71-56A6-47DC-BE4D-A291F6589FC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66125"/>
          <a:stretch/>
        </p:blipFill>
        <p:spPr>
          <a:xfrm>
            <a:off x="4493210" y="4390490"/>
            <a:ext cx="1819740" cy="3556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560DEE2-1190-4327-A3EB-0E0344D7C3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0707" y="2213394"/>
            <a:ext cx="1852243" cy="8151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D477836B-463A-4292-816D-B6C7BA3D258D}"/>
              </a:ext>
            </a:extLst>
          </p:cNvPr>
          <p:cNvSpPr txBox="1"/>
          <p:nvPr/>
        </p:nvSpPr>
        <p:spPr>
          <a:xfrm>
            <a:off x="4652913" y="2675005"/>
            <a:ext cx="2092368" cy="64633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RAMLDB</a:t>
            </a:r>
          </a:p>
          <a:p>
            <a:r>
              <a:rPr lang="en-US" dirty="0"/>
              <a:t>Including new areas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DDAD01F1-244C-4277-8603-622D435081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8212" y="2354780"/>
            <a:ext cx="298510" cy="325044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BE83E10-6081-45F8-A57A-E93820940DC2}"/>
              </a:ext>
            </a:extLst>
          </p:cNvPr>
          <p:cNvCxnSpPr>
            <a:cxnSpLocks/>
          </p:cNvCxnSpPr>
          <p:nvPr/>
        </p:nvCxnSpPr>
        <p:spPr>
          <a:xfrm>
            <a:off x="1591954" y="5111899"/>
            <a:ext cx="89224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EED5797-1F11-484F-8321-B9F3F59232B7}"/>
              </a:ext>
            </a:extLst>
          </p:cNvPr>
          <p:cNvSpPr txBox="1"/>
          <p:nvPr/>
        </p:nvSpPr>
        <p:spPr>
          <a:xfrm>
            <a:off x="4748123" y="4048128"/>
            <a:ext cx="1272540" cy="369332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Areas files</a:t>
            </a:r>
            <a:endParaRPr lang="es-E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35D9C0-F6EC-473B-B93E-66BE98D655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7457" y="3761577"/>
            <a:ext cx="298510" cy="32504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A75AB64-F5AE-4C4E-A842-9633C58D985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0432" r="20178"/>
          <a:stretch/>
        </p:blipFill>
        <p:spPr>
          <a:xfrm>
            <a:off x="5289717" y="3611727"/>
            <a:ext cx="526940" cy="498242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37F83C1B-60B6-4920-97AC-6DF8D2624D77}"/>
              </a:ext>
            </a:extLst>
          </p:cNvPr>
          <p:cNvSpPr txBox="1"/>
          <p:nvPr/>
        </p:nvSpPr>
        <p:spPr>
          <a:xfrm>
            <a:off x="4652912" y="4917428"/>
            <a:ext cx="2332295" cy="369332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</a:lstStyle>
          <a:p>
            <a:r>
              <a:rPr lang="en-US" dirty="0">
                <a:solidFill>
                  <a:schemeClr val="accent1"/>
                </a:solidFill>
              </a:rPr>
              <a:t>Fish in Space Database</a:t>
            </a:r>
            <a:endParaRPr lang="es-ES" dirty="0">
              <a:solidFill>
                <a:schemeClr val="accent1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077C4D0-4F3A-495F-9087-363F6EE3B117}"/>
              </a:ext>
            </a:extLst>
          </p:cNvPr>
          <p:cNvSpPr/>
          <p:nvPr/>
        </p:nvSpPr>
        <p:spPr>
          <a:xfrm>
            <a:off x="3847926" y="4715594"/>
            <a:ext cx="3459480" cy="7831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4" name="Graphic 43" descr="Database outline">
            <a:extLst>
              <a:ext uri="{FF2B5EF4-FFF2-40B4-BE49-F238E27FC236}">
                <a16:creationId xmlns:a16="http://schemas.microsoft.com/office/drawing/2014/main" id="{5083352A-24E5-4368-AE07-F6DE2B432F4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296905" y="4875604"/>
            <a:ext cx="455130" cy="455130"/>
          </a:xfrm>
          <a:prstGeom prst="rect">
            <a:avLst/>
          </a:prstGeom>
        </p:spPr>
      </p:pic>
      <p:pic>
        <p:nvPicPr>
          <p:cNvPr id="45" name="Graphic 44" descr="Koi with solid fill">
            <a:extLst>
              <a:ext uri="{FF2B5EF4-FFF2-40B4-BE49-F238E27FC236}">
                <a16:creationId xmlns:a16="http://schemas.microsoft.com/office/drawing/2014/main" id="{A224EE3D-079A-4445-BE47-A5B60A19938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145267" y="4981268"/>
            <a:ext cx="455130" cy="45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471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340654-F33B-4E85-B252-6BBCE6B245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6906" b="6906"/>
          <a:stretch/>
        </p:blipFill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91461F-A471-4C11-8E20-2A30730CDE68}"/>
              </a:ext>
            </a:extLst>
          </p:cNvPr>
          <p:cNvSpPr txBox="1"/>
          <p:nvPr/>
        </p:nvSpPr>
        <p:spPr>
          <a:xfrm>
            <a:off x="0" y="543580"/>
            <a:ext cx="6924675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	FAO&amp;UW LoA – Areas definition </a:t>
            </a:r>
            <a:r>
              <a:rPr lang="en-US" sz="2400" b="1">
                <a:solidFill>
                  <a:schemeClr val="bg1"/>
                </a:solidFill>
              </a:rPr>
              <a:t>(example 3)</a:t>
            </a:r>
            <a:endParaRPr lang="es-ES" sz="2400" b="1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C75DC05-0EB6-42A6-8911-44672882F1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9532" y="1112468"/>
            <a:ext cx="9278520" cy="53492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A39803E-07C6-4D4B-A172-6A951E000319}"/>
              </a:ext>
            </a:extLst>
          </p:cNvPr>
          <p:cNvSpPr/>
          <p:nvPr/>
        </p:nvSpPr>
        <p:spPr>
          <a:xfrm>
            <a:off x="9239794" y="5120640"/>
            <a:ext cx="1374132" cy="7475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5E64E53-9973-4DF6-980F-EA9D3DCD92FF}"/>
              </a:ext>
            </a:extLst>
          </p:cNvPr>
          <p:cNvCxnSpPr>
            <a:cxnSpLocks/>
            <a:stCxn id="2" idx="1"/>
            <a:endCxn id="6" idx="3"/>
          </p:cNvCxnSpPr>
          <p:nvPr/>
        </p:nvCxnSpPr>
        <p:spPr>
          <a:xfrm flipH="1" flipV="1">
            <a:off x="6924675" y="4253030"/>
            <a:ext cx="2315119" cy="124136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76AEEA56-2055-4DA3-A9C2-35C6878537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92052"/>
            <a:ext cx="12192000" cy="73761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E3831A1-1A02-4FD7-8F8F-E12B04F42ED5}"/>
              </a:ext>
            </a:extLst>
          </p:cNvPr>
          <p:cNvSpPr/>
          <p:nvPr/>
        </p:nvSpPr>
        <p:spPr>
          <a:xfrm>
            <a:off x="0" y="1684564"/>
            <a:ext cx="12192000" cy="1474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73B8951-AD85-4C54-9ABB-2995C7EF14E9}"/>
              </a:ext>
            </a:extLst>
          </p:cNvPr>
          <p:cNvSpPr/>
          <p:nvPr/>
        </p:nvSpPr>
        <p:spPr>
          <a:xfrm>
            <a:off x="10530840" y="1639388"/>
            <a:ext cx="655320" cy="253480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43FA6C0-C694-4BC8-8320-B0382E1D2BD0}"/>
              </a:ext>
            </a:extLst>
          </p:cNvPr>
          <p:cNvGrpSpPr/>
          <p:nvPr/>
        </p:nvGrpSpPr>
        <p:grpSpPr>
          <a:xfrm>
            <a:off x="598361" y="2194764"/>
            <a:ext cx="6326314" cy="4116532"/>
            <a:chOff x="598361" y="2194764"/>
            <a:chExt cx="6326314" cy="411653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CD077C4-807D-42E2-830C-F841128BCE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8361" y="2194764"/>
              <a:ext cx="6326314" cy="4116532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</p:pic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A69E9EE-3B53-4355-AA10-EC6234E9CD25}"/>
                </a:ext>
              </a:extLst>
            </p:cNvPr>
            <p:cNvSpPr/>
            <p:nvPr/>
          </p:nvSpPr>
          <p:spPr>
            <a:xfrm>
              <a:off x="3400425" y="4395788"/>
              <a:ext cx="1595438" cy="1085850"/>
            </a:xfrm>
            <a:custGeom>
              <a:avLst/>
              <a:gdLst>
                <a:gd name="connsiteX0" fmla="*/ 547688 w 1595438"/>
                <a:gd name="connsiteY0" fmla="*/ 7143 h 1085850"/>
                <a:gd name="connsiteX1" fmla="*/ 645319 w 1595438"/>
                <a:gd name="connsiteY1" fmla="*/ 0 h 1085850"/>
                <a:gd name="connsiteX2" fmla="*/ 788194 w 1595438"/>
                <a:gd name="connsiteY2" fmla="*/ 2381 h 1085850"/>
                <a:gd name="connsiteX3" fmla="*/ 883444 w 1595438"/>
                <a:gd name="connsiteY3" fmla="*/ 35718 h 1085850"/>
                <a:gd name="connsiteX4" fmla="*/ 1040606 w 1595438"/>
                <a:gd name="connsiteY4" fmla="*/ 90487 h 1085850"/>
                <a:gd name="connsiteX5" fmla="*/ 1150144 w 1595438"/>
                <a:gd name="connsiteY5" fmla="*/ 145256 h 1085850"/>
                <a:gd name="connsiteX6" fmla="*/ 1240631 w 1595438"/>
                <a:gd name="connsiteY6" fmla="*/ 211931 h 1085850"/>
                <a:gd name="connsiteX7" fmla="*/ 1290638 w 1595438"/>
                <a:gd name="connsiteY7" fmla="*/ 252412 h 1085850"/>
                <a:gd name="connsiteX8" fmla="*/ 1404938 w 1595438"/>
                <a:gd name="connsiteY8" fmla="*/ 316706 h 1085850"/>
                <a:gd name="connsiteX9" fmla="*/ 1595438 w 1595438"/>
                <a:gd name="connsiteY9" fmla="*/ 483393 h 1085850"/>
                <a:gd name="connsiteX10" fmla="*/ 1069181 w 1595438"/>
                <a:gd name="connsiteY10" fmla="*/ 1047750 h 1085850"/>
                <a:gd name="connsiteX11" fmla="*/ 1028700 w 1595438"/>
                <a:gd name="connsiteY11" fmla="*/ 1021556 h 1085850"/>
                <a:gd name="connsiteX12" fmla="*/ 957263 w 1595438"/>
                <a:gd name="connsiteY12" fmla="*/ 1019175 h 1085850"/>
                <a:gd name="connsiteX13" fmla="*/ 988219 w 1595438"/>
                <a:gd name="connsiteY13" fmla="*/ 1085850 h 1085850"/>
                <a:gd name="connsiteX14" fmla="*/ 161925 w 1595438"/>
                <a:gd name="connsiteY14" fmla="*/ 1085850 h 1085850"/>
                <a:gd name="connsiteX15" fmla="*/ 111919 w 1595438"/>
                <a:gd name="connsiteY15" fmla="*/ 1021556 h 1085850"/>
                <a:gd name="connsiteX16" fmla="*/ 52388 w 1595438"/>
                <a:gd name="connsiteY16" fmla="*/ 916781 h 1085850"/>
                <a:gd name="connsiteX17" fmla="*/ 14288 w 1595438"/>
                <a:gd name="connsiteY17" fmla="*/ 804862 h 1085850"/>
                <a:gd name="connsiteX18" fmla="*/ 0 w 1595438"/>
                <a:gd name="connsiteY18" fmla="*/ 685800 h 1085850"/>
                <a:gd name="connsiteX19" fmla="*/ 11906 w 1595438"/>
                <a:gd name="connsiteY19" fmla="*/ 535781 h 1085850"/>
                <a:gd name="connsiteX20" fmla="*/ 50006 w 1595438"/>
                <a:gd name="connsiteY20" fmla="*/ 409575 h 1085850"/>
                <a:gd name="connsiteX21" fmla="*/ 97631 w 1595438"/>
                <a:gd name="connsiteY21" fmla="*/ 309562 h 1085850"/>
                <a:gd name="connsiteX22" fmla="*/ 547688 w 1595438"/>
                <a:gd name="connsiteY22" fmla="*/ 7143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95438" h="1085850">
                  <a:moveTo>
                    <a:pt x="547688" y="7143"/>
                  </a:moveTo>
                  <a:lnTo>
                    <a:pt x="645319" y="0"/>
                  </a:lnTo>
                  <a:lnTo>
                    <a:pt x="788194" y="2381"/>
                  </a:lnTo>
                  <a:lnTo>
                    <a:pt x="883444" y="35718"/>
                  </a:lnTo>
                  <a:lnTo>
                    <a:pt x="1040606" y="90487"/>
                  </a:lnTo>
                  <a:lnTo>
                    <a:pt x="1150144" y="145256"/>
                  </a:lnTo>
                  <a:lnTo>
                    <a:pt x="1240631" y="211931"/>
                  </a:lnTo>
                  <a:lnTo>
                    <a:pt x="1290638" y="252412"/>
                  </a:lnTo>
                  <a:lnTo>
                    <a:pt x="1404938" y="316706"/>
                  </a:lnTo>
                  <a:lnTo>
                    <a:pt x="1595438" y="483393"/>
                  </a:lnTo>
                  <a:lnTo>
                    <a:pt x="1069181" y="1047750"/>
                  </a:lnTo>
                  <a:lnTo>
                    <a:pt x="1028700" y="1021556"/>
                  </a:lnTo>
                  <a:lnTo>
                    <a:pt x="957263" y="1019175"/>
                  </a:lnTo>
                  <a:lnTo>
                    <a:pt x="988219" y="1085850"/>
                  </a:lnTo>
                  <a:lnTo>
                    <a:pt x="161925" y="1085850"/>
                  </a:lnTo>
                  <a:lnTo>
                    <a:pt x="111919" y="1021556"/>
                  </a:lnTo>
                  <a:lnTo>
                    <a:pt x="52388" y="916781"/>
                  </a:lnTo>
                  <a:lnTo>
                    <a:pt x="14288" y="804862"/>
                  </a:lnTo>
                  <a:lnTo>
                    <a:pt x="0" y="685800"/>
                  </a:lnTo>
                  <a:lnTo>
                    <a:pt x="11906" y="535781"/>
                  </a:lnTo>
                  <a:lnTo>
                    <a:pt x="50006" y="409575"/>
                  </a:lnTo>
                  <a:lnTo>
                    <a:pt x="97631" y="309562"/>
                  </a:lnTo>
                  <a:lnTo>
                    <a:pt x="547688" y="7143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EA8800B1-0BAA-4BD1-A40C-E9C35BD3ADD8}"/>
              </a:ext>
            </a:extLst>
          </p:cNvPr>
          <p:cNvSpPr/>
          <p:nvPr/>
        </p:nvSpPr>
        <p:spPr>
          <a:xfrm>
            <a:off x="5843451" y="1625127"/>
            <a:ext cx="444137" cy="253480"/>
          </a:xfrm>
          <a:prstGeom prst="ellipse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553E672-5696-4313-BDF8-7A5F8C51868E}"/>
              </a:ext>
            </a:extLst>
          </p:cNvPr>
          <p:cNvSpPr/>
          <p:nvPr/>
        </p:nvSpPr>
        <p:spPr>
          <a:xfrm>
            <a:off x="6246223" y="2751851"/>
            <a:ext cx="444137" cy="253480"/>
          </a:xfrm>
          <a:prstGeom prst="ellipse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E7FA99C-3CED-4DCD-848D-03CB59C14CCC}"/>
              </a:ext>
            </a:extLst>
          </p:cNvPr>
          <p:cNvCxnSpPr>
            <a:cxnSpLocks/>
            <a:stCxn id="21" idx="3"/>
          </p:cNvCxnSpPr>
          <p:nvPr/>
        </p:nvCxnSpPr>
        <p:spPr>
          <a:xfrm flipH="1">
            <a:off x="6690360" y="1855747"/>
            <a:ext cx="3936449" cy="628373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7521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340654-F33B-4E85-B252-6BBCE6B245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6906" b="6906"/>
          <a:stretch/>
        </p:blipFill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E462D27C-A23E-42FF-BDD4-6204CF9459EF}"/>
              </a:ext>
            </a:extLst>
          </p:cNvPr>
          <p:cNvSpPr/>
          <p:nvPr/>
        </p:nvSpPr>
        <p:spPr>
          <a:xfrm>
            <a:off x="9633934" y="6071071"/>
            <a:ext cx="1994263" cy="696686"/>
          </a:xfrm>
          <a:custGeom>
            <a:avLst/>
            <a:gdLst>
              <a:gd name="connsiteX0" fmla="*/ 52252 w 1994263"/>
              <a:gd name="connsiteY0" fmla="*/ 130629 h 696686"/>
              <a:gd name="connsiteX1" fmla="*/ 330926 w 1994263"/>
              <a:gd name="connsiteY1" fmla="*/ 104503 h 696686"/>
              <a:gd name="connsiteX2" fmla="*/ 426720 w 1994263"/>
              <a:gd name="connsiteY2" fmla="*/ 0 h 696686"/>
              <a:gd name="connsiteX3" fmla="*/ 957943 w 1994263"/>
              <a:gd name="connsiteY3" fmla="*/ 156754 h 696686"/>
              <a:gd name="connsiteX4" fmla="*/ 1698172 w 1994263"/>
              <a:gd name="connsiteY4" fmla="*/ 34834 h 696686"/>
              <a:gd name="connsiteX5" fmla="*/ 1976846 w 1994263"/>
              <a:gd name="connsiteY5" fmla="*/ 287383 h 696686"/>
              <a:gd name="connsiteX6" fmla="*/ 1942012 w 1994263"/>
              <a:gd name="connsiteY6" fmla="*/ 357052 h 696686"/>
              <a:gd name="connsiteX7" fmla="*/ 1976846 w 1994263"/>
              <a:gd name="connsiteY7" fmla="*/ 400594 h 696686"/>
              <a:gd name="connsiteX8" fmla="*/ 1793966 w 1994263"/>
              <a:gd name="connsiteY8" fmla="*/ 531223 h 696686"/>
              <a:gd name="connsiteX9" fmla="*/ 1994263 w 1994263"/>
              <a:gd name="connsiteY9" fmla="*/ 539932 h 696686"/>
              <a:gd name="connsiteX10" fmla="*/ 1942012 w 1994263"/>
              <a:gd name="connsiteY10" fmla="*/ 592183 h 696686"/>
              <a:gd name="connsiteX11" fmla="*/ 1889760 w 1994263"/>
              <a:gd name="connsiteY11" fmla="*/ 618309 h 696686"/>
              <a:gd name="connsiteX12" fmla="*/ 1933303 w 1994263"/>
              <a:gd name="connsiteY12" fmla="*/ 653143 h 696686"/>
              <a:gd name="connsiteX13" fmla="*/ 1907177 w 1994263"/>
              <a:gd name="connsiteY13" fmla="*/ 687977 h 696686"/>
              <a:gd name="connsiteX14" fmla="*/ 252549 w 1994263"/>
              <a:gd name="connsiteY14" fmla="*/ 696686 h 696686"/>
              <a:gd name="connsiteX15" fmla="*/ 322217 w 1994263"/>
              <a:gd name="connsiteY15" fmla="*/ 478972 h 696686"/>
              <a:gd name="connsiteX16" fmla="*/ 0 w 1994263"/>
              <a:gd name="connsiteY16" fmla="*/ 470263 h 696686"/>
              <a:gd name="connsiteX17" fmla="*/ 52252 w 1994263"/>
              <a:gd name="connsiteY17" fmla="*/ 130629 h 696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994263" h="696686">
                <a:moveTo>
                  <a:pt x="52252" y="130629"/>
                </a:moveTo>
                <a:lnTo>
                  <a:pt x="330926" y="104503"/>
                </a:lnTo>
                <a:lnTo>
                  <a:pt x="426720" y="0"/>
                </a:lnTo>
                <a:lnTo>
                  <a:pt x="957943" y="156754"/>
                </a:lnTo>
                <a:lnTo>
                  <a:pt x="1698172" y="34834"/>
                </a:lnTo>
                <a:lnTo>
                  <a:pt x="1976846" y="287383"/>
                </a:lnTo>
                <a:lnTo>
                  <a:pt x="1942012" y="357052"/>
                </a:lnTo>
                <a:lnTo>
                  <a:pt x="1976846" y="400594"/>
                </a:lnTo>
                <a:lnTo>
                  <a:pt x="1793966" y="531223"/>
                </a:lnTo>
                <a:lnTo>
                  <a:pt x="1994263" y="539932"/>
                </a:lnTo>
                <a:lnTo>
                  <a:pt x="1942012" y="592183"/>
                </a:lnTo>
                <a:lnTo>
                  <a:pt x="1889760" y="618309"/>
                </a:lnTo>
                <a:lnTo>
                  <a:pt x="1933303" y="653143"/>
                </a:lnTo>
                <a:lnTo>
                  <a:pt x="1907177" y="687977"/>
                </a:lnTo>
                <a:lnTo>
                  <a:pt x="252549" y="696686"/>
                </a:lnTo>
                <a:lnTo>
                  <a:pt x="322217" y="478972"/>
                </a:lnTo>
                <a:lnTo>
                  <a:pt x="0" y="470263"/>
                </a:lnTo>
                <a:lnTo>
                  <a:pt x="52252" y="130629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id="{A3C76E2B-F66B-4EB8-85B9-1D54AE429BE0}"/>
              </a:ext>
            </a:extLst>
          </p:cNvPr>
          <p:cNvSpPr/>
          <p:nvPr/>
        </p:nvSpPr>
        <p:spPr>
          <a:xfrm>
            <a:off x="10493829" y="1366467"/>
            <a:ext cx="196590" cy="48246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91461F-A471-4C11-8E20-2A30730CDE68}"/>
              </a:ext>
            </a:extLst>
          </p:cNvPr>
          <p:cNvSpPr txBox="1"/>
          <p:nvPr/>
        </p:nvSpPr>
        <p:spPr>
          <a:xfrm>
            <a:off x="0" y="543580"/>
            <a:ext cx="6924675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	FAO&amp;UW LoA – Areas definition</a:t>
            </a:r>
            <a:endParaRPr lang="es-ES" sz="2400" b="1" dirty="0">
              <a:solidFill>
                <a:schemeClr val="bg1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A4E099A-2332-4672-AB88-11CCDB00BC7E}"/>
              </a:ext>
            </a:extLst>
          </p:cNvPr>
          <p:cNvCxnSpPr>
            <a:cxnSpLocks/>
          </p:cNvCxnSpPr>
          <p:nvPr/>
        </p:nvCxnSpPr>
        <p:spPr>
          <a:xfrm>
            <a:off x="1787578" y="2132342"/>
            <a:ext cx="404076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5B0CB62-E2A6-409A-9785-600773745491}"/>
              </a:ext>
            </a:extLst>
          </p:cNvPr>
          <p:cNvCxnSpPr>
            <a:cxnSpLocks/>
          </p:cNvCxnSpPr>
          <p:nvPr/>
        </p:nvCxnSpPr>
        <p:spPr>
          <a:xfrm>
            <a:off x="1787578" y="4024407"/>
            <a:ext cx="404076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818C253-64F2-4CE0-9F1A-258611EC1A9B}"/>
              </a:ext>
            </a:extLst>
          </p:cNvPr>
          <p:cNvCxnSpPr>
            <a:cxnSpLocks/>
          </p:cNvCxnSpPr>
          <p:nvPr/>
        </p:nvCxnSpPr>
        <p:spPr>
          <a:xfrm>
            <a:off x="1787578" y="5677856"/>
            <a:ext cx="404076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81DE06E-E132-4048-A88F-75D1282A052F}"/>
              </a:ext>
            </a:extLst>
          </p:cNvPr>
          <p:cNvSpPr txBox="1"/>
          <p:nvPr/>
        </p:nvSpPr>
        <p:spPr>
          <a:xfrm>
            <a:off x="5948186" y="1809176"/>
            <a:ext cx="2647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New GRSF area</a:t>
            </a:r>
          </a:p>
          <a:p>
            <a:r>
              <a:rPr lang="en-US" dirty="0"/>
              <a:t>“namespace”:”</a:t>
            </a:r>
            <a:r>
              <a:rPr lang="en-US" dirty="0" err="1"/>
              <a:t>area_code</a:t>
            </a:r>
            <a:r>
              <a:rPr lang="en-US" dirty="0"/>
              <a:t>”</a:t>
            </a:r>
            <a:endParaRPr lang="es-E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B2CA784-1EE8-4576-A601-F8E4DAA79D0C}"/>
              </a:ext>
            </a:extLst>
          </p:cNvPr>
          <p:cNvSpPr txBox="1"/>
          <p:nvPr/>
        </p:nvSpPr>
        <p:spPr>
          <a:xfrm>
            <a:off x="6012775" y="3649999"/>
            <a:ext cx="1770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Area metadata</a:t>
            </a:r>
          </a:p>
          <a:p>
            <a:r>
              <a:rPr lang="en-US" dirty="0"/>
              <a:t>georef_code</a:t>
            </a:r>
          </a:p>
          <a:p>
            <a:r>
              <a:rPr lang="en-US" dirty="0"/>
              <a:t>area_code</a:t>
            </a:r>
          </a:p>
          <a:p>
            <a:r>
              <a:rPr lang="en-US" dirty="0"/>
              <a:t>shapefile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7FD758-4D17-49D9-929C-9694E1919C62}"/>
              </a:ext>
            </a:extLst>
          </p:cNvPr>
          <p:cNvSpPr txBox="1"/>
          <p:nvPr/>
        </p:nvSpPr>
        <p:spPr>
          <a:xfrm>
            <a:off x="5997919" y="5480786"/>
            <a:ext cx="1598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Area polygon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7207BE2-4E47-4BAE-BB6B-399560396911}"/>
              </a:ext>
            </a:extLst>
          </p:cNvPr>
          <p:cNvSpPr txBox="1"/>
          <p:nvPr/>
        </p:nvSpPr>
        <p:spPr>
          <a:xfrm>
            <a:off x="812510" y="1809176"/>
            <a:ext cx="1156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UUID</a:t>
            </a:r>
          </a:p>
          <a:p>
            <a:r>
              <a:rPr lang="en-US" dirty="0"/>
              <a:t>stockid</a:t>
            </a:r>
            <a:endParaRPr lang="es-E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6406FCC-9219-4806-8071-544B8E4B15B4}"/>
              </a:ext>
            </a:extLst>
          </p:cNvPr>
          <p:cNvSpPr txBox="1"/>
          <p:nvPr/>
        </p:nvSpPr>
        <p:spPr>
          <a:xfrm>
            <a:off x="585734" y="3549834"/>
            <a:ext cx="13409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Namespace</a:t>
            </a:r>
          </a:p>
          <a:p>
            <a:r>
              <a:rPr lang="en-US" dirty="0"/>
              <a:t>        &amp;</a:t>
            </a:r>
          </a:p>
          <a:p>
            <a:r>
              <a:rPr lang="en-US" dirty="0"/>
              <a:t>area_code</a:t>
            </a:r>
            <a:endParaRPr lang="es-E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BFC8AD8-35A5-40F1-8790-21D595E721C9}"/>
              </a:ext>
            </a:extLst>
          </p:cNvPr>
          <p:cNvSpPr txBox="1"/>
          <p:nvPr/>
        </p:nvSpPr>
        <p:spPr>
          <a:xfrm>
            <a:off x="478596" y="5312200"/>
            <a:ext cx="1489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georef_code</a:t>
            </a:r>
          </a:p>
          <a:p>
            <a:r>
              <a:rPr lang="en-US" dirty="0"/>
              <a:t>area_code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5BCE82C-8A05-4CEB-A86E-6A9F79BD4D82}"/>
              </a:ext>
            </a:extLst>
          </p:cNvPr>
          <p:cNvCxnSpPr>
            <a:cxnSpLocks/>
          </p:cNvCxnSpPr>
          <p:nvPr/>
        </p:nvCxnSpPr>
        <p:spPr>
          <a:xfrm>
            <a:off x="215995" y="3252614"/>
            <a:ext cx="89224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2F1CDC72-FF1C-4A93-911B-EF0A13F7CC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7350" y="3500047"/>
            <a:ext cx="1819740" cy="7537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6F426A-6A5C-4A1E-8DEF-DEDE0D73F9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4741" y="1808082"/>
            <a:ext cx="1852243" cy="8151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49E30F3-79F7-4136-9916-4D2897239DD9}"/>
              </a:ext>
            </a:extLst>
          </p:cNvPr>
          <p:cNvSpPr txBox="1"/>
          <p:nvPr/>
        </p:nvSpPr>
        <p:spPr>
          <a:xfrm>
            <a:off x="2957053" y="1616141"/>
            <a:ext cx="1367751" cy="369332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Records files</a:t>
            </a:r>
            <a:endParaRPr lang="es-E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436316-C217-4497-81BC-58959436CD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2354" y="1366467"/>
            <a:ext cx="298510" cy="3250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C75DC05-0EB6-42A6-8911-44672882F1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4849" y="5239365"/>
            <a:ext cx="1852243" cy="10678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C45492E-F492-4727-A612-51CA8730815E}"/>
              </a:ext>
            </a:extLst>
          </p:cNvPr>
          <p:cNvSpPr txBox="1"/>
          <p:nvPr/>
        </p:nvSpPr>
        <p:spPr>
          <a:xfrm>
            <a:off x="2934421" y="5637151"/>
            <a:ext cx="1443088" cy="55399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Shapefiles</a:t>
            </a:r>
          </a:p>
          <a:p>
            <a:pPr algn="ctr"/>
            <a:r>
              <a:rPr lang="en-US" sz="1200" dirty="0"/>
              <a:t>Attribute tables</a:t>
            </a:r>
            <a:endParaRPr lang="es-ES" sz="1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4EF9CCD-EF63-4546-8321-36CD1C434D3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139" t="24468" r="40068" b="35317"/>
          <a:stretch/>
        </p:blipFill>
        <p:spPr>
          <a:xfrm>
            <a:off x="3175507" y="5370270"/>
            <a:ext cx="985662" cy="33347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AA82F71-56A6-47DC-BE4D-A291F6589FC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66125"/>
          <a:stretch/>
        </p:blipFill>
        <p:spPr>
          <a:xfrm>
            <a:off x="2797351" y="4225022"/>
            <a:ext cx="1819740" cy="3556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D477836B-463A-4292-816D-B6C7BA3D258D}"/>
              </a:ext>
            </a:extLst>
          </p:cNvPr>
          <p:cNvSpPr txBox="1"/>
          <p:nvPr/>
        </p:nvSpPr>
        <p:spPr>
          <a:xfrm>
            <a:off x="2957054" y="2509537"/>
            <a:ext cx="2092368" cy="64633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RAMLDB</a:t>
            </a:r>
          </a:p>
          <a:p>
            <a:r>
              <a:rPr lang="en-US" dirty="0"/>
              <a:t>Including new areas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DDAD01F1-244C-4277-8603-622D435081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2353" y="2189312"/>
            <a:ext cx="298510" cy="325044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BE83E10-6081-45F8-A57A-E93820940DC2}"/>
              </a:ext>
            </a:extLst>
          </p:cNvPr>
          <p:cNvCxnSpPr>
            <a:cxnSpLocks/>
          </p:cNvCxnSpPr>
          <p:nvPr/>
        </p:nvCxnSpPr>
        <p:spPr>
          <a:xfrm>
            <a:off x="215995" y="4946431"/>
            <a:ext cx="89224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EED5797-1F11-484F-8321-B9F3F59232B7}"/>
              </a:ext>
            </a:extLst>
          </p:cNvPr>
          <p:cNvSpPr txBox="1"/>
          <p:nvPr/>
        </p:nvSpPr>
        <p:spPr>
          <a:xfrm>
            <a:off x="3052264" y="3882660"/>
            <a:ext cx="1272540" cy="369332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Areas files</a:t>
            </a:r>
            <a:endParaRPr lang="es-E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35D9C0-F6EC-473B-B93E-66BE98D655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1598" y="3596109"/>
            <a:ext cx="298510" cy="32504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A75AB64-F5AE-4C4E-A842-9633C58D985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0432" r="20178"/>
          <a:stretch/>
        </p:blipFill>
        <p:spPr>
          <a:xfrm>
            <a:off x="3593858" y="3446259"/>
            <a:ext cx="526940" cy="498242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37F83C1B-60B6-4920-97AC-6DF8D2624D77}"/>
              </a:ext>
            </a:extLst>
          </p:cNvPr>
          <p:cNvSpPr txBox="1"/>
          <p:nvPr/>
        </p:nvSpPr>
        <p:spPr>
          <a:xfrm>
            <a:off x="9636947" y="3757260"/>
            <a:ext cx="2332295" cy="369332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</a:lstStyle>
          <a:p>
            <a:r>
              <a:rPr lang="en-US" b="1" dirty="0">
                <a:solidFill>
                  <a:schemeClr val="accent1"/>
                </a:solidFill>
              </a:rPr>
              <a:t>Fish in Space Database</a:t>
            </a:r>
            <a:endParaRPr lang="es-ES" b="1" dirty="0">
              <a:solidFill>
                <a:schemeClr val="accent1"/>
              </a:solidFill>
            </a:endParaRPr>
          </a:p>
        </p:txBody>
      </p:sp>
      <p:pic>
        <p:nvPicPr>
          <p:cNvPr id="42" name="Graphic 41" descr="Database outline">
            <a:extLst>
              <a:ext uri="{FF2B5EF4-FFF2-40B4-BE49-F238E27FC236}">
                <a16:creationId xmlns:a16="http://schemas.microsoft.com/office/drawing/2014/main" id="{333FE7DA-4757-4035-B1C9-9CB04C6DECD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324429" y="3684396"/>
            <a:ext cx="455130" cy="45513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2956E177-5D92-471B-9FAE-FACE02D57BC2}"/>
              </a:ext>
            </a:extLst>
          </p:cNvPr>
          <p:cNvSpPr txBox="1"/>
          <p:nvPr/>
        </p:nvSpPr>
        <p:spPr>
          <a:xfrm>
            <a:off x="9771611" y="5594021"/>
            <a:ext cx="1876303" cy="369332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</a:lstStyle>
          <a:p>
            <a:r>
              <a:rPr lang="en-US" b="1" dirty="0">
                <a:solidFill>
                  <a:schemeClr val="accent1"/>
                </a:solidFill>
              </a:rPr>
              <a:t>Official databases</a:t>
            </a:r>
            <a:endParaRPr lang="es-ES" b="1" dirty="0">
              <a:solidFill>
                <a:schemeClr val="accent1"/>
              </a:solidFill>
            </a:endParaRPr>
          </a:p>
        </p:txBody>
      </p:sp>
      <p:pic>
        <p:nvPicPr>
          <p:cNvPr id="38" name="Graphic 37" descr="Database outline">
            <a:extLst>
              <a:ext uri="{FF2B5EF4-FFF2-40B4-BE49-F238E27FC236}">
                <a16:creationId xmlns:a16="http://schemas.microsoft.com/office/drawing/2014/main" id="{67016C38-9AE0-4897-BF06-DE0280A300D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459093" y="5521157"/>
            <a:ext cx="455130" cy="455130"/>
          </a:xfrm>
          <a:prstGeom prst="rect">
            <a:avLst/>
          </a:prstGeom>
        </p:spPr>
      </p:pic>
      <p:pic>
        <p:nvPicPr>
          <p:cNvPr id="17" name="Graphic 16" descr="Earth globe: Americas with solid fill">
            <a:extLst>
              <a:ext uri="{FF2B5EF4-FFF2-40B4-BE49-F238E27FC236}">
                <a16:creationId xmlns:a16="http://schemas.microsoft.com/office/drawing/2014/main" id="{46BB7619-F671-404E-B537-6C85B0AC83C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282820" y="5578969"/>
            <a:ext cx="495921" cy="495921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C33710E8-3ED1-4A03-B923-D102515AFAD7}"/>
              </a:ext>
            </a:extLst>
          </p:cNvPr>
          <p:cNvSpPr txBox="1"/>
          <p:nvPr/>
        </p:nvSpPr>
        <p:spPr>
          <a:xfrm>
            <a:off x="10110873" y="1889640"/>
            <a:ext cx="1097028" cy="369332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</a:lstStyle>
          <a:p>
            <a:r>
              <a:rPr lang="en-US" b="1">
                <a:solidFill>
                  <a:schemeClr val="accent1"/>
                </a:solidFill>
              </a:rPr>
              <a:t>RAMLDB</a:t>
            </a:r>
            <a:endParaRPr lang="es-ES" b="1" dirty="0">
              <a:solidFill>
                <a:schemeClr val="accent1"/>
              </a:solidFill>
            </a:endParaRPr>
          </a:p>
        </p:txBody>
      </p:sp>
      <p:pic>
        <p:nvPicPr>
          <p:cNvPr id="45" name="Graphic 44" descr="Database outline">
            <a:extLst>
              <a:ext uri="{FF2B5EF4-FFF2-40B4-BE49-F238E27FC236}">
                <a16:creationId xmlns:a16="http://schemas.microsoft.com/office/drawing/2014/main" id="{A6C70DC0-7F47-4F8A-B8E3-9C14C380D6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798354" y="1816776"/>
            <a:ext cx="455130" cy="455130"/>
          </a:xfrm>
          <a:prstGeom prst="rect">
            <a:avLst/>
          </a:prstGeom>
        </p:spPr>
      </p:pic>
      <p:pic>
        <p:nvPicPr>
          <p:cNvPr id="26" name="Graphic 25" descr="Koi with solid fill">
            <a:extLst>
              <a:ext uri="{FF2B5EF4-FFF2-40B4-BE49-F238E27FC236}">
                <a16:creationId xmlns:a16="http://schemas.microsoft.com/office/drawing/2014/main" id="{BBA7BD50-8462-4151-8F38-79864382A74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172791" y="3790060"/>
            <a:ext cx="455130" cy="455130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EEAAF729-703A-4298-A3DA-AA7E90D687BE}"/>
              </a:ext>
            </a:extLst>
          </p:cNvPr>
          <p:cNvSpPr txBox="1"/>
          <p:nvPr/>
        </p:nvSpPr>
        <p:spPr>
          <a:xfrm>
            <a:off x="9877758" y="733382"/>
            <a:ext cx="1367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UUID</a:t>
            </a:r>
          </a:p>
          <a:p>
            <a:pPr algn="ctr"/>
            <a:r>
              <a:rPr lang="en-US" dirty="0"/>
              <a:t>RAM stockid</a:t>
            </a:r>
            <a:endParaRPr lang="es-E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5718523-434C-4627-9205-085E0BE2E159}"/>
              </a:ext>
            </a:extLst>
          </p:cNvPr>
          <p:cNvSpPr txBox="1"/>
          <p:nvPr/>
        </p:nvSpPr>
        <p:spPr>
          <a:xfrm>
            <a:off x="9448062" y="2684275"/>
            <a:ext cx="2647406" cy="64633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</a:lstStyle>
          <a:p>
            <a:r>
              <a:rPr lang="en-US" b="1" dirty="0"/>
              <a:t>New GRSF area</a:t>
            </a:r>
          </a:p>
          <a:p>
            <a:r>
              <a:rPr lang="en-US" dirty="0"/>
              <a:t>“</a:t>
            </a:r>
            <a:r>
              <a:rPr lang="en-US" dirty="0" err="1"/>
              <a:t>namespace”:”area_code</a:t>
            </a:r>
            <a:r>
              <a:rPr lang="en-US" dirty="0"/>
              <a:t>”</a:t>
            </a:r>
            <a:endParaRPr lang="es-E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8DCE0F6-2032-434C-87DC-9D3E515C9FB8}"/>
              </a:ext>
            </a:extLst>
          </p:cNvPr>
          <p:cNvSpPr txBox="1"/>
          <p:nvPr/>
        </p:nvSpPr>
        <p:spPr>
          <a:xfrm>
            <a:off x="9809805" y="4247613"/>
            <a:ext cx="1770156" cy="1200329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b="1"/>
            </a:lvl1pPr>
          </a:lstStyle>
          <a:p>
            <a:r>
              <a:rPr lang="en-US" dirty="0"/>
              <a:t>Area metadata</a:t>
            </a:r>
          </a:p>
          <a:p>
            <a:r>
              <a:rPr lang="en-US" b="0" dirty="0"/>
              <a:t>georef_code</a:t>
            </a:r>
          </a:p>
          <a:p>
            <a:r>
              <a:rPr lang="en-US" b="0" dirty="0"/>
              <a:t>area_code</a:t>
            </a:r>
          </a:p>
          <a:p>
            <a:r>
              <a:rPr lang="en-US" b="0" dirty="0"/>
              <a:t>shapefile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D379F7F-F079-4267-A726-917A5B4C1487}"/>
              </a:ext>
            </a:extLst>
          </p:cNvPr>
          <p:cNvSpPr txBox="1"/>
          <p:nvPr/>
        </p:nvSpPr>
        <p:spPr>
          <a:xfrm>
            <a:off x="9963702" y="6234748"/>
            <a:ext cx="1598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Area polygon</a:t>
            </a:r>
          </a:p>
        </p:txBody>
      </p:sp>
    </p:spTree>
    <p:extLst>
      <p:ext uri="{BB962C8B-B14F-4D97-AF65-F5344CB8AC3E}">
        <p14:creationId xmlns:p14="http://schemas.microsoft.com/office/powerpoint/2010/main" val="1306119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E6469D1E-4CA8-45CB-951F-042DF6754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91" y="1939742"/>
            <a:ext cx="6959599" cy="39147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568AED-C8EE-40BA-9634-8A22B6F4778C}"/>
              </a:ext>
            </a:extLst>
          </p:cNvPr>
          <p:cNvSpPr txBox="1"/>
          <p:nvPr/>
        </p:nvSpPr>
        <p:spPr>
          <a:xfrm>
            <a:off x="0" y="543580"/>
            <a:ext cx="7297783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	FAO&amp;UW LoA – Areas definition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4CF49D-2EDB-4A81-A10D-749510B2CC97}"/>
              </a:ext>
            </a:extLst>
          </p:cNvPr>
          <p:cNvSpPr/>
          <p:nvPr/>
        </p:nvSpPr>
        <p:spPr>
          <a:xfrm>
            <a:off x="5512526" y="6635930"/>
            <a:ext cx="1306285" cy="1959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8098D64-EAC5-4902-AFB0-ECBC0E153B06}"/>
              </a:ext>
            </a:extLst>
          </p:cNvPr>
          <p:cNvGrpSpPr/>
          <p:nvPr/>
        </p:nvGrpSpPr>
        <p:grpSpPr>
          <a:xfrm>
            <a:off x="7553325" y="5200827"/>
            <a:ext cx="4415755" cy="949430"/>
            <a:chOff x="1153061" y="1887403"/>
            <a:chExt cx="5480816" cy="112865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00A9F9B-9D28-4946-AFC9-45307DD6B9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3061" y="1887403"/>
              <a:ext cx="1207583" cy="1128656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5BA59C0-4CBB-41E0-8ECA-8DA32CDC8227}"/>
                </a:ext>
              </a:extLst>
            </p:cNvPr>
            <p:cNvSpPr txBox="1"/>
            <p:nvPr/>
          </p:nvSpPr>
          <p:spPr>
            <a:xfrm>
              <a:off x="2360646" y="2525787"/>
              <a:ext cx="4273231" cy="3658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b="1" i="0" dirty="0">
                  <a:solidFill>
                    <a:srgbClr val="F6892E"/>
                  </a:solidFill>
                  <a:effectLst/>
                  <a:latin typeface="Arial" panose="020B0604020202020204" pitchFamily="34" charset="0"/>
                </a:rPr>
                <a:t>Global Record of Stocks and Fisheries</a:t>
              </a:r>
              <a:endParaRPr lang="es-ES" sz="1400" dirty="0">
                <a:solidFill>
                  <a:srgbClr val="F6892E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C0EF690-5750-4D9D-B9AE-EB12EAD56860}"/>
                </a:ext>
              </a:extLst>
            </p:cNvPr>
            <p:cNvSpPr txBox="1"/>
            <p:nvPr/>
          </p:nvSpPr>
          <p:spPr>
            <a:xfrm>
              <a:off x="2360645" y="2163571"/>
              <a:ext cx="3410196" cy="4756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i="0" dirty="0">
                  <a:solidFill>
                    <a:srgbClr val="185981"/>
                  </a:solidFill>
                  <a:effectLst/>
                  <a:latin typeface="Arial" panose="020B0604020202020204" pitchFamily="34" charset="0"/>
                </a:rPr>
                <a:t>GRSF</a:t>
              </a:r>
              <a:endParaRPr lang="es-ES" sz="2000" dirty="0">
                <a:solidFill>
                  <a:srgbClr val="185981"/>
                </a:solidFill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FDADBC91-C1E7-4105-A783-2A3C91FBFC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3325" y="1657173"/>
            <a:ext cx="4469584" cy="949430"/>
          </a:xfrm>
          <a:prstGeom prst="rect">
            <a:avLst/>
          </a:prstGeom>
        </p:spPr>
      </p:pic>
      <p:sp>
        <p:nvSpPr>
          <p:cNvPr id="2" name="Arrow: Left-Right-Up 1">
            <a:extLst>
              <a:ext uri="{FF2B5EF4-FFF2-40B4-BE49-F238E27FC236}">
                <a16:creationId xmlns:a16="http://schemas.microsoft.com/office/drawing/2014/main" id="{A3B7A58C-3407-49CC-A9A4-742126284AA8}"/>
              </a:ext>
            </a:extLst>
          </p:cNvPr>
          <p:cNvSpPr/>
          <p:nvPr/>
        </p:nvSpPr>
        <p:spPr>
          <a:xfrm rot="16200000">
            <a:off x="6723711" y="3460050"/>
            <a:ext cx="2266950" cy="972919"/>
          </a:xfrm>
          <a:prstGeom prst="leftRightUp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2336D0-68EB-494C-AB8A-C91EBFC3BE06}"/>
              </a:ext>
            </a:extLst>
          </p:cNvPr>
          <p:cNvSpPr txBox="1"/>
          <p:nvPr/>
        </p:nvSpPr>
        <p:spPr>
          <a:xfrm>
            <a:off x="8301168" y="3396010"/>
            <a:ext cx="15811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/>
              <a:t>?</a:t>
            </a:r>
            <a:endParaRPr lang="es-ES" sz="6600" b="1" dirty="0"/>
          </a:p>
        </p:txBody>
      </p:sp>
    </p:spTree>
    <p:extLst>
      <p:ext uri="{BB962C8B-B14F-4D97-AF65-F5344CB8AC3E}">
        <p14:creationId xmlns:p14="http://schemas.microsoft.com/office/powerpoint/2010/main" val="638323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340654-F33B-4E85-B252-6BBCE6B245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6906" b="6906"/>
          <a:stretch/>
        </p:blipFill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91461F-A471-4C11-8E20-2A30730CDE68}"/>
              </a:ext>
            </a:extLst>
          </p:cNvPr>
          <p:cNvSpPr txBox="1"/>
          <p:nvPr/>
        </p:nvSpPr>
        <p:spPr>
          <a:xfrm>
            <a:off x="0" y="543580"/>
            <a:ext cx="6924675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	FAO&amp;UW LoA – Areas definition</a:t>
            </a:r>
            <a:endParaRPr lang="es-ES" sz="2400" b="1" dirty="0">
              <a:solidFill>
                <a:schemeClr val="bg1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A4E099A-2332-4672-AB88-11CCDB00BC7E}"/>
              </a:ext>
            </a:extLst>
          </p:cNvPr>
          <p:cNvCxnSpPr>
            <a:cxnSpLocks/>
          </p:cNvCxnSpPr>
          <p:nvPr/>
        </p:nvCxnSpPr>
        <p:spPr>
          <a:xfrm>
            <a:off x="3483437" y="2297810"/>
            <a:ext cx="404076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5B0CB62-E2A6-409A-9785-600773745491}"/>
              </a:ext>
            </a:extLst>
          </p:cNvPr>
          <p:cNvCxnSpPr>
            <a:cxnSpLocks/>
          </p:cNvCxnSpPr>
          <p:nvPr/>
        </p:nvCxnSpPr>
        <p:spPr>
          <a:xfrm>
            <a:off x="3483437" y="4189875"/>
            <a:ext cx="404076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818C253-64F2-4CE0-9F1A-258611EC1A9B}"/>
              </a:ext>
            </a:extLst>
          </p:cNvPr>
          <p:cNvCxnSpPr>
            <a:cxnSpLocks/>
          </p:cNvCxnSpPr>
          <p:nvPr/>
        </p:nvCxnSpPr>
        <p:spPr>
          <a:xfrm>
            <a:off x="3483437" y="5843324"/>
            <a:ext cx="404076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81DE06E-E132-4048-A88F-75D1282A052F}"/>
              </a:ext>
            </a:extLst>
          </p:cNvPr>
          <p:cNvSpPr txBox="1"/>
          <p:nvPr/>
        </p:nvSpPr>
        <p:spPr>
          <a:xfrm>
            <a:off x="7644045" y="1974644"/>
            <a:ext cx="2647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New GRSF area</a:t>
            </a:r>
          </a:p>
          <a:p>
            <a:r>
              <a:rPr lang="en-US" dirty="0"/>
              <a:t>“namespace”:”</a:t>
            </a:r>
            <a:r>
              <a:rPr lang="en-US" dirty="0" err="1"/>
              <a:t>area_code</a:t>
            </a:r>
            <a:r>
              <a:rPr lang="en-US" dirty="0"/>
              <a:t>”</a:t>
            </a:r>
            <a:endParaRPr lang="es-E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B2CA784-1EE8-4576-A601-F8E4DAA79D0C}"/>
              </a:ext>
            </a:extLst>
          </p:cNvPr>
          <p:cNvSpPr txBox="1"/>
          <p:nvPr/>
        </p:nvSpPr>
        <p:spPr>
          <a:xfrm>
            <a:off x="7708634" y="3815467"/>
            <a:ext cx="1770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Area metadata</a:t>
            </a:r>
          </a:p>
          <a:p>
            <a:r>
              <a:rPr lang="en-US" dirty="0"/>
              <a:t>georef_code</a:t>
            </a:r>
          </a:p>
          <a:p>
            <a:r>
              <a:rPr lang="en-US" dirty="0"/>
              <a:t>area_code</a:t>
            </a:r>
          </a:p>
          <a:p>
            <a:r>
              <a:rPr lang="en-US" dirty="0"/>
              <a:t>shapefile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7FD758-4D17-49D9-929C-9694E1919C62}"/>
              </a:ext>
            </a:extLst>
          </p:cNvPr>
          <p:cNvSpPr txBox="1"/>
          <p:nvPr/>
        </p:nvSpPr>
        <p:spPr>
          <a:xfrm>
            <a:off x="7693778" y="5646254"/>
            <a:ext cx="1598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Area polygon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7207BE2-4E47-4BAE-BB6B-399560396911}"/>
              </a:ext>
            </a:extLst>
          </p:cNvPr>
          <p:cNvSpPr txBox="1"/>
          <p:nvPr/>
        </p:nvSpPr>
        <p:spPr>
          <a:xfrm>
            <a:off x="2508369" y="1974644"/>
            <a:ext cx="1156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UUID</a:t>
            </a:r>
          </a:p>
          <a:p>
            <a:r>
              <a:rPr lang="en-US" dirty="0"/>
              <a:t>stockid</a:t>
            </a:r>
            <a:endParaRPr lang="es-E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6406FCC-9219-4806-8071-544B8E4B15B4}"/>
              </a:ext>
            </a:extLst>
          </p:cNvPr>
          <p:cNvSpPr txBox="1"/>
          <p:nvPr/>
        </p:nvSpPr>
        <p:spPr>
          <a:xfrm>
            <a:off x="2281593" y="3715302"/>
            <a:ext cx="13409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Namespace</a:t>
            </a:r>
          </a:p>
          <a:p>
            <a:r>
              <a:rPr lang="en-US" dirty="0"/>
              <a:t>        &amp;</a:t>
            </a:r>
          </a:p>
          <a:p>
            <a:r>
              <a:rPr lang="en-US" dirty="0"/>
              <a:t>area_code</a:t>
            </a:r>
            <a:endParaRPr lang="es-E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BFC8AD8-35A5-40F1-8790-21D595E721C9}"/>
              </a:ext>
            </a:extLst>
          </p:cNvPr>
          <p:cNvSpPr txBox="1"/>
          <p:nvPr/>
        </p:nvSpPr>
        <p:spPr>
          <a:xfrm>
            <a:off x="2174455" y="5477668"/>
            <a:ext cx="1489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georef_code</a:t>
            </a:r>
          </a:p>
          <a:p>
            <a:r>
              <a:rPr lang="en-US" dirty="0"/>
              <a:t>area_code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5BCE82C-8A05-4CEB-A86E-6A9F79BD4D82}"/>
              </a:ext>
            </a:extLst>
          </p:cNvPr>
          <p:cNvCxnSpPr>
            <a:cxnSpLocks/>
          </p:cNvCxnSpPr>
          <p:nvPr/>
        </p:nvCxnSpPr>
        <p:spPr>
          <a:xfrm>
            <a:off x="1591954" y="3418082"/>
            <a:ext cx="89224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2F1CDC72-FF1C-4A93-911B-EF0A13F7CC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3209" y="3665515"/>
            <a:ext cx="1819740" cy="7537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6F426A-6A5C-4A1E-8DEF-DEDE0D73F9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0708" y="1390549"/>
            <a:ext cx="1852243" cy="8151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49E30F3-79F7-4136-9916-4D2897239DD9}"/>
              </a:ext>
            </a:extLst>
          </p:cNvPr>
          <p:cNvSpPr txBox="1"/>
          <p:nvPr/>
        </p:nvSpPr>
        <p:spPr>
          <a:xfrm>
            <a:off x="4652912" y="1781609"/>
            <a:ext cx="1367751" cy="369332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Records files</a:t>
            </a:r>
            <a:endParaRPr lang="es-E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436316-C217-4497-81BC-58959436CD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8213" y="1531935"/>
            <a:ext cx="298510" cy="3250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C75DC05-0EB6-42A6-8911-44672882F1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0708" y="5404833"/>
            <a:ext cx="1852243" cy="10678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C45492E-F492-4727-A612-51CA8730815E}"/>
              </a:ext>
            </a:extLst>
          </p:cNvPr>
          <p:cNvSpPr txBox="1"/>
          <p:nvPr/>
        </p:nvSpPr>
        <p:spPr>
          <a:xfrm>
            <a:off x="4630280" y="5802619"/>
            <a:ext cx="1443088" cy="55399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Shapefiles</a:t>
            </a:r>
          </a:p>
          <a:p>
            <a:pPr algn="ctr"/>
            <a:r>
              <a:rPr lang="en-US" sz="1200" dirty="0"/>
              <a:t>Attribute tables</a:t>
            </a:r>
            <a:endParaRPr lang="es-ES" sz="1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4EF9CCD-EF63-4546-8321-36CD1C434D3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139" t="24468" r="40068" b="35317"/>
          <a:stretch/>
        </p:blipFill>
        <p:spPr>
          <a:xfrm>
            <a:off x="4871366" y="5535738"/>
            <a:ext cx="985662" cy="33347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AA82F71-56A6-47DC-BE4D-A291F6589FC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66125"/>
          <a:stretch/>
        </p:blipFill>
        <p:spPr>
          <a:xfrm>
            <a:off x="4493210" y="4390490"/>
            <a:ext cx="1819740" cy="3556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560DEE2-1190-4327-A3EB-0E0344D7C3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0707" y="2213394"/>
            <a:ext cx="1852243" cy="8151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D477836B-463A-4292-816D-B6C7BA3D258D}"/>
              </a:ext>
            </a:extLst>
          </p:cNvPr>
          <p:cNvSpPr txBox="1"/>
          <p:nvPr/>
        </p:nvSpPr>
        <p:spPr>
          <a:xfrm>
            <a:off x="4652913" y="2675005"/>
            <a:ext cx="2092368" cy="64633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RAMLDB</a:t>
            </a:r>
          </a:p>
          <a:p>
            <a:r>
              <a:rPr lang="en-US" dirty="0"/>
              <a:t>Including new areas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DDAD01F1-244C-4277-8603-622D435081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8212" y="2354780"/>
            <a:ext cx="298510" cy="325044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BE83E10-6081-45F8-A57A-E93820940DC2}"/>
              </a:ext>
            </a:extLst>
          </p:cNvPr>
          <p:cNvCxnSpPr>
            <a:cxnSpLocks/>
          </p:cNvCxnSpPr>
          <p:nvPr/>
        </p:nvCxnSpPr>
        <p:spPr>
          <a:xfrm>
            <a:off x="1591954" y="5111899"/>
            <a:ext cx="89224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EED5797-1F11-484F-8321-B9F3F59232B7}"/>
              </a:ext>
            </a:extLst>
          </p:cNvPr>
          <p:cNvSpPr txBox="1"/>
          <p:nvPr/>
        </p:nvSpPr>
        <p:spPr>
          <a:xfrm>
            <a:off x="4748123" y="4048128"/>
            <a:ext cx="1272540" cy="369332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Areas files</a:t>
            </a:r>
            <a:endParaRPr lang="es-E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35D9C0-F6EC-473B-B93E-66BE98D655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7457" y="3761577"/>
            <a:ext cx="298510" cy="32504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A75AB64-F5AE-4C4E-A842-9633C58D985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0432" r="20178"/>
          <a:stretch/>
        </p:blipFill>
        <p:spPr>
          <a:xfrm>
            <a:off x="5289717" y="3611727"/>
            <a:ext cx="526940" cy="49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341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340654-F33B-4E85-B252-6BBCE6B245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6906" b="6906"/>
          <a:stretch/>
        </p:blipFill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91461F-A471-4C11-8E20-2A30730CDE68}"/>
              </a:ext>
            </a:extLst>
          </p:cNvPr>
          <p:cNvSpPr txBox="1"/>
          <p:nvPr/>
        </p:nvSpPr>
        <p:spPr>
          <a:xfrm>
            <a:off x="0" y="543580"/>
            <a:ext cx="6924675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	FAO&amp;UW LoA – Areas definition</a:t>
            </a:r>
            <a:endParaRPr lang="es-ES" sz="2400" b="1" dirty="0">
              <a:solidFill>
                <a:schemeClr val="bg1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A4E099A-2332-4672-AB88-11CCDB00BC7E}"/>
              </a:ext>
            </a:extLst>
          </p:cNvPr>
          <p:cNvCxnSpPr>
            <a:cxnSpLocks/>
          </p:cNvCxnSpPr>
          <p:nvPr/>
        </p:nvCxnSpPr>
        <p:spPr>
          <a:xfrm>
            <a:off x="3657609" y="3873490"/>
            <a:ext cx="404076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81DE06E-E132-4048-A88F-75D1282A052F}"/>
              </a:ext>
            </a:extLst>
          </p:cNvPr>
          <p:cNvSpPr txBox="1"/>
          <p:nvPr/>
        </p:nvSpPr>
        <p:spPr>
          <a:xfrm>
            <a:off x="7818217" y="3550324"/>
            <a:ext cx="2647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New GRSF area</a:t>
            </a:r>
          </a:p>
          <a:p>
            <a:r>
              <a:rPr lang="en-US" dirty="0"/>
              <a:t>“namespace”:”</a:t>
            </a:r>
            <a:r>
              <a:rPr lang="en-US" dirty="0" err="1"/>
              <a:t>area_code</a:t>
            </a:r>
            <a:r>
              <a:rPr lang="en-US" dirty="0"/>
              <a:t>”</a:t>
            </a:r>
            <a:endParaRPr lang="es-E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7207BE2-4E47-4BAE-BB6B-399560396911}"/>
              </a:ext>
            </a:extLst>
          </p:cNvPr>
          <p:cNvSpPr txBox="1"/>
          <p:nvPr/>
        </p:nvSpPr>
        <p:spPr>
          <a:xfrm>
            <a:off x="2682541" y="3550324"/>
            <a:ext cx="1156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UUID</a:t>
            </a:r>
          </a:p>
          <a:p>
            <a:r>
              <a:rPr lang="en-US" dirty="0"/>
              <a:t>stockid</a:t>
            </a:r>
            <a:endParaRPr lang="es-E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6F426A-6A5C-4A1E-8DEF-DEDE0D73F9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4880" y="2966229"/>
            <a:ext cx="1852243" cy="8151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49E30F3-79F7-4136-9916-4D2897239DD9}"/>
              </a:ext>
            </a:extLst>
          </p:cNvPr>
          <p:cNvSpPr txBox="1"/>
          <p:nvPr/>
        </p:nvSpPr>
        <p:spPr>
          <a:xfrm>
            <a:off x="4827084" y="3357289"/>
            <a:ext cx="1367751" cy="369332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Records files</a:t>
            </a:r>
            <a:endParaRPr lang="es-E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436316-C217-4497-81BC-58959436CD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2385" y="3107615"/>
            <a:ext cx="298510" cy="32504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560DEE2-1190-4327-A3EB-0E0344D7C3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4879" y="3789074"/>
            <a:ext cx="1852243" cy="8151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D477836B-463A-4292-816D-B6C7BA3D258D}"/>
              </a:ext>
            </a:extLst>
          </p:cNvPr>
          <p:cNvSpPr txBox="1"/>
          <p:nvPr/>
        </p:nvSpPr>
        <p:spPr>
          <a:xfrm>
            <a:off x="4827085" y="4250685"/>
            <a:ext cx="2092368" cy="64633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RAMLDB</a:t>
            </a:r>
          </a:p>
          <a:p>
            <a:r>
              <a:rPr lang="en-US" dirty="0"/>
              <a:t>Including new areas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DDAD01F1-244C-4277-8603-622D435081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2384" y="3930460"/>
            <a:ext cx="298510" cy="32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332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340654-F33B-4E85-B252-6BBCE6B245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6906" b="6906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91461F-A471-4C11-8E20-2A30730CDE68}"/>
              </a:ext>
            </a:extLst>
          </p:cNvPr>
          <p:cNvSpPr txBox="1"/>
          <p:nvPr/>
        </p:nvSpPr>
        <p:spPr>
          <a:xfrm>
            <a:off x="0" y="543580"/>
            <a:ext cx="6924675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	FAO&amp;UW LoA – Areas definition</a:t>
            </a:r>
            <a:endParaRPr lang="es-ES" sz="2400" b="1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4D2FEB-AA10-46C9-9244-554967ED8B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465" y="1381482"/>
            <a:ext cx="11589070" cy="510028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7297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340654-F33B-4E85-B252-6BBCE6B245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6906" b="6906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91461F-A471-4C11-8E20-2A30730CDE68}"/>
              </a:ext>
            </a:extLst>
          </p:cNvPr>
          <p:cNvSpPr txBox="1"/>
          <p:nvPr/>
        </p:nvSpPr>
        <p:spPr>
          <a:xfrm>
            <a:off x="0" y="543580"/>
            <a:ext cx="6924675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	FAO&amp;UW LoA – Areas definition</a:t>
            </a:r>
            <a:endParaRPr lang="es-ES" sz="2400" b="1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E7F3CE-7686-4FFD-B048-8CA284543E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13839"/>
            <a:ext cx="12192000" cy="477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099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340654-F33B-4E85-B252-6BBCE6B245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6906" b="6906"/>
          <a:stretch/>
        </p:blipFill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91461F-A471-4C11-8E20-2A30730CDE68}"/>
              </a:ext>
            </a:extLst>
          </p:cNvPr>
          <p:cNvSpPr txBox="1"/>
          <p:nvPr/>
        </p:nvSpPr>
        <p:spPr>
          <a:xfrm>
            <a:off x="0" y="543580"/>
            <a:ext cx="6924675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	FAO&amp;UW LoA – Areas definition</a:t>
            </a:r>
            <a:endParaRPr lang="es-ES" sz="2400" b="1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5B0CB62-E2A6-409A-9785-600773745491}"/>
              </a:ext>
            </a:extLst>
          </p:cNvPr>
          <p:cNvCxnSpPr>
            <a:cxnSpLocks/>
          </p:cNvCxnSpPr>
          <p:nvPr/>
        </p:nvCxnSpPr>
        <p:spPr>
          <a:xfrm>
            <a:off x="3483437" y="4189875"/>
            <a:ext cx="404076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B2CA784-1EE8-4576-A601-F8E4DAA79D0C}"/>
              </a:ext>
            </a:extLst>
          </p:cNvPr>
          <p:cNvSpPr txBox="1"/>
          <p:nvPr/>
        </p:nvSpPr>
        <p:spPr>
          <a:xfrm>
            <a:off x="7708634" y="3815467"/>
            <a:ext cx="1770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Area metadata</a:t>
            </a:r>
          </a:p>
          <a:p>
            <a:r>
              <a:rPr lang="en-US" dirty="0"/>
              <a:t>georef_code</a:t>
            </a:r>
          </a:p>
          <a:p>
            <a:r>
              <a:rPr lang="en-US" dirty="0"/>
              <a:t>area_code</a:t>
            </a:r>
          </a:p>
          <a:p>
            <a:r>
              <a:rPr lang="en-US" dirty="0"/>
              <a:t>shapefile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6406FCC-9219-4806-8071-544B8E4B15B4}"/>
              </a:ext>
            </a:extLst>
          </p:cNvPr>
          <p:cNvSpPr txBox="1"/>
          <p:nvPr/>
        </p:nvSpPr>
        <p:spPr>
          <a:xfrm>
            <a:off x="2281593" y="3715302"/>
            <a:ext cx="13409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Namespace</a:t>
            </a:r>
          </a:p>
          <a:p>
            <a:r>
              <a:rPr lang="en-US" dirty="0"/>
              <a:t>        &amp;</a:t>
            </a:r>
          </a:p>
          <a:p>
            <a:r>
              <a:rPr lang="en-US" dirty="0"/>
              <a:t>area_code</a:t>
            </a:r>
            <a:endParaRPr lang="es-E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1CDC72-FF1C-4A93-911B-EF0A13F7CC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3209" y="3665515"/>
            <a:ext cx="1819740" cy="7537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AA82F71-56A6-47DC-BE4D-A291F6589FC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66125"/>
          <a:stretch/>
        </p:blipFill>
        <p:spPr>
          <a:xfrm>
            <a:off x="4493210" y="4390490"/>
            <a:ext cx="1819740" cy="3556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ED5797-1F11-484F-8321-B9F3F59232B7}"/>
              </a:ext>
            </a:extLst>
          </p:cNvPr>
          <p:cNvSpPr txBox="1"/>
          <p:nvPr/>
        </p:nvSpPr>
        <p:spPr>
          <a:xfrm>
            <a:off x="4748123" y="4048128"/>
            <a:ext cx="1272540" cy="369332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Areas files</a:t>
            </a:r>
            <a:endParaRPr lang="es-E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35D9C0-F6EC-473B-B93E-66BE98D655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7457" y="3761577"/>
            <a:ext cx="298510" cy="32504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A75AB64-F5AE-4C4E-A842-9633C58D985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0432" r="20178"/>
          <a:stretch/>
        </p:blipFill>
        <p:spPr>
          <a:xfrm>
            <a:off x="5289717" y="3611727"/>
            <a:ext cx="526940" cy="49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59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340654-F33B-4E85-B252-6BBCE6B245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6906" b="6906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91461F-A471-4C11-8E20-2A30730CDE68}"/>
              </a:ext>
            </a:extLst>
          </p:cNvPr>
          <p:cNvSpPr txBox="1"/>
          <p:nvPr/>
        </p:nvSpPr>
        <p:spPr>
          <a:xfrm>
            <a:off x="0" y="543580"/>
            <a:ext cx="6924675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	FAO&amp;UW LoA – Areas definition</a:t>
            </a:r>
            <a:endParaRPr lang="es-ES" sz="2400" b="1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C8681F-25BE-4C3C-9C6B-9AEE6F68DB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06690"/>
            <a:ext cx="12192000" cy="504986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128932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340654-F33B-4E85-B252-6BBCE6B245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6906" b="6906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91461F-A471-4C11-8E20-2A30730CDE68}"/>
              </a:ext>
            </a:extLst>
          </p:cNvPr>
          <p:cNvSpPr txBox="1"/>
          <p:nvPr/>
        </p:nvSpPr>
        <p:spPr>
          <a:xfrm>
            <a:off x="0" y="543580"/>
            <a:ext cx="6924675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	FAO&amp;UW LoA – Areas definition</a:t>
            </a:r>
            <a:endParaRPr lang="es-ES" sz="2400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B11A13-8D2A-4EF8-9CE5-71FD861B8D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2520" y="1698090"/>
            <a:ext cx="7126605" cy="408889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AD81A2B-2033-4BF9-A851-8A4067121C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605" y="1161091"/>
            <a:ext cx="4450466" cy="521862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4FCF618-A8F9-44C9-AFF8-91115E511577}"/>
              </a:ext>
            </a:extLst>
          </p:cNvPr>
          <p:cNvCxnSpPr>
            <a:cxnSpLocks/>
          </p:cNvCxnSpPr>
          <p:nvPr/>
        </p:nvCxnSpPr>
        <p:spPr>
          <a:xfrm>
            <a:off x="4735071" y="2758440"/>
            <a:ext cx="16458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01B1D64F-A170-49DC-8354-B711A42D36E1}"/>
              </a:ext>
            </a:extLst>
          </p:cNvPr>
          <p:cNvSpPr/>
          <p:nvPr/>
        </p:nvSpPr>
        <p:spPr>
          <a:xfrm>
            <a:off x="284605" y="2674620"/>
            <a:ext cx="4450466" cy="1600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4913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394</Words>
  <Application>Microsoft Office PowerPoint</Application>
  <PresentationFormat>Widescreen</PresentationFormat>
  <Paragraphs>116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Google Sans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Vestas Wind Systems A/S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Arturo Munoz Albero</dc:creator>
  <cp:lastModifiedBy>Arturo Munoz Albero</cp:lastModifiedBy>
  <cp:revision>41</cp:revision>
  <dcterms:created xsi:type="dcterms:W3CDTF">2022-05-30T14:37:16Z</dcterms:created>
  <dcterms:modified xsi:type="dcterms:W3CDTF">2022-10-14T07:37:03Z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5c15001-c8e1-4e59-97bd-905e2080daab_Enabled">
    <vt:lpwstr>true</vt:lpwstr>
  </property>
  <property fmtid="{D5CDD505-2E9C-101B-9397-08002B2CF9AE}" pid="3" name="MSIP_Label_35c15001-c8e1-4e59-97bd-905e2080daab_SetDate">
    <vt:lpwstr>2022-10-14T07:37:03Z</vt:lpwstr>
  </property>
  <property fmtid="{D5CDD505-2E9C-101B-9397-08002B2CF9AE}" pid="4" name="MSIP_Label_35c15001-c8e1-4e59-97bd-905e2080daab_Method">
    <vt:lpwstr>Standard</vt:lpwstr>
  </property>
  <property fmtid="{D5CDD505-2E9C-101B-9397-08002B2CF9AE}" pid="5" name="MSIP_Label_35c15001-c8e1-4e59-97bd-905e2080daab_Name">
    <vt:lpwstr>Confidential</vt:lpwstr>
  </property>
  <property fmtid="{D5CDD505-2E9C-101B-9397-08002B2CF9AE}" pid="6" name="MSIP_Label_35c15001-c8e1-4e59-97bd-905e2080daab_SiteId">
    <vt:lpwstr>c0701940-7b3f-4116-a59f-159078bc3c63</vt:lpwstr>
  </property>
  <property fmtid="{D5CDD505-2E9C-101B-9397-08002B2CF9AE}" pid="7" name="MSIP_Label_35c15001-c8e1-4e59-97bd-905e2080daab_ActionId">
    <vt:lpwstr>61f5a93d-f572-418f-8bff-3d570da4a004</vt:lpwstr>
  </property>
  <property fmtid="{D5CDD505-2E9C-101B-9397-08002B2CF9AE}" pid="8" name="MSIP_Label_35c15001-c8e1-4e59-97bd-905e2080daab_ContentBits">
    <vt:lpwstr>2</vt:lpwstr>
  </property>
</Properties>
</file>