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5" r:id="rId2"/>
    <p:sldId id="306" r:id="rId3"/>
    <p:sldId id="307" r:id="rId4"/>
    <p:sldId id="309" r:id="rId5"/>
    <p:sldId id="308" r:id="rId6"/>
    <p:sldId id="310" r:id="rId7"/>
    <p:sldId id="311" r:id="rId8"/>
    <p:sldId id="314" r:id="rId9"/>
    <p:sldId id="315" r:id="rId10"/>
    <p:sldId id="312" r:id="rId11"/>
    <p:sldId id="318" r:id="rId12"/>
    <p:sldId id="319" r:id="rId13"/>
    <p:sldId id="313" r:id="rId14"/>
    <p:sldId id="31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E89"/>
    <a:srgbClr val="F39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87454" autoAdjust="0"/>
  </p:normalViewPr>
  <p:slideViewPr>
    <p:cSldViewPr>
      <p:cViewPr varScale="1">
        <p:scale>
          <a:sx n="100" d="100"/>
          <a:sy n="10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8B5F79-FD8B-493D-B5FB-1B7B25A84D56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F3CDFAB-45E8-41BF-B4AF-C3F04E629E21}">
      <dgm:prSet phldrT="[Text]"/>
      <dgm:spPr/>
      <dgm:t>
        <a:bodyPr/>
        <a:lstStyle/>
        <a:p>
          <a:r>
            <a:rPr lang="en-US" dirty="0" smtClean="0"/>
            <a:t>FIRMS</a:t>
          </a:r>
          <a:endParaRPr lang="en-GB" dirty="0"/>
        </a:p>
      </dgm:t>
    </dgm:pt>
    <dgm:pt modelId="{0D89E2CD-244A-4083-9EBD-6EA4A3347A80}" type="parTrans" cxnId="{377A57DC-2FE5-4CF3-B94B-5C8BE738FC0C}">
      <dgm:prSet/>
      <dgm:spPr/>
      <dgm:t>
        <a:bodyPr/>
        <a:lstStyle/>
        <a:p>
          <a:endParaRPr lang="en-GB"/>
        </a:p>
      </dgm:t>
    </dgm:pt>
    <dgm:pt modelId="{9BD47DC8-F6EF-4792-9C5C-4563B4C271F8}" type="sibTrans" cxnId="{377A57DC-2FE5-4CF3-B94B-5C8BE738FC0C}">
      <dgm:prSet/>
      <dgm:spPr/>
      <dgm:t>
        <a:bodyPr/>
        <a:lstStyle/>
        <a:p>
          <a:endParaRPr lang="en-GB"/>
        </a:p>
      </dgm:t>
    </dgm:pt>
    <dgm:pt modelId="{49816185-C326-416A-9269-C20CE9B82449}">
      <dgm:prSet phldrT="[Text]"/>
      <dgm:spPr/>
      <dgm:t>
        <a:bodyPr/>
        <a:lstStyle/>
        <a:p>
          <a:r>
            <a:rPr lang="en-US" dirty="0" smtClean="0"/>
            <a:t>RAM</a:t>
          </a:r>
          <a:endParaRPr lang="en-GB" dirty="0"/>
        </a:p>
      </dgm:t>
    </dgm:pt>
    <dgm:pt modelId="{85C3B73E-6E3C-49BC-B627-B7D3DD0C27C0}" type="parTrans" cxnId="{D251C04F-ECB1-42DB-BD42-52CC74EAC8C9}">
      <dgm:prSet/>
      <dgm:spPr/>
      <dgm:t>
        <a:bodyPr/>
        <a:lstStyle/>
        <a:p>
          <a:endParaRPr lang="en-GB"/>
        </a:p>
      </dgm:t>
    </dgm:pt>
    <dgm:pt modelId="{5DE84771-CA96-4B6D-961C-5B82AA5B1BE1}" type="sibTrans" cxnId="{D251C04F-ECB1-42DB-BD42-52CC74EAC8C9}">
      <dgm:prSet/>
      <dgm:spPr/>
      <dgm:t>
        <a:bodyPr/>
        <a:lstStyle/>
        <a:p>
          <a:endParaRPr lang="en-GB"/>
        </a:p>
      </dgm:t>
    </dgm:pt>
    <dgm:pt modelId="{1FC54CF6-7142-4E14-9EB3-B6AFC21D9F9E}">
      <dgm:prSet phldrT="[Text]"/>
      <dgm:spPr/>
      <dgm:t>
        <a:bodyPr/>
        <a:lstStyle/>
        <a:p>
          <a:r>
            <a:rPr lang="en-US" dirty="0" err="1" smtClean="0"/>
            <a:t>FishSource</a:t>
          </a:r>
          <a:endParaRPr lang="en-GB" dirty="0"/>
        </a:p>
      </dgm:t>
    </dgm:pt>
    <dgm:pt modelId="{95AAC774-79DE-4343-B139-24B1B2603222}" type="parTrans" cxnId="{23D50D45-9205-4349-B469-49FFB1B34060}">
      <dgm:prSet/>
      <dgm:spPr/>
      <dgm:t>
        <a:bodyPr/>
        <a:lstStyle/>
        <a:p>
          <a:endParaRPr lang="en-GB"/>
        </a:p>
      </dgm:t>
    </dgm:pt>
    <dgm:pt modelId="{574FA9F5-0AA9-4AFB-8CEB-9BB70FDA8B93}" type="sibTrans" cxnId="{23D50D45-9205-4349-B469-49FFB1B34060}">
      <dgm:prSet/>
      <dgm:spPr/>
      <dgm:t>
        <a:bodyPr/>
        <a:lstStyle/>
        <a:p>
          <a:endParaRPr lang="en-GB"/>
        </a:p>
      </dgm:t>
    </dgm:pt>
    <dgm:pt modelId="{A2E8F05A-3300-427F-9725-39C2057FC85B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2">
                  <a:lumMod val="75000"/>
                </a:schemeClr>
              </a:solidFill>
            </a:rPr>
            <a:t>GRSF KB</a:t>
          </a:r>
          <a:endParaRPr lang="en-GB" sz="2400" dirty="0">
            <a:solidFill>
              <a:schemeClr val="tx2">
                <a:lumMod val="75000"/>
              </a:schemeClr>
            </a:solidFill>
          </a:endParaRPr>
        </a:p>
      </dgm:t>
    </dgm:pt>
    <dgm:pt modelId="{41AE42E7-6F8F-43F5-B1E4-5E8BC7DC9CA4}" type="parTrans" cxnId="{EA9DBC85-F404-4EA4-B78E-79F083DF9CD0}">
      <dgm:prSet/>
      <dgm:spPr/>
      <dgm:t>
        <a:bodyPr/>
        <a:lstStyle/>
        <a:p>
          <a:endParaRPr lang="en-GB"/>
        </a:p>
      </dgm:t>
    </dgm:pt>
    <dgm:pt modelId="{CB63551B-4050-4D4E-B16E-3C4F48E2D024}" type="sibTrans" cxnId="{EA9DBC85-F404-4EA4-B78E-79F083DF9CD0}">
      <dgm:prSet/>
      <dgm:spPr/>
      <dgm:t>
        <a:bodyPr/>
        <a:lstStyle/>
        <a:p>
          <a:endParaRPr lang="en-GB"/>
        </a:p>
      </dgm:t>
    </dgm:pt>
    <dgm:pt modelId="{AF22FA6C-08FA-45BA-8A4B-E70EBEC45B3C}" type="pres">
      <dgm:prSet presAssocID="{828B5F79-FD8B-493D-B5FB-1B7B25A84D5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FA35F17-AF7E-4A26-85FF-092667C45015}" type="pres">
      <dgm:prSet presAssocID="{828B5F79-FD8B-493D-B5FB-1B7B25A84D56}" presName="ellipse" presStyleLbl="trBgShp" presStyleIdx="0" presStyleCnt="1" custScaleX="70325" custScaleY="50688"/>
      <dgm:spPr/>
    </dgm:pt>
    <dgm:pt modelId="{DBE15961-3DC0-457F-BC8B-C2C4DB0ABC0E}" type="pres">
      <dgm:prSet presAssocID="{828B5F79-FD8B-493D-B5FB-1B7B25A84D56}" presName="arrow1" presStyleLbl="fgShp" presStyleIdx="0" presStyleCnt="1"/>
      <dgm:spPr/>
      <dgm:t>
        <a:bodyPr/>
        <a:lstStyle/>
        <a:p>
          <a:endParaRPr lang="en-GB"/>
        </a:p>
      </dgm:t>
    </dgm:pt>
    <dgm:pt modelId="{11DEA561-A133-4DB0-9F9B-4451DCFFCFC7}" type="pres">
      <dgm:prSet presAssocID="{828B5F79-FD8B-493D-B5FB-1B7B25A84D56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79711B-8C3F-4CD8-901D-40534B5047D3}" type="pres">
      <dgm:prSet presAssocID="{49816185-C326-416A-9269-C20CE9B82449}" presName="item1" presStyleLbl="node1" presStyleIdx="0" presStyleCnt="3" custScaleX="70325" custScaleY="50688" custLinFactNeighborX="-13081" custLinFactNeighborY="-455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F0FE2D-383B-4F29-BBE1-DF71C25CB64E}" type="pres">
      <dgm:prSet presAssocID="{1FC54CF6-7142-4E14-9EB3-B6AFC21D9F9E}" presName="item2" presStyleLbl="node1" presStyleIdx="1" presStyleCnt="3" custScaleX="70325" custScaleY="50688" custLinFactNeighborX="20675" custLinFactNeighborY="-209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DFB201-1C14-47C5-BDC5-44666EA1D401}" type="pres">
      <dgm:prSet presAssocID="{A2E8F05A-3300-427F-9725-39C2057FC85B}" presName="item3" presStyleLbl="node1" presStyleIdx="2" presStyleCnt="3" custScaleX="70325" custScaleY="50688" custLinFactNeighborX="-2940" custLinFactNeighborY="-30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4D0518-FF09-4DC0-B4B5-FA26F69388AD}" type="pres">
      <dgm:prSet presAssocID="{828B5F79-FD8B-493D-B5FB-1B7B25A84D56}" presName="funnel" presStyleLbl="trAlignAcc1" presStyleIdx="0" presStyleCnt="1" custAng="0" custScaleX="63012" custScaleY="82009" custLinFactNeighborX="-894" custLinFactNeighborY="226"/>
      <dgm:spPr/>
    </dgm:pt>
  </dgm:ptLst>
  <dgm:cxnLst>
    <dgm:cxn modelId="{F71FC10D-AC13-41EC-BEE0-53BA53C11636}" type="presOf" srcId="{49816185-C326-416A-9269-C20CE9B82449}" destId="{4CF0FE2D-383B-4F29-BBE1-DF71C25CB64E}" srcOrd="0" destOrd="0" presId="urn:microsoft.com/office/officeart/2005/8/layout/funnel1"/>
    <dgm:cxn modelId="{D251C04F-ECB1-42DB-BD42-52CC74EAC8C9}" srcId="{828B5F79-FD8B-493D-B5FB-1B7B25A84D56}" destId="{49816185-C326-416A-9269-C20CE9B82449}" srcOrd="1" destOrd="0" parTransId="{85C3B73E-6E3C-49BC-B627-B7D3DD0C27C0}" sibTransId="{5DE84771-CA96-4B6D-961C-5B82AA5B1BE1}"/>
    <dgm:cxn modelId="{B0CBC74A-7C48-45FB-84FB-BF2D332257AB}" type="presOf" srcId="{828B5F79-FD8B-493D-B5FB-1B7B25A84D56}" destId="{AF22FA6C-08FA-45BA-8A4B-E70EBEC45B3C}" srcOrd="0" destOrd="0" presId="urn:microsoft.com/office/officeart/2005/8/layout/funnel1"/>
    <dgm:cxn modelId="{377A57DC-2FE5-4CF3-B94B-5C8BE738FC0C}" srcId="{828B5F79-FD8B-493D-B5FB-1B7B25A84D56}" destId="{4F3CDFAB-45E8-41BF-B4AF-C3F04E629E21}" srcOrd="0" destOrd="0" parTransId="{0D89E2CD-244A-4083-9EBD-6EA4A3347A80}" sibTransId="{9BD47DC8-F6EF-4792-9C5C-4563B4C271F8}"/>
    <dgm:cxn modelId="{29C60E3F-B981-425A-935C-5FF57E53C986}" type="presOf" srcId="{4F3CDFAB-45E8-41BF-B4AF-C3F04E629E21}" destId="{5BDFB201-1C14-47C5-BDC5-44666EA1D401}" srcOrd="0" destOrd="0" presId="urn:microsoft.com/office/officeart/2005/8/layout/funnel1"/>
    <dgm:cxn modelId="{2779E3FB-27FD-4921-8661-203B02CBB7DA}" type="presOf" srcId="{A2E8F05A-3300-427F-9725-39C2057FC85B}" destId="{11DEA561-A133-4DB0-9F9B-4451DCFFCFC7}" srcOrd="0" destOrd="0" presId="urn:microsoft.com/office/officeart/2005/8/layout/funnel1"/>
    <dgm:cxn modelId="{23D50D45-9205-4349-B469-49FFB1B34060}" srcId="{828B5F79-FD8B-493D-B5FB-1B7B25A84D56}" destId="{1FC54CF6-7142-4E14-9EB3-B6AFC21D9F9E}" srcOrd="2" destOrd="0" parTransId="{95AAC774-79DE-4343-B139-24B1B2603222}" sibTransId="{574FA9F5-0AA9-4AFB-8CEB-9BB70FDA8B93}"/>
    <dgm:cxn modelId="{EA9DBC85-F404-4EA4-B78E-79F083DF9CD0}" srcId="{828B5F79-FD8B-493D-B5FB-1B7B25A84D56}" destId="{A2E8F05A-3300-427F-9725-39C2057FC85B}" srcOrd="3" destOrd="0" parTransId="{41AE42E7-6F8F-43F5-B1E4-5E8BC7DC9CA4}" sibTransId="{CB63551B-4050-4D4E-B16E-3C4F48E2D024}"/>
    <dgm:cxn modelId="{AE21E0CD-6798-4012-BD84-12A9784A330C}" type="presOf" srcId="{1FC54CF6-7142-4E14-9EB3-B6AFC21D9F9E}" destId="{6979711B-8C3F-4CD8-901D-40534B5047D3}" srcOrd="0" destOrd="0" presId="urn:microsoft.com/office/officeart/2005/8/layout/funnel1"/>
    <dgm:cxn modelId="{A63E418B-0DDF-4D15-9EDB-BFED97CD6215}" type="presParOf" srcId="{AF22FA6C-08FA-45BA-8A4B-E70EBEC45B3C}" destId="{2FA35F17-AF7E-4A26-85FF-092667C45015}" srcOrd="0" destOrd="0" presId="urn:microsoft.com/office/officeart/2005/8/layout/funnel1"/>
    <dgm:cxn modelId="{EC200504-2C90-4E14-AE61-2CEFDAB0079F}" type="presParOf" srcId="{AF22FA6C-08FA-45BA-8A4B-E70EBEC45B3C}" destId="{DBE15961-3DC0-457F-BC8B-C2C4DB0ABC0E}" srcOrd="1" destOrd="0" presId="urn:microsoft.com/office/officeart/2005/8/layout/funnel1"/>
    <dgm:cxn modelId="{C68B2FD4-ACE3-4586-B514-7C81EF094A0F}" type="presParOf" srcId="{AF22FA6C-08FA-45BA-8A4B-E70EBEC45B3C}" destId="{11DEA561-A133-4DB0-9F9B-4451DCFFCFC7}" srcOrd="2" destOrd="0" presId="urn:microsoft.com/office/officeart/2005/8/layout/funnel1"/>
    <dgm:cxn modelId="{BFBAA67D-3AC2-40A7-A08D-DC217D6535A2}" type="presParOf" srcId="{AF22FA6C-08FA-45BA-8A4B-E70EBEC45B3C}" destId="{6979711B-8C3F-4CD8-901D-40534B5047D3}" srcOrd="3" destOrd="0" presId="urn:microsoft.com/office/officeart/2005/8/layout/funnel1"/>
    <dgm:cxn modelId="{12F4E734-BEEA-4447-AEB8-96662DD67DC8}" type="presParOf" srcId="{AF22FA6C-08FA-45BA-8A4B-E70EBEC45B3C}" destId="{4CF0FE2D-383B-4F29-BBE1-DF71C25CB64E}" srcOrd="4" destOrd="0" presId="urn:microsoft.com/office/officeart/2005/8/layout/funnel1"/>
    <dgm:cxn modelId="{ECB8CD71-BC11-4C67-9E18-0E2CFA14477E}" type="presParOf" srcId="{AF22FA6C-08FA-45BA-8A4B-E70EBEC45B3C}" destId="{5BDFB201-1C14-47C5-BDC5-44666EA1D401}" srcOrd="5" destOrd="0" presId="urn:microsoft.com/office/officeart/2005/8/layout/funnel1"/>
    <dgm:cxn modelId="{EFED2E15-FA7A-4584-A83F-70D15FB395D9}" type="presParOf" srcId="{AF22FA6C-08FA-45BA-8A4B-E70EBEC45B3C}" destId="{FF4D0518-FF09-4DC0-B4B5-FA26F69388A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C5B2-4BDE-4F7D-AF66-A53D1C5B6FB4}" type="datetimeFigureOut">
              <a:rPr lang="el-GR" smtClean="0"/>
              <a:t>29/6/2016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0A05A-C4A2-4846-A598-B4457AFA5B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118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0A05A-C4A2-4846-A598-B4457AFA5B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1881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5364088" cy="1470025"/>
          </a:xfrm>
        </p:spPr>
        <p:txBody>
          <a:bodyPr/>
          <a:lstStyle>
            <a:lvl1pPr algn="l">
              <a:defRPr b="1"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488" y="3886200"/>
            <a:ext cx="5379624" cy="990600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your name and affiliation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24" y="4953000"/>
            <a:ext cx="5364088" cy="492224"/>
          </a:xfrm>
        </p:spPr>
        <p:txBody>
          <a:bodyPr>
            <a:noAutofit/>
          </a:bodyPr>
          <a:lstStyle>
            <a:lvl1pPr marL="0" indent="0">
              <a:buNone/>
              <a:defRPr lang="it-IT" sz="240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your email address</a:t>
            </a: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09086" y="5232476"/>
            <a:ext cx="3200400" cy="1013048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39223"/>
                </a:solidFill>
              </a:defRPr>
            </a:lvl1pPr>
          </a:lstStyle>
          <a:p>
            <a:pPr lvl="0"/>
            <a:r>
              <a:rPr lang="en-US" dirty="0" smtClean="0"/>
              <a:t>Click to edit the name of the event, the date and the location</a:t>
            </a:r>
            <a:endParaRPr lang="it-IT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" y="6280784"/>
            <a:ext cx="826363" cy="570192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8200" y="65303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BlueBRIDGE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receives funding from the European Union’s Horizon 2020 research and innovation p</a:t>
            </a:r>
            <a:r>
              <a:rPr lang="it-IT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rogramme</a:t>
            </a:r>
            <a:r>
              <a:rPr lang="en-US" sz="9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grant agreement No. 675680</a:t>
            </a:r>
          </a:p>
        </p:txBody>
      </p:sp>
      <p:sp>
        <p:nvSpPr>
          <p:cNvPr id="14" name="Subtitle 8"/>
          <p:cNvSpPr txBox="1">
            <a:spLocks/>
          </p:cNvSpPr>
          <p:nvPr userDrawn="1"/>
        </p:nvSpPr>
        <p:spPr>
          <a:xfrm>
            <a:off x="4975992" y="6503734"/>
            <a:ext cx="4168008" cy="32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2000" b="1" dirty="0">
                <a:solidFill>
                  <a:schemeClr val="bg1"/>
                </a:solidFill>
              </a:rPr>
              <a:t>www.bluebridge-vres.eu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[custom bullets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2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>
            <a:lvl1pPr algn="r">
              <a:defRPr>
                <a:solidFill>
                  <a:srgbClr val="125E8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rgbClr val="125E8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" y="116632"/>
            <a:ext cx="33528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3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rgbClr val="125E8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rgbClr val="125E8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rgbClr val="125E8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rgbClr val="125E8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25E8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gif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4" y="2263775"/>
            <a:ext cx="9036496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and Exploiting GRSF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FORTH-ICS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796136" y="5232476"/>
            <a:ext cx="3313350" cy="1013048"/>
          </a:xfrm>
        </p:spPr>
        <p:txBody>
          <a:bodyPr>
            <a:normAutofit/>
          </a:bodyPr>
          <a:lstStyle/>
          <a:p>
            <a:r>
              <a:rPr lang="en-US" dirty="0" err="1" smtClean="0"/>
              <a:t>BlueBRIDGE</a:t>
            </a:r>
            <a:endParaRPr lang="en-US" dirty="0" smtClean="0"/>
          </a:p>
          <a:p>
            <a:r>
              <a:rPr lang="en-US" dirty="0" smtClean="0"/>
              <a:t>June 29, 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58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Exploiting (and updating) GRSF KB</a:t>
            </a:r>
            <a:endParaRPr lang="el-GR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844824"/>
            <a:ext cx="7627500" cy="324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688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Exploiting (and updating) GRSF KB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GRSF KB</a:t>
            </a:r>
          </a:p>
          <a:p>
            <a:pPr lvl="1"/>
            <a:r>
              <a:rPr lang="en-US" dirty="0" smtClean="0"/>
              <a:t>The knowledge base</a:t>
            </a:r>
          </a:p>
          <a:p>
            <a:r>
              <a:rPr lang="en-US" dirty="0" err="1" smtClean="0"/>
              <a:t>MatWare</a:t>
            </a:r>
            <a:r>
              <a:rPr lang="en-US" dirty="0" smtClean="0"/>
              <a:t>-core</a:t>
            </a:r>
          </a:p>
          <a:p>
            <a:pPr lvl="1"/>
            <a:r>
              <a:rPr lang="en-US" dirty="0" smtClean="0"/>
              <a:t>A library that exposes the functionalities for the automation of the process of constructing a semantic web knowledge base</a:t>
            </a:r>
          </a:p>
          <a:p>
            <a:r>
              <a:rPr lang="en-US" dirty="0" err="1" smtClean="0"/>
              <a:t>MatWare-webApp</a:t>
            </a:r>
            <a:endParaRPr lang="en-US" dirty="0" smtClean="0"/>
          </a:p>
          <a:p>
            <a:pPr lvl="1"/>
            <a:r>
              <a:rPr lang="en-US" dirty="0" smtClean="0"/>
              <a:t>Allows the user to configure </a:t>
            </a:r>
            <a:r>
              <a:rPr lang="en-US" dirty="0" err="1" smtClean="0"/>
              <a:t>MatWare</a:t>
            </a:r>
            <a:r>
              <a:rPr lang="en-US" dirty="0" smtClean="0"/>
              <a:t> using a graphical user interface </a:t>
            </a:r>
          </a:p>
          <a:p>
            <a:pPr lvl="2"/>
            <a:r>
              <a:rPr lang="en-US" dirty="0" smtClean="0"/>
              <a:t>mappings, data source, semantic repositories, production of </a:t>
            </a:r>
            <a:r>
              <a:rPr lang="en-US" dirty="0" err="1" smtClean="0"/>
              <a:t>sameAs</a:t>
            </a:r>
            <a:r>
              <a:rPr lang="en-US" dirty="0" smtClean="0"/>
              <a:t> links, connectivity metrics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7804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Exploiting (and updating) GRSF KB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GRSF-services-core</a:t>
            </a:r>
          </a:p>
          <a:p>
            <a:pPr lvl="1"/>
            <a:r>
              <a:rPr lang="en-US" dirty="0" smtClean="0"/>
              <a:t>A component (service/library) that exposes the contents of the GRSF KB</a:t>
            </a:r>
          </a:p>
          <a:p>
            <a:pPr lvl="2"/>
            <a:r>
              <a:rPr lang="en-US" dirty="0" smtClean="0"/>
              <a:t>i.e. RDF graph </a:t>
            </a:r>
            <a:r>
              <a:rPr lang="en-US" dirty="0" smtClean="0">
                <a:sym typeface="Wingdings" panose="05000000000000000000" pitchFamily="2" charset="2"/>
              </a:rPr>
              <a:t> lists of records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Supports updating GRSF KB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Approval/Rejection of GRSF records</a:t>
            </a:r>
            <a:endParaRPr lang="en-US" dirty="0" smtClean="0"/>
          </a:p>
          <a:p>
            <a:r>
              <a:rPr lang="en-US" dirty="0" smtClean="0"/>
              <a:t>GRSF-services-</a:t>
            </a:r>
            <a:r>
              <a:rPr lang="en-US" dirty="0" err="1" smtClean="0"/>
              <a:t>webApp</a:t>
            </a:r>
            <a:endParaRPr lang="en-US" dirty="0" smtClean="0"/>
          </a:p>
          <a:p>
            <a:pPr lvl="1"/>
            <a:r>
              <a:rPr lang="en-US" dirty="0" smtClean="0"/>
              <a:t>Provides a graphical user interface that allows a user to inspect the GRSF records (by exploiting GRSF-services-core) and change their status correspondingly.</a:t>
            </a:r>
          </a:p>
        </p:txBody>
      </p:sp>
    </p:spTree>
    <p:extLst>
      <p:ext uri="{BB962C8B-B14F-4D97-AF65-F5344CB8AC3E}">
        <p14:creationId xmlns:p14="http://schemas.microsoft.com/office/powerpoint/2010/main" val="955618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Exploiting (and updating) GRSF KB</a:t>
            </a:r>
            <a:endParaRPr lang="el-GR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7006" t="5978" r="1924" b="3142"/>
          <a:stretch/>
        </p:blipFill>
        <p:spPr>
          <a:xfrm>
            <a:off x="1331639" y="1196752"/>
            <a:ext cx="6552729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718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Activities</a:t>
            </a:r>
            <a:endParaRPr lang="el-G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322899"/>
              </p:ext>
            </p:extLst>
          </p:nvPr>
        </p:nvGraphicFramePr>
        <p:xfrm>
          <a:off x="323528" y="1700808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Effort Estimation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GRSF KB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3 PMs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FORTH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MatWare</a:t>
                      </a:r>
                      <a:r>
                        <a:rPr lang="en-US" dirty="0" smtClean="0"/>
                        <a:t>-core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3 PMs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FORTH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MatWare-webApp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2 PMs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FORTH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GRSF-services-core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2 PMs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FORTH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GRSF-services-</a:t>
                      </a:r>
                      <a:r>
                        <a:rPr lang="en-US" dirty="0" err="1" smtClean="0"/>
                        <a:t>webApp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</a:t>
                      </a:r>
                      <a:r>
                        <a:rPr lang="en-US" baseline="0" dirty="0" smtClean="0"/>
                        <a:t> 2 PMs (?)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88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l-GR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35496" y="148923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rved Up Arrow 5"/>
          <p:cNvSpPr/>
          <p:nvPr/>
        </p:nvSpPr>
        <p:spPr>
          <a:xfrm>
            <a:off x="3059833" y="5207371"/>
            <a:ext cx="2814846" cy="813917"/>
          </a:xfrm>
          <a:prstGeom prst="curvedUp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7" name="Flowchart: Multidocument 6"/>
          <p:cNvSpPr/>
          <p:nvPr/>
        </p:nvSpPr>
        <p:spPr>
          <a:xfrm>
            <a:off x="5004048" y="4005064"/>
            <a:ext cx="2376264" cy="864096"/>
          </a:xfrm>
          <a:prstGeom prst="flowChartMultidocumen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GRSF records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10800000">
            <a:off x="5874680" y="3442111"/>
            <a:ext cx="635000" cy="406400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Cloud 8"/>
          <p:cNvSpPr/>
          <p:nvPr/>
        </p:nvSpPr>
        <p:spPr>
          <a:xfrm>
            <a:off x="5040052" y="2209727"/>
            <a:ext cx="2304256" cy="1008112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Web services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59587" y="1233423"/>
            <a:ext cx="406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Web products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map viewer, pie charts for regional stock status, etc.)</a:t>
            </a:r>
            <a:endParaRPr lang="en-GB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Plaque 10"/>
          <p:cNvSpPr/>
          <p:nvPr/>
        </p:nvSpPr>
        <p:spPr>
          <a:xfrm>
            <a:off x="3999204" y="5759968"/>
            <a:ext cx="716812" cy="364685"/>
          </a:xfrm>
          <a:prstGeom prst="plaqu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CMS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5874679" y="1798464"/>
            <a:ext cx="635000" cy="406400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94878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Construction phase</a:t>
            </a:r>
            <a:endParaRPr lang="el-GR" dirty="0"/>
          </a:p>
        </p:txBody>
      </p:sp>
      <p:grpSp>
        <p:nvGrpSpPr>
          <p:cNvPr id="4" name="Group 3"/>
          <p:cNvGrpSpPr/>
          <p:nvPr/>
        </p:nvGrpSpPr>
        <p:grpSpPr>
          <a:xfrm>
            <a:off x="323528" y="1844824"/>
            <a:ext cx="1948652" cy="1472107"/>
            <a:chOff x="999336" y="1626478"/>
            <a:chExt cx="1948652" cy="1472107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9336" y="1626478"/>
              <a:ext cx="1948652" cy="888859"/>
            </a:xfrm>
            <a:prstGeom prst="rect">
              <a:avLst/>
            </a:prstGeom>
          </p:spPr>
        </p:pic>
        <p:pic>
          <p:nvPicPr>
            <p:cNvPr id="31" name="Picture 30" descr="http://www.pngall.com/wp-content/uploads/2016/04/Database-PNG-Imag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6003" y="2276443"/>
              <a:ext cx="741984" cy="822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285609" y="3618941"/>
            <a:ext cx="2740699" cy="1205668"/>
            <a:chOff x="202447" y="3400223"/>
            <a:chExt cx="2740699" cy="1205668"/>
          </a:xfrm>
        </p:grpSpPr>
        <p:pic>
          <p:nvPicPr>
            <p:cNvPr id="28" name="Picture 27" descr="http://ramlegacy.marinebiodiversity.ca/logo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447" y="3400223"/>
              <a:ext cx="2686912" cy="555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8" descr="http://www.pngall.com/wp-content/uploads/2016/04/Database-PNG-Imag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1162" y="3783749"/>
              <a:ext cx="741984" cy="822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285609" y="5178986"/>
            <a:ext cx="2532947" cy="1352279"/>
            <a:chOff x="6588224" y="1709407"/>
            <a:chExt cx="2532947" cy="135227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88224" y="1709407"/>
              <a:ext cx="2447925" cy="790575"/>
            </a:xfrm>
            <a:prstGeom prst="rect">
              <a:avLst/>
            </a:prstGeom>
          </p:spPr>
        </p:pic>
        <p:pic>
          <p:nvPicPr>
            <p:cNvPr id="27" name="Picture 26" descr="http://www.pngall.com/wp-content/uploads/2016/04/Database-PNG-Imag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9187" y="2239544"/>
              <a:ext cx="741984" cy="822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7" name="Curved Connector 6"/>
          <p:cNvCxnSpPr>
            <a:stCxn id="30" idx="3"/>
            <a:endCxn id="16" idx="1"/>
          </p:cNvCxnSpPr>
          <p:nvPr/>
        </p:nvCxnSpPr>
        <p:spPr>
          <a:xfrm>
            <a:off x="2272180" y="2289254"/>
            <a:ext cx="2586762" cy="1578974"/>
          </a:xfrm>
          <a:prstGeom prst="curvedConnector3">
            <a:avLst>
              <a:gd name="adj1" fmla="val 50000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stCxn id="26" idx="3"/>
            <a:endCxn id="16" idx="1"/>
          </p:cNvCxnSpPr>
          <p:nvPr/>
        </p:nvCxnSpPr>
        <p:spPr>
          <a:xfrm flipV="1">
            <a:off x="2733534" y="3868228"/>
            <a:ext cx="2125408" cy="1706046"/>
          </a:xfrm>
          <a:prstGeom prst="curvedConnector3">
            <a:avLst>
              <a:gd name="adj1" fmla="val 50000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>
            <a:stCxn id="28" idx="3"/>
            <a:endCxn id="16" idx="1"/>
          </p:cNvCxnSpPr>
          <p:nvPr/>
        </p:nvCxnSpPr>
        <p:spPr>
          <a:xfrm flipV="1">
            <a:off x="2972521" y="3868228"/>
            <a:ext cx="1886421" cy="28565"/>
          </a:xfrm>
          <a:prstGeom prst="curvedConnector3">
            <a:avLst/>
          </a:prstGeom>
          <a:ln w="317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260408" y="2909334"/>
            <a:ext cx="1698266" cy="1887818"/>
            <a:chOff x="7208875" y="2708920"/>
            <a:chExt cx="1698266" cy="1887818"/>
          </a:xfrm>
        </p:grpSpPr>
        <p:pic>
          <p:nvPicPr>
            <p:cNvPr id="24" name="Picture 23" descr="http://www.pngall.com/wp-content/uploads/2016/04/Database-PNG-Imag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8875" y="2715005"/>
              <a:ext cx="1698266" cy="18817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TextBox 18"/>
            <p:cNvSpPr txBox="1"/>
            <p:nvPr/>
          </p:nvSpPr>
          <p:spPr>
            <a:xfrm>
              <a:off x="7596336" y="2708920"/>
              <a:ext cx="94737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GRSF</a:t>
              </a:r>
            </a:p>
            <a:p>
              <a:pPr algn="ctr"/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KB</a:t>
              </a:r>
              <a:endParaRPr lang="el-GR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1" name="Straight Arrow Connector 10"/>
          <p:cNvCxnSpPr>
            <a:stCxn id="16" idx="3"/>
            <a:endCxn id="24" idx="1"/>
          </p:cNvCxnSpPr>
          <p:nvPr/>
        </p:nvCxnSpPr>
        <p:spPr>
          <a:xfrm flipV="1">
            <a:off x="7027766" y="3856286"/>
            <a:ext cx="232642" cy="1194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https://maxcdn.icons8.com/wp-content/uploads/2015/08/ms_access_copyrighte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204" y="3498381"/>
            <a:ext cx="944388" cy="9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files.softicons.com/download/system-icons/lozengue-filetype-icons-by-gurato/png/512/SQL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280" y="5159514"/>
            <a:ext cx="842143" cy="84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3255981" y="1942870"/>
            <a:ext cx="1272252" cy="999634"/>
            <a:chOff x="4114023" y="1724524"/>
            <a:chExt cx="1272252" cy="999634"/>
          </a:xfrm>
        </p:grpSpPr>
        <p:pic>
          <p:nvPicPr>
            <p:cNvPr id="22" name="Picture 21" descr="http://icons.iconarchive.com/icons/custom-icon-design/pretty-office-7/256/Xml-tool-icon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8756" y="1724524"/>
              <a:ext cx="767519" cy="7675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2" descr="http://www.joilgroup.com/JOILgroup/Services_files/web-maintenance-%20icon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023" y="1828728"/>
              <a:ext cx="1012863" cy="8954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5962346" y="3767315"/>
            <a:ext cx="1026243" cy="730472"/>
            <a:chOff x="7479477" y="4275345"/>
            <a:chExt cx="1026243" cy="730472"/>
          </a:xfrm>
        </p:grpSpPr>
        <p:pic>
          <p:nvPicPr>
            <p:cNvPr id="20" name="Picture 19" descr="https://www.prodpad.com/wp-content/uploads/icon-gears1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4328" y="4275345"/>
              <a:ext cx="869678" cy="5218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30"/>
            <p:cNvSpPr txBox="1"/>
            <p:nvPr/>
          </p:nvSpPr>
          <p:spPr>
            <a:xfrm>
              <a:off x="7479477" y="4667263"/>
              <a:ext cx="10262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 smtClean="0"/>
                <a:t>X3ML </a:t>
              </a:r>
              <a:r>
                <a:rPr lang="en-US" sz="1600" b="1" dirty="0" err="1" smtClean="0"/>
                <a:t>eng</a:t>
              </a:r>
              <a:endParaRPr lang="el-GR" sz="1600" b="1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4858942" y="3198546"/>
            <a:ext cx="2168824" cy="1339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/>
          </a:p>
        </p:txBody>
      </p:sp>
      <p:grpSp>
        <p:nvGrpSpPr>
          <p:cNvPr id="17" name="Group 16"/>
          <p:cNvGrpSpPr/>
          <p:nvPr/>
        </p:nvGrpSpPr>
        <p:grpSpPr>
          <a:xfrm>
            <a:off x="4941966" y="3415365"/>
            <a:ext cx="965043" cy="1073004"/>
            <a:chOff x="5093359" y="3233950"/>
            <a:chExt cx="1230564" cy="1381320"/>
          </a:xfrm>
        </p:grpSpPr>
        <p:pic>
          <p:nvPicPr>
            <p:cNvPr id="18" name="Picture 17" descr="http://www.hydralok.net/fr/files/2013/05/industry-large-icon4-121x121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541" y="3233950"/>
              <a:ext cx="1152525" cy="11525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3359" y="4297165"/>
              <a:ext cx="1230564" cy="318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735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61" t="3026" r="1361" b="1773"/>
          <a:stretch/>
        </p:blipFill>
        <p:spPr>
          <a:xfrm>
            <a:off x="899592" y="260648"/>
            <a:ext cx="7669119" cy="651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the GRSF KB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knowledge base will be a set of triples &lt;</a:t>
            </a:r>
            <a:r>
              <a:rPr lang="en-US" dirty="0" err="1" smtClean="0"/>
              <a:t>s,p,o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Components required</a:t>
            </a:r>
          </a:p>
          <a:p>
            <a:pPr lvl="1"/>
            <a:r>
              <a:rPr lang="en-US" dirty="0" err="1" smtClean="0"/>
              <a:t>MatWare</a:t>
            </a:r>
            <a:r>
              <a:rPr lang="en-US" dirty="0" smtClean="0"/>
              <a:t> and plugins  (under development)</a:t>
            </a:r>
          </a:p>
          <a:p>
            <a:pPr lvl="2"/>
            <a:r>
              <a:rPr lang="en-US" dirty="0" smtClean="0"/>
              <a:t>mappings, data fetching, transformations, ingestion, </a:t>
            </a:r>
            <a:r>
              <a:rPr lang="en-US" dirty="0" err="1" smtClean="0"/>
              <a:t>sameAs</a:t>
            </a:r>
            <a:r>
              <a:rPr lang="en-US" dirty="0" smtClean="0"/>
              <a:t> links</a:t>
            </a:r>
          </a:p>
          <a:p>
            <a:pPr lvl="1"/>
            <a:r>
              <a:rPr lang="en-US" dirty="0" err="1" smtClean="0"/>
              <a:t>MatWare</a:t>
            </a:r>
            <a:r>
              <a:rPr lang="en-US" dirty="0" smtClean="0"/>
              <a:t> front-end  (to be developed)</a:t>
            </a:r>
          </a:p>
          <a:p>
            <a:pPr lvl="2"/>
            <a:r>
              <a:rPr lang="en-US" dirty="0" smtClean="0"/>
              <a:t>Assisting the user (VRE manager) to configure </a:t>
            </a:r>
            <a:r>
              <a:rPr lang="en-US" dirty="0" err="1" smtClean="0"/>
              <a:t>MatWare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354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Exploiting (and updating) GRSF KB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Inspect the set of records </a:t>
            </a:r>
          </a:p>
          <a:p>
            <a:pPr lvl="2"/>
            <a:r>
              <a:rPr lang="en-US" dirty="0" smtClean="0"/>
              <a:t>i.e. as tabular data (some mockups are given later)</a:t>
            </a:r>
          </a:p>
          <a:p>
            <a:pPr lvl="1"/>
            <a:r>
              <a:rPr lang="en-US" dirty="0" smtClean="0"/>
              <a:t>Support the competency queries </a:t>
            </a:r>
          </a:p>
          <a:p>
            <a:pPr lvl="1"/>
            <a:r>
              <a:rPr lang="en-US" dirty="0" smtClean="0"/>
              <a:t>Be able to approve/reject </a:t>
            </a:r>
            <a:r>
              <a:rPr lang="en-US" dirty="0" smtClean="0"/>
              <a:t>records</a:t>
            </a:r>
          </a:p>
          <a:p>
            <a:pPr lvl="2"/>
            <a:r>
              <a:rPr lang="en-US" dirty="0" smtClean="0"/>
              <a:t>Also attach a justification for (at least) rejected records</a:t>
            </a:r>
            <a:endParaRPr lang="en-US" dirty="0" smtClean="0"/>
          </a:p>
          <a:p>
            <a:pPr lvl="1"/>
            <a:r>
              <a:rPr lang="en-US" dirty="0" smtClean="0"/>
              <a:t>Flag possible errors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911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Exploiting (and updating) GRSF KB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Screenshots / mockups</a:t>
            </a:r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16" y="1600200"/>
            <a:ext cx="8110179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526687"/>
            <a:ext cx="6448714" cy="168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7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GRSF KB – Inspecting records</a:t>
            </a:r>
            <a:endParaRPr lang="el-GR" dirty="0"/>
          </a:p>
        </p:txBody>
      </p:sp>
      <p:grpSp>
        <p:nvGrpSpPr>
          <p:cNvPr id="23" name="Group 22"/>
          <p:cNvGrpSpPr/>
          <p:nvPr/>
        </p:nvGrpSpPr>
        <p:grpSpPr>
          <a:xfrm>
            <a:off x="29369" y="1417638"/>
            <a:ext cx="9036496" cy="4824536"/>
            <a:chOff x="611560" y="1700808"/>
            <a:chExt cx="8075240" cy="4824536"/>
          </a:xfrm>
        </p:grpSpPr>
        <p:grpSp>
          <p:nvGrpSpPr>
            <p:cNvPr id="39" name="Group 38"/>
            <p:cNvGrpSpPr/>
            <p:nvPr/>
          </p:nvGrpSpPr>
          <p:grpSpPr>
            <a:xfrm>
              <a:off x="611560" y="1700808"/>
              <a:ext cx="8075240" cy="4824536"/>
              <a:chOff x="611560" y="1700808"/>
              <a:chExt cx="8075240" cy="4824536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611560" y="1700808"/>
                <a:ext cx="8075240" cy="482453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11560" y="1700808"/>
                <a:ext cx="8075240" cy="36004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GRSF Records</a:t>
                </a:r>
                <a:endParaRPr lang="el-GR" dirty="0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8388424" y="1700808"/>
              <a:ext cx="298376" cy="36004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</a:t>
              </a:r>
              <a:endParaRPr lang="el-GR" dirty="0"/>
            </a:p>
          </p:txBody>
        </p:sp>
      </p:grpSp>
      <p:pic>
        <p:nvPicPr>
          <p:cNvPr id="2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77" y="1849686"/>
            <a:ext cx="8856984" cy="3506584"/>
          </a:xfrm>
          <a:prstGeom prst="rect">
            <a:avLst/>
          </a:prstGeom>
        </p:spPr>
      </p:pic>
      <p:sp>
        <p:nvSpPr>
          <p:cNvPr id="25" name="Rounded Rectangle 24"/>
          <p:cNvSpPr/>
          <p:nvPr/>
        </p:nvSpPr>
        <p:spPr>
          <a:xfrm>
            <a:off x="6142991" y="2689398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sp>
        <p:nvSpPr>
          <p:cNvPr id="26" name="Rounded Rectangle 25"/>
          <p:cNvSpPr/>
          <p:nvPr/>
        </p:nvSpPr>
        <p:spPr>
          <a:xfrm>
            <a:off x="6142991" y="3080580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sp>
        <p:nvSpPr>
          <p:cNvPr id="27" name="Rounded Rectangle 26"/>
          <p:cNvSpPr/>
          <p:nvPr/>
        </p:nvSpPr>
        <p:spPr>
          <a:xfrm>
            <a:off x="6142991" y="3457102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sp>
        <p:nvSpPr>
          <p:cNvPr id="28" name="Rounded Rectangle 27"/>
          <p:cNvSpPr/>
          <p:nvPr/>
        </p:nvSpPr>
        <p:spPr>
          <a:xfrm>
            <a:off x="6130799" y="3829334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sp>
        <p:nvSpPr>
          <p:cNvPr id="29" name="Rounded Rectangle 28"/>
          <p:cNvSpPr/>
          <p:nvPr/>
        </p:nvSpPr>
        <p:spPr>
          <a:xfrm>
            <a:off x="6131943" y="4201566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sp>
        <p:nvSpPr>
          <p:cNvPr id="30" name="Rounded Rectangle 29"/>
          <p:cNvSpPr/>
          <p:nvPr/>
        </p:nvSpPr>
        <p:spPr>
          <a:xfrm>
            <a:off x="6139527" y="4592748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sp>
        <p:nvSpPr>
          <p:cNvPr id="31" name="Rounded Rectangle 30"/>
          <p:cNvSpPr/>
          <p:nvPr/>
        </p:nvSpPr>
        <p:spPr>
          <a:xfrm>
            <a:off x="6142991" y="4946030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dirty="0" smtClean="0">
                <a:sym typeface="Webdings" panose="05030102010509060703" pitchFamily="18" charset="2"/>
              </a:rPr>
              <a:t></a:t>
            </a:r>
            <a:endParaRPr lang="el-GR" dirty="0"/>
          </a:p>
        </p:txBody>
      </p:sp>
      <p:grpSp>
        <p:nvGrpSpPr>
          <p:cNvPr id="32" name="Group 31"/>
          <p:cNvGrpSpPr/>
          <p:nvPr/>
        </p:nvGrpSpPr>
        <p:grpSpPr>
          <a:xfrm>
            <a:off x="5721465" y="5121765"/>
            <a:ext cx="1436696" cy="1336433"/>
            <a:chOff x="6516216" y="5260919"/>
            <a:chExt cx="1436696" cy="1336433"/>
          </a:xfrm>
        </p:grpSpPr>
        <p:sp>
          <p:nvSpPr>
            <p:cNvPr id="35" name="Rectangle 34"/>
            <p:cNvSpPr/>
            <p:nvPr/>
          </p:nvSpPr>
          <p:spPr>
            <a:xfrm>
              <a:off x="6516216" y="5260919"/>
              <a:ext cx="1436696" cy="3345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chemeClr val="tx1"/>
                  </a:solidFill>
                </a:rPr>
                <a:t>Pending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16216" y="5578192"/>
              <a:ext cx="1436696" cy="3345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chemeClr val="tx1"/>
                  </a:solidFill>
                </a:rPr>
                <a:t>Approve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16216" y="5902800"/>
              <a:ext cx="1436696" cy="3345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chemeClr val="tx1"/>
                  </a:solidFill>
                </a:rPr>
                <a:t>Reject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6216" y="6262840"/>
              <a:ext cx="1436696" cy="3345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chemeClr val="tx1"/>
                  </a:solidFill>
                </a:rPr>
                <a:t>Annotate</a:t>
              </a:r>
              <a:endParaRPr lang="el-GR" dirty="0">
                <a:solidFill>
                  <a:schemeClr val="tx1"/>
                </a:solidFill>
              </a:endParaRP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0289" y="2688955"/>
            <a:ext cx="190500" cy="1905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0289" y="3625502"/>
            <a:ext cx="1905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5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GRSF KB – Inspecting records</a:t>
            </a:r>
            <a:endParaRPr lang="el-GR" dirty="0"/>
          </a:p>
        </p:txBody>
      </p:sp>
      <p:grpSp>
        <p:nvGrpSpPr>
          <p:cNvPr id="8" name="Group 7"/>
          <p:cNvGrpSpPr/>
          <p:nvPr/>
        </p:nvGrpSpPr>
        <p:grpSpPr>
          <a:xfrm>
            <a:off x="611560" y="1700808"/>
            <a:ext cx="8075240" cy="4824536"/>
            <a:chOff x="611560" y="1700808"/>
            <a:chExt cx="8075240" cy="4824536"/>
          </a:xfrm>
        </p:grpSpPr>
        <p:grpSp>
          <p:nvGrpSpPr>
            <p:cNvPr id="6" name="Group 5"/>
            <p:cNvGrpSpPr/>
            <p:nvPr/>
          </p:nvGrpSpPr>
          <p:grpSpPr>
            <a:xfrm>
              <a:off x="611560" y="1700808"/>
              <a:ext cx="8075240" cy="4824536"/>
              <a:chOff x="611560" y="1700808"/>
              <a:chExt cx="8075240" cy="482453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11560" y="1700808"/>
                <a:ext cx="8075240" cy="482453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11560" y="1700808"/>
                <a:ext cx="8075240" cy="36004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/>
                  <a:t>GRSF Records</a:t>
                </a:r>
                <a:endParaRPr lang="el-GR" dirty="0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8388424" y="1700808"/>
              <a:ext cx="298376" cy="36004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/>
                <a:t>X</a:t>
              </a:r>
              <a:endParaRPr lang="el-GR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23176"/>
              </p:ext>
            </p:extLst>
          </p:nvPr>
        </p:nvGraphicFramePr>
        <p:xfrm>
          <a:off x="648136" y="2097424"/>
          <a:ext cx="7524264" cy="3237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28"/>
                <a:gridCol w="1080120"/>
                <a:gridCol w="1080120"/>
                <a:gridCol w="1152128"/>
                <a:gridCol w="936104"/>
                <a:gridCol w="1008112"/>
                <a:gridCol w="1368152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 title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Manag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Unit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Status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Rejected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Pending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Pending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Pending</a:t>
                      </a:r>
                      <a:endParaRPr lang="el-GR" dirty="0"/>
                    </a:p>
                  </a:txBody>
                  <a:tcPr/>
                </a:tc>
              </a:tr>
              <a:tr h="37222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Stock7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Species7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Pending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839776" y="2768736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ounded Rectangle 22"/>
          <p:cNvSpPr/>
          <p:nvPr/>
        </p:nvSpPr>
        <p:spPr>
          <a:xfrm>
            <a:off x="839776" y="3165352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Rounded Rectangle 23"/>
          <p:cNvSpPr/>
          <p:nvPr/>
        </p:nvSpPr>
        <p:spPr>
          <a:xfrm>
            <a:off x="839776" y="3525392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ounded Rectangle 25"/>
          <p:cNvSpPr/>
          <p:nvPr/>
        </p:nvSpPr>
        <p:spPr>
          <a:xfrm>
            <a:off x="839776" y="3892664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sym typeface="Webdings" panose="05030102010509060703" pitchFamily="18" charset="2"/>
              </a:rPr>
              <a:t>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39776" y="4289280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sym typeface="Webdings" panose="05030102010509060703" pitchFamily="18" charset="2"/>
              </a:rPr>
              <a:t>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39776" y="4649320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ounded Rectangle 28"/>
          <p:cNvSpPr/>
          <p:nvPr/>
        </p:nvSpPr>
        <p:spPr>
          <a:xfrm>
            <a:off x="840200" y="5004236"/>
            <a:ext cx="43204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ounded Rectangle 8"/>
          <p:cNvSpPr/>
          <p:nvPr/>
        </p:nvSpPr>
        <p:spPr>
          <a:xfrm>
            <a:off x="5004048" y="5411700"/>
            <a:ext cx="1427968" cy="5183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Approve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selected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739824" y="5411700"/>
            <a:ext cx="1427968" cy="5183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Reject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selected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488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1663</TotalTime>
  <Words>401</Words>
  <Application>Microsoft Office PowerPoint</Application>
  <PresentationFormat>On-screen Show (4:3)</PresentationFormat>
  <Paragraphs>149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Webdings</vt:lpstr>
      <vt:lpstr>Wingdings</vt:lpstr>
      <vt:lpstr>Presentation Template</vt:lpstr>
      <vt:lpstr>Constructing and Exploiting GRSF </vt:lpstr>
      <vt:lpstr>The process</vt:lpstr>
      <vt:lpstr>The Construction phase</vt:lpstr>
      <vt:lpstr>PowerPoint Presentation</vt:lpstr>
      <vt:lpstr>Constructing the GRSF KB</vt:lpstr>
      <vt:lpstr>Exploiting (and updating) GRSF KB</vt:lpstr>
      <vt:lpstr>Exploiting (and updating) GRSF KB</vt:lpstr>
      <vt:lpstr>GRSF KB – Inspecting records</vt:lpstr>
      <vt:lpstr>GRSF KB – Inspecting records</vt:lpstr>
      <vt:lpstr>Exploiting (and updating) GRSF KB</vt:lpstr>
      <vt:lpstr>Exploiting (and updating) GRSF KB</vt:lpstr>
      <vt:lpstr>Exploiting (and updating) GRSF KB</vt:lpstr>
      <vt:lpstr>Exploiting (and updating) GRSF KB</vt:lpstr>
      <vt:lpstr>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Assessment</dc:title>
  <dc:creator>Yannis Marketakis</dc:creator>
  <cp:lastModifiedBy>Giannis Marketakis</cp:lastModifiedBy>
  <cp:revision>178</cp:revision>
  <dcterms:created xsi:type="dcterms:W3CDTF">2015-09-02T13:03:41Z</dcterms:created>
  <dcterms:modified xsi:type="dcterms:W3CDTF">2016-06-29T08:01:29Z</dcterms:modified>
</cp:coreProperties>
</file>